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6" r:id="rId1"/>
  </p:sldMasterIdLst>
  <p:notesMasterIdLst>
    <p:notesMasterId r:id="rId45"/>
  </p:notesMasterIdLst>
  <p:sldIdLst>
    <p:sldId id="256" r:id="rId2"/>
    <p:sldId id="372" r:id="rId3"/>
    <p:sldId id="260" r:id="rId4"/>
    <p:sldId id="370" r:id="rId5"/>
    <p:sldId id="373" r:id="rId6"/>
    <p:sldId id="374" r:id="rId7"/>
    <p:sldId id="377" r:id="rId8"/>
    <p:sldId id="375" r:id="rId9"/>
    <p:sldId id="376" r:id="rId10"/>
    <p:sldId id="378" r:id="rId11"/>
    <p:sldId id="399" r:id="rId12"/>
    <p:sldId id="381" r:id="rId13"/>
    <p:sldId id="383" r:id="rId14"/>
    <p:sldId id="384" r:id="rId15"/>
    <p:sldId id="397" r:id="rId16"/>
    <p:sldId id="385" r:id="rId17"/>
    <p:sldId id="386" r:id="rId18"/>
    <p:sldId id="393" r:id="rId19"/>
    <p:sldId id="389" r:id="rId20"/>
    <p:sldId id="394" r:id="rId21"/>
    <p:sldId id="395" r:id="rId22"/>
    <p:sldId id="396" r:id="rId23"/>
    <p:sldId id="388" r:id="rId24"/>
    <p:sldId id="390" r:id="rId25"/>
    <p:sldId id="412" r:id="rId26"/>
    <p:sldId id="400" r:id="rId27"/>
    <p:sldId id="401" r:id="rId28"/>
    <p:sldId id="402" r:id="rId29"/>
    <p:sldId id="404" r:id="rId30"/>
    <p:sldId id="405" r:id="rId31"/>
    <p:sldId id="406" r:id="rId32"/>
    <p:sldId id="407" r:id="rId33"/>
    <p:sldId id="408" r:id="rId34"/>
    <p:sldId id="409" r:id="rId35"/>
    <p:sldId id="410" r:id="rId36"/>
    <p:sldId id="403" r:id="rId37"/>
    <p:sldId id="398" r:id="rId38"/>
    <p:sldId id="411" r:id="rId39"/>
    <p:sldId id="413" r:id="rId40"/>
    <p:sldId id="414" r:id="rId41"/>
    <p:sldId id="415" r:id="rId42"/>
    <p:sldId id="416" r:id="rId43"/>
    <p:sldId id="417" r:id="rId44"/>
  </p:sldIdLst>
  <p:sldSz cx="9144000" cy="6858000" type="screen4x3"/>
  <p:notesSz cx="6858000" cy="9144000"/>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181">
          <p15:clr>
            <a:srgbClr val="A4A3A4"/>
          </p15:clr>
        </p15:guide>
        <p15:guide id="2" pos="1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E"/>
    <a:srgbClr val="FEFEFF"/>
    <a:srgbClr val="FFFEFE"/>
    <a:srgbClr val="FFFDFF"/>
    <a:srgbClr val="FEFFFF"/>
    <a:srgbClr val="FFFEFF"/>
    <a:srgbClr val="99CC00"/>
    <a:srgbClr val="FF6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6" d="100"/>
          <a:sy n="36" d="100"/>
        </p:scale>
        <p:origin x="998" y="38"/>
      </p:cViewPr>
      <p:guideLst>
        <p:guide orient="horz" pos="1181"/>
        <p:guide pos="173"/>
      </p:guideLst>
    </p:cSldViewPr>
  </p:slideViewPr>
  <p:notesTextViewPr>
    <p:cViewPr>
      <p:scale>
        <a:sx n="100" d="100"/>
        <a:sy n="100" d="100"/>
      </p:scale>
      <p:origin x="0" y="0"/>
    </p:cViewPr>
  </p:notesTextViewPr>
  <p:sorterViewPr>
    <p:cViewPr>
      <p:scale>
        <a:sx n="66" d="100"/>
        <a:sy n="66" d="100"/>
      </p:scale>
      <p:origin x="0" y="0"/>
    </p:cViewPr>
  </p:sorter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mn-cs"/>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089DD72-5A20-419C-85F9-E66B6067824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noTextEdit="1"/>
          </p:cNvSpPr>
          <p:nvPr>
            <p:ph type="sldImg"/>
          </p:nvPr>
        </p:nvSpPr>
        <p:spPr>
          <a:xfrm>
            <a:off x="1143000" y="685800"/>
            <a:ext cx="4573588" cy="3429000"/>
          </a:xfrm>
          <a:ln/>
        </p:spPr>
      </p:sp>
      <p:sp>
        <p:nvSpPr>
          <p:cNvPr id="69634" name="Rectangle 3"/>
          <p:cNvSpPr>
            <a:spLocks noGrp="1" noChangeArrowheads="1"/>
          </p:cNvSpPr>
          <p:nvPr>
            <p:ph type="body" idx="1"/>
          </p:nvPr>
        </p:nvSpPr>
        <p:spPr>
          <a:xfrm>
            <a:off x="685800" y="4343400"/>
            <a:ext cx="5486400" cy="4116388"/>
          </a:xfrm>
        </p:spPr>
        <p:txBody>
          <a:bodyPr/>
          <a:lstStyle/>
          <a:p>
            <a:pPr>
              <a:defRPr/>
            </a:pPr>
            <a:r>
              <a:rPr lang="en-US">
                <a:ea typeface="Geneva"/>
              </a:rPr>
              <a:t>Memory sizing with 11gR2 very important. I had one customer send me the results that there 10gR2 to 11gR2 upgrade used about</a:t>
            </a:r>
          </a:p>
          <a:p>
            <a:pPr>
              <a:defRPr/>
            </a:pPr>
            <a:r>
              <a:rPr lang="en-US">
                <a:ea typeface="Geneva"/>
              </a:rPr>
              <a:t>200 mb more memory between the releases.</a:t>
            </a:r>
          </a:p>
          <a:p>
            <a:pPr>
              <a:defRPr/>
            </a:pPr>
            <a:endParaRPr lang="en-US">
              <a:ea typeface="Geneva"/>
            </a:endParaRPr>
          </a:p>
          <a:p>
            <a:pPr>
              <a:defRPr/>
            </a:pPr>
            <a:r>
              <a:rPr lang="en-US">
                <a:ea typeface="Geneva"/>
              </a:rPr>
              <a:t>AWR reports to get sizing</a:t>
            </a:r>
          </a:p>
          <a:p>
            <a:pPr>
              <a:defRPr/>
            </a:pPr>
            <a:endParaRPr lang="en-US">
              <a:ea typeface="Geneva"/>
            </a:endParaRPr>
          </a:p>
          <a:p>
            <a:pPr>
              <a:defRPr/>
            </a:pPr>
            <a:r>
              <a:rPr lang="en-US">
                <a:ea typeface="Geneva"/>
              </a:rPr>
              <a:t>Virtual over commit for z/VM environments guidelines 1-1.5 to 1 and 2 to 3:1 for Development.</a:t>
            </a:r>
          </a:p>
          <a:p>
            <a:pPr>
              <a:defRPr/>
            </a:pPr>
            <a:r>
              <a:rPr lang="en-US">
                <a:ea typeface="Geneva"/>
              </a:rPr>
              <a:t>For my environments where were testing lots of different versions/features – not really using all the memory on each of my systems</a:t>
            </a:r>
          </a:p>
          <a:p>
            <a:pPr>
              <a:defRPr/>
            </a:pPr>
            <a:r>
              <a:rPr lang="en-US">
                <a:ea typeface="Geneva"/>
              </a:rPr>
              <a:t>So z/VM is great to have access to lots of different environments – with out a lot of cost.</a:t>
            </a:r>
          </a:p>
          <a:p>
            <a:pPr>
              <a:buFontTx/>
              <a:buChar char="-"/>
              <a:defRPr/>
            </a:pPr>
            <a:r>
              <a:rPr lang="en-US">
                <a:ea typeface="Geneva"/>
              </a:rPr>
              <a:t>One customer I’m working is new to Oracle RAC – so it’s great for them in a sandbox to try things out,</a:t>
            </a:r>
          </a:p>
          <a:p>
            <a:pPr>
              <a:buFontTx/>
              <a:buChar char="-"/>
              <a:defRPr/>
            </a:pPr>
            <a:endParaRPr lang="en-US">
              <a:ea typeface="Geneva"/>
            </a:endParaRPr>
          </a:p>
          <a:p>
            <a:pPr>
              <a:buFontTx/>
              <a:buChar char="-"/>
              <a:defRPr/>
            </a:pPr>
            <a:r>
              <a:rPr lang="en-US">
                <a:ea typeface="Geneva"/>
              </a:rPr>
              <a:t>Swap configuration is very important. VDISK is a capability for system z whereby you can swap to memory. </a:t>
            </a:r>
          </a:p>
          <a:p>
            <a:pPr>
              <a:defRPr/>
            </a:pPr>
            <a:r>
              <a:rPr lang="en-US">
                <a:ea typeface="Geneva"/>
              </a:rPr>
              <a:t>The VDISK is not allocated until Linux attempts to swap, There is, however, a good case for using multiple swap disk devices with</a:t>
            </a:r>
          </a:p>
          <a:p>
            <a:pPr>
              <a:defRPr/>
            </a:pPr>
            <a:r>
              <a:rPr lang="en-US">
                <a:ea typeface="Geneva"/>
              </a:rPr>
              <a:t>different priorities. If multiple swap devices with different priority are available,Linux will attempt to fill the one with highest priority before using the next device.</a:t>
            </a:r>
          </a:p>
          <a:p>
            <a:pPr>
              <a:defRPr/>
            </a:pPr>
            <a:r>
              <a:rPr lang="en-US">
                <a:ea typeface="Geneva"/>
              </a:rPr>
              <a:t>The algorithms for allocating pages on swap devices in Linux cause the active area to “sweep” over the device (this reduces seek times on the device and</a:t>
            </a:r>
          </a:p>
          <a:p>
            <a:pPr>
              <a:defRPr/>
            </a:pPr>
            <a:r>
              <a:rPr lang="en-US">
                <a:ea typeface="Geneva"/>
              </a:rPr>
              <a:t>increases the ability of Linux to build long I/O chains).This means that over time the entire swap device has been referenced. In the</a:t>
            </a:r>
          </a:p>
          <a:p>
            <a:pPr>
              <a:defRPr/>
            </a:pPr>
            <a:r>
              <a:rPr lang="en-US">
                <a:ea typeface="Geneva"/>
              </a:rPr>
              <a:t>case of VDISK, this means that CP has to provide memory for the entire VDISK,even though the Linux virtual machine might only need a small portion of the</a:t>
            </a:r>
          </a:p>
          <a:p>
            <a:pPr>
              <a:defRPr/>
            </a:pPr>
            <a:r>
              <a:rPr lang="en-US">
                <a:ea typeface="Geneva"/>
              </a:rPr>
              <a:t>VDISK at any given time.</a:t>
            </a:r>
          </a:p>
          <a:p>
            <a:pPr>
              <a:buFontTx/>
              <a:buChar char="-"/>
              <a:defRPr/>
            </a:pPr>
            <a:endParaRPr lang="en-US">
              <a:ea typeface="Genev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err="1"/>
              <a:t>vm.dirty_ratio</a:t>
            </a:r>
            <a:endParaRPr lang="en-US" dirty="0"/>
          </a:p>
          <a:p>
            <a:pPr>
              <a:defRPr/>
            </a:pPr>
            <a:r>
              <a:rPr lang="en-US" dirty="0"/>
              <a:t>Maximum percentage of dirty system memory (default 40).</a:t>
            </a:r>
          </a:p>
          <a:p>
            <a:pPr>
              <a:defRPr/>
            </a:pPr>
            <a:r>
              <a:rPr lang="en-US" dirty="0"/>
              <a:t> </a:t>
            </a:r>
          </a:p>
          <a:p>
            <a:pPr>
              <a:defRPr/>
            </a:pPr>
            <a:r>
              <a:rPr lang="en-US" dirty="0"/>
              <a:t>When this percentage of memory is hit, processes will not be allowed to write more until some of their cached data is written out.  This ensures that the ratio is enforced.  By itself, that can slow down writes noticeably, but not tremendously.  However, if an application has written a large amount of data which is still in the dirty cache, and then issues a "sync" command to have it all written to disk, this can take a significant amount of time to accomplish.  During that time, some processes may appear stuck or hung.</a:t>
            </a:r>
          </a:p>
          <a:p>
            <a:pPr>
              <a:defRPr/>
            </a:pPr>
            <a:endParaRPr lang="en-US" dirty="0"/>
          </a:p>
          <a:p>
            <a:pPr>
              <a:defRPr/>
            </a:pPr>
            <a:r>
              <a:rPr lang="en-US" dirty="0" err="1"/>
              <a:t>vm.dirty_background_ratio</a:t>
            </a:r>
            <a:endParaRPr lang="en-US" dirty="0"/>
          </a:p>
          <a:p>
            <a:pPr>
              <a:defRPr/>
            </a:pPr>
            <a:r>
              <a:rPr lang="en-US" dirty="0"/>
              <a:t>Percentage of dirty system memory at which background </a:t>
            </a:r>
            <a:r>
              <a:rPr lang="en-US" dirty="0" err="1"/>
              <a:t>writeback</a:t>
            </a:r>
            <a:r>
              <a:rPr lang="en-US" dirty="0"/>
              <a:t> will start (default 10).</a:t>
            </a:r>
          </a:p>
          <a:p>
            <a:pPr>
              <a:defRPr/>
            </a:pPr>
            <a:r>
              <a:rPr lang="en-US" dirty="0"/>
              <a:t> </a:t>
            </a:r>
          </a:p>
          <a:p>
            <a:pPr>
              <a:defRPr/>
            </a:pPr>
            <a:r>
              <a:rPr lang="en-US" dirty="0"/>
              <a:t>"Background" writes are kicked off to get writing done even when the application isn't forcing a sync, and even if the </a:t>
            </a:r>
            <a:r>
              <a:rPr lang="en-US" dirty="0" err="1"/>
              <a:t>dirty_ratio</a:t>
            </a:r>
            <a:r>
              <a:rPr lang="en-US" dirty="0"/>
              <a:t> has not yet been reached.   The goal of this setting is to keeps the dirty cache from growing too large.  When reducing </a:t>
            </a:r>
            <a:r>
              <a:rPr lang="en-US" dirty="0" err="1"/>
              <a:t>dirty_ratio</a:t>
            </a:r>
            <a:r>
              <a:rPr lang="en-US" dirty="0"/>
              <a:t> to 10, it can be common to reduce </a:t>
            </a:r>
            <a:r>
              <a:rPr lang="en-US" dirty="0" err="1"/>
              <a:t>dirty_background_ratio</a:t>
            </a:r>
            <a:r>
              <a:rPr lang="en-US" dirty="0"/>
              <a:t> to 5 or lower.  Rule of thumb:  </a:t>
            </a:r>
            <a:r>
              <a:rPr lang="en-US" dirty="0" err="1"/>
              <a:t>dirty_background_ratio</a:t>
            </a:r>
            <a:r>
              <a:rPr lang="en-US" dirty="0"/>
              <a:t> = 1/4 to 1/2 of the </a:t>
            </a:r>
            <a:r>
              <a:rPr lang="en-US" dirty="0" err="1"/>
              <a:t>dirty_ratio</a:t>
            </a:r>
            <a:r>
              <a:rPr lang="en-US" dirty="0"/>
              <a:t>.</a:t>
            </a:r>
          </a:p>
          <a:p>
            <a:pPr>
              <a:defRPr/>
            </a:pPr>
            <a:endParaRPr lang="en-US" dirty="0"/>
          </a:p>
        </p:txBody>
      </p:sp>
      <p:sp>
        <p:nvSpPr>
          <p:cNvPr id="4" name="Slide Number Placeholder 3"/>
          <p:cNvSpPr>
            <a:spLocks noGrp="1"/>
          </p:cNvSpPr>
          <p:nvPr>
            <p:ph type="sldNum" sz="quarter" idx="5"/>
          </p:nvPr>
        </p:nvSpPr>
        <p:spPr/>
        <p:txBody>
          <a:bodyPr/>
          <a:lstStyle/>
          <a:p>
            <a:pPr>
              <a:defRPr/>
            </a:pPr>
            <a:fld id="{40BFBD59-504C-44B2-AFBD-457B7968FD2B}" type="slidenum">
              <a:rPr lang="en-US" altLang="en-US" smtClean="0"/>
              <a:pPr>
                <a:defRPr/>
              </a:pPr>
              <a:t>16</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ea typeface="Geneva"/>
              </a:rPr>
              <a:t>Huge pages is all or nothing with Oracle – either the whole SGA is huge page or everything is 4k</a:t>
            </a:r>
          </a:p>
          <a:p>
            <a:pPr>
              <a:defRPr/>
            </a:pPr>
            <a:r>
              <a:rPr lang="en-US" dirty="0">
                <a:ea typeface="Geneva"/>
              </a:rPr>
              <a:t>Linux will convert </a:t>
            </a:r>
            <a:r>
              <a:rPr lang="en-US" dirty="0" err="1">
                <a:ea typeface="Geneva"/>
              </a:rPr>
              <a:t>HugePages</a:t>
            </a:r>
            <a:r>
              <a:rPr lang="en-US" dirty="0">
                <a:ea typeface="Geneva"/>
              </a:rPr>
              <a:t> to 4K pages</a:t>
            </a:r>
          </a:p>
          <a:p>
            <a:pPr>
              <a:defRPr/>
            </a:pPr>
            <a:endParaRPr lang="en-US" dirty="0"/>
          </a:p>
        </p:txBody>
      </p:sp>
      <p:sp>
        <p:nvSpPr>
          <p:cNvPr id="4" name="Slide Number Placeholder 3"/>
          <p:cNvSpPr>
            <a:spLocks noGrp="1"/>
          </p:cNvSpPr>
          <p:nvPr>
            <p:ph type="sldNum" sz="quarter" idx="5"/>
          </p:nvPr>
        </p:nvSpPr>
        <p:spPr/>
        <p:txBody>
          <a:bodyPr/>
          <a:lstStyle/>
          <a:p>
            <a:pPr>
              <a:defRPr/>
            </a:pPr>
            <a:fld id="{5D8C191F-FFE0-4252-9D42-B18E20A36A8F}" type="slidenum">
              <a:rPr lang="en-US" smtClean="0"/>
              <a:pPr>
                <a:defRPr/>
              </a:pPr>
              <a:t>18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xfrm>
            <a:off x="1143000" y="685800"/>
            <a:ext cx="4573588" cy="3429000"/>
          </a:xfrm>
          <a:ln/>
        </p:spPr>
      </p:sp>
      <p:sp>
        <p:nvSpPr>
          <p:cNvPr id="67586" name="Rectangle 3"/>
          <p:cNvSpPr>
            <a:spLocks noGrp="1" noChangeArrowheads="1"/>
          </p:cNvSpPr>
          <p:nvPr>
            <p:ph type="body" idx="1"/>
          </p:nvPr>
        </p:nvSpPr>
        <p:spPr>
          <a:xfrm>
            <a:off x="685800" y="4343400"/>
            <a:ext cx="5486400" cy="4116388"/>
          </a:xfrm>
        </p:spPr>
        <p:txBody>
          <a:bodyPr/>
          <a:lstStyle/>
          <a:p>
            <a:pPr>
              <a:defRPr/>
            </a:pPr>
            <a:r>
              <a:rPr lang="en-US">
                <a:ea typeface="Geneva"/>
              </a:rPr>
              <a:t>Memory sizing with 11gR2 very important. I had one customer send me the results that there 10gR2 to 11gR2 upgrade used about</a:t>
            </a:r>
          </a:p>
          <a:p>
            <a:pPr>
              <a:defRPr/>
            </a:pPr>
            <a:r>
              <a:rPr lang="en-US">
                <a:ea typeface="Geneva"/>
              </a:rPr>
              <a:t>200 mb more memory between the releases.</a:t>
            </a:r>
          </a:p>
          <a:p>
            <a:pPr>
              <a:defRPr/>
            </a:pPr>
            <a:endParaRPr lang="en-US">
              <a:ea typeface="Geneva"/>
            </a:endParaRPr>
          </a:p>
          <a:p>
            <a:pPr>
              <a:defRPr/>
            </a:pPr>
            <a:r>
              <a:rPr lang="en-US">
                <a:ea typeface="Geneva"/>
              </a:rPr>
              <a:t>AWR reports to get sizing</a:t>
            </a:r>
          </a:p>
          <a:p>
            <a:pPr>
              <a:defRPr/>
            </a:pPr>
            <a:endParaRPr lang="en-US">
              <a:ea typeface="Geneva"/>
            </a:endParaRPr>
          </a:p>
          <a:p>
            <a:pPr>
              <a:defRPr/>
            </a:pPr>
            <a:r>
              <a:rPr lang="en-US">
                <a:ea typeface="Geneva"/>
              </a:rPr>
              <a:t>Virtual over commit for z/VM environments guidelines 1-1.5 to 1 and 2 to 3:1 for Development.</a:t>
            </a:r>
          </a:p>
          <a:p>
            <a:pPr>
              <a:defRPr/>
            </a:pPr>
            <a:r>
              <a:rPr lang="en-US">
                <a:ea typeface="Geneva"/>
              </a:rPr>
              <a:t>For my environments where were testing lots of different versions/features – not really using all the memory on each of my systems</a:t>
            </a:r>
          </a:p>
          <a:p>
            <a:pPr>
              <a:defRPr/>
            </a:pPr>
            <a:r>
              <a:rPr lang="en-US">
                <a:ea typeface="Geneva"/>
              </a:rPr>
              <a:t>So z/VM is great to have access to lots of different environments – with out a lot of cost.</a:t>
            </a:r>
          </a:p>
          <a:p>
            <a:pPr>
              <a:buFontTx/>
              <a:buChar char="-"/>
              <a:defRPr/>
            </a:pPr>
            <a:r>
              <a:rPr lang="en-US">
                <a:ea typeface="Geneva"/>
              </a:rPr>
              <a:t>One customer I’m working is new to Oracle RAC – so it’s great for them in a sandbox to try things out,</a:t>
            </a:r>
          </a:p>
          <a:p>
            <a:pPr>
              <a:buFontTx/>
              <a:buChar char="-"/>
              <a:defRPr/>
            </a:pPr>
            <a:endParaRPr lang="en-US">
              <a:ea typeface="Geneva"/>
            </a:endParaRPr>
          </a:p>
          <a:p>
            <a:pPr>
              <a:buFontTx/>
              <a:buChar char="-"/>
              <a:defRPr/>
            </a:pPr>
            <a:r>
              <a:rPr lang="en-US">
                <a:ea typeface="Geneva"/>
              </a:rPr>
              <a:t>Swap configuration is very important. VDISK is a capability for system z whereby you can swap to memory. </a:t>
            </a:r>
          </a:p>
          <a:p>
            <a:pPr>
              <a:defRPr/>
            </a:pPr>
            <a:r>
              <a:rPr lang="en-US">
                <a:ea typeface="Geneva"/>
              </a:rPr>
              <a:t>The VDISK is not allocated until Linux attempts to swap, There is, however, a good case for using multiple swap disk devices with</a:t>
            </a:r>
          </a:p>
          <a:p>
            <a:pPr>
              <a:defRPr/>
            </a:pPr>
            <a:r>
              <a:rPr lang="en-US">
                <a:ea typeface="Geneva"/>
              </a:rPr>
              <a:t>different priorities. If multiple swap devices with different priority are available,Linux will attempt to fill the one with highest priority before using the next device.</a:t>
            </a:r>
          </a:p>
          <a:p>
            <a:pPr>
              <a:defRPr/>
            </a:pPr>
            <a:r>
              <a:rPr lang="en-US">
                <a:ea typeface="Geneva"/>
              </a:rPr>
              <a:t>The algorithms for allocating pages on swap devices in Linux cause the active area to “sweep” over the device (this reduces seek times on the device and</a:t>
            </a:r>
          </a:p>
          <a:p>
            <a:pPr>
              <a:defRPr/>
            </a:pPr>
            <a:r>
              <a:rPr lang="en-US">
                <a:ea typeface="Geneva"/>
              </a:rPr>
              <a:t>increases the ability of Linux to build long I/O chains).This means that over time the entire swap device has been referenced. In the</a:t>
            </a:r>
          </a:p>
          <a:p>
            <a:pPr>
              <a:defRPr/>
            </a:pPr>
            <a:r>
              <a:rPr lang="en-US">
                <a:ea typeface="Geneva"/>
              </a:rPr>
              <a:t>case of VDISK, this means that CP has to provide memory for the entire VDISK,even though the Linux virtual machine might only need a small portion of the</a:t>
            </a:r>
          </a:p>
          <a:p>
            <a:pPr>
              <a:defRPr/>
            </a:pPr>
            <a:r>
              <a:rPr lang="en-US">
                <a:ea typeface="Geneva"/>
              </a:rPr>
              <a:t>VDISK at any given time.</a:t>
            </a:r>
          </a:p>
          <a:p>
            <a:pPr>
              <a:buFontTx/>
              <a:buChar char="-"/>
              <a:defRPr/>
            </a:pPr>
            <a:endParaRPr lang="en-US">
              <a:ea typeface="Genev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User Datagram Protocol reassembly </a:t>
            </a:r>
          </a:p>
        </p:txBody>
      </p:sp>
      <p:sp>
        <p:nvSpPr>
          <p:cNvPr id="4" name="Slide Number Placeholder 3"/>
          <p:cNvSpPr>
            <a:spLocks noGrp="1"/>
          </p:cNvSpPr>
          <p:nvPr>
            <p:ph type="sldNum" sz="quarter" idx="5"/>
          </p:nvPr>
        </p:nvSpPr>
        <p:spPr/>
        <p:txBody>
          <a:bodyPr/>
          <a:lstStyle/>
          <a:p>
            <a:pPr>
              <a:defRPr/>
            </a:pPr>
            <a:fld id="{F72180B5-CF0D-4751-A49A-C7E852FC52C1}" type="slidenum">
              <a:rPr lang="en-US" smtClean="0"/>
              <a:pPr>
                <a:defRPr/>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3" descr="37-degree-pos-tri-logo"/>
          <p:cNvPicPr>
            <a:picLocks noChangeAspect="1" noChangeArrowheads="1"/>
          </p:cNvPicPr>
          <p:nvPr/>
        </p:nvPicPr>
        <p:blipFill>
          <a:blip r:embed="rId2">
            <a:extLst>
              <a:ext uri="{28A0092B-C50C-407E-A947-70E740481C1C}">
                <a14:useLocalDpi xmlns:a14="http://schemas.microsoft.com/office/drawing/2010/main" val="0"/>
              </a:ext>
            </a:extLst>
          </a:blip>
          <a:srcRect r="25000" b="24518"/>
          <a:stretch>
            <a:fillRect/>
          </a:stretch>
        </p:blipFill>
        <p:spPr bwMode="auto">
          <a:xfrm>
            <a:off x="3571875" y="1882775"/>
            <a:ext cx="5572125"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8" descr="blue-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0400" y="684213"/>
            <a:ext cx="5873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4"/>
          <p:cNvSpPr>
            <a:spLocks noChangeShapeType="1"/>
          </p:cNvSpPr>
          <p:nvPr/>
        </p:nvSpPr>
        <p:spPr bwMode="auto">
          <a:xfrm flipV="1">
            <a:off x="274638" y="1050925"/>
            <a:ext cx="8594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Rectangle 14"/>
          <p:cNvSpPr>
            <a:spLocks noChangeArrowheads="1"/>
          </p:cNvSpPr>
          <p:nvPr/>
        </p:nvSpPr>
        <p:spPr bwMode="black">
          <a:xfrm>
            <a:off x="182563" y="6462713"/>
            <a:ext cx="1371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800" dirty="0"/>
              <a:t>© 2016 IBM Corporation</a:t>
            </a:r>
            <a:endParaRPr lang="en-US" altLang="en-US" sz="1800" dirty="0"/>
          </a:p>
        </p:txBody>
      </p:sp>
      <p:sp>
        <p:nvSpPr>
          <p:cNvPr id="8" name="Rectangle 6"/>
          <p:cNvSpPr>
            <a:spLocks noChangeArrowheads="1"/>
          </p:cNvSpPr>
          <p:nvPr userDrawn="1"/>
        </p:nvSpPr>
        <p:spPr bwMode="black">
          <a:xfrm>
            <a:off x="7589838" y="6537325"/>
            <a:ext cx="1371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US" altLang="en-US" sz="800" dirty="0"/>
              <a:t>© 2016 IBM Corporation</a:t>
            </a:r>
            <a:endParaRPr lang="en-US" altLang="en-US" sz="1800" dirty="0"/>
          </a:p>
        </p:txBody>
      </p:sp>
      <p:pic>
        <p:nvPicPr>
          <p:cNvPr id="9" name="Picture 129" descr="5300_IBMpos_black_PPT_bkgd"/>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280400" y="684213"/>
            <a:ext cx="585788"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143"/>
          <p:cNvGrpSpPr>
            <a:grpSpLocks/>
          </p:cNvGrpSpPr>
          <p:nvPr userDrawn="1"/>
        </p:nvGrpSpPr>
        <p:grpSpPr bwMode="auto">
          <a:xfrm>
            <a:off x="273050" y="3665538"/>
            <a:ext cx="8594725" cy="2233612"/>
            <a:chOff x="160" y="2308"/>
            <a:chExt cx="5437" cy="1399"/>
          </a:xfrm>
        </p:grpSpPr>
        <p:sp>
          <p:nvSpPr>
            <p:cNvPr id="11" name="Rectangle 144"/>
            <p:cNvSpPr>
              <a:spLocks noChangeArrowheads="1"/>
            </p:cNvSpPr>
            <p:nvPr/>
          </p:nvSpPr>
          <p:spPr bwMode="auto">
            <a:xfrm>
              <a:off x="160" y="2308"/>
              <a:ext cx="858" cy="288"/>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2" name="Rectangle 145"/>
            <p:cNvSpPr>
              <a:spLocks noChangeArrowheads="1"/>
            </p:cNvSpPr>
            <p:nvPr/>
          </p:nvSpPr>
          <p:spPr bwMode="auto">
            <a:xfrm>
              <a:off x="160" y="2862"/>
              <a:ext cx="858" cy="289"/>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3" name="Rectangle 146"/>
            <p:cNvSpPr>
              <a:spLocks noChangeArrowheads="1"/>
            </p:cNvSpPr>
            <p:nvPr/>
          </p:nvSpPr>
          <p:spPr bwMode="auto">
            <a:xfrm>
              <a:off x="160" y="3419"/>
              <a:ext cx="269" cy="288"/>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4" name="Rectangle 147"/>
            <p:cNvSpPr>
              <a:spLocks noChangeArrowheads="1"/>
            </p:cNvSpPr>
            <p:nvPr/>
          </p:nvSpPr>
          <p:spPr bwMode="auto">
            <a:xfrm>
              <a:off x="4739" y="2308"/>
              <a:ext cx="858" cy="288"/>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5" name="Rectangle 148"/>
            <p:cNvSpPr>
              <a:spLocks noChangeArrowheads="1"/>
            </p:cNvSpPr>
            <p:nvPr/>
          </p:nvSpPr>
          <p:spPr bwMode="auto">
            <a:xfrm>
              <a:off x="4739" y="2862"/>
              <a:ext cx="858" cy="289"/>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6" name="Rectangle 149"/>
            <p:cNvSpPr>
              <a:spLocks noChangeArrowheads="1"/>
            </p:cNvSpPr>
            <p:nvPr/>
          </p:nvSpPr>
          <p:spPr bwMode="auto">
            <a:xfrm>
              <a:off x="5328" y="3419"/>
              <a:ext cx="269" cy="288"/>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17" name="Freeform 150"/>
            <p:cNvSpPr>
              <a:spLocks/>
            </p:cNvSpPr>
            <p:nvPr/>
          </p:nvSpPr>
          <p:spPr bwMode="auto">
            <a:xfrm>
              <a:off x="1305" y="2308"/>
              <a:ext cx="2862" cy="288"/>
            </a:xfrm>
            <a:custGeom>
              <a:avLst/>
              <a:gdLst>
                <a:gd name="T0" fmla="*/ 0 w 2880"/>
                <a:gd name="T1" fmla="*/ 0 h 288"/>
                <a:gd name="T2" fmla="*/ 0 w 2880"/>
                <a:gd name="T3" fmla="*/ 288 h 288"/>
                <a:gd name="T4" fmla="*/ 2493 w 2880"/>
                <a:gd name="T5" fmla="*/ 288 h 288"/>
                <a:gd name="T6" fmla="*/ 2456 w 2880"/>
                <a:gd name="T7" fmla="*/ 256 h 288"/>
                <a:gd name="T8" fmla="*/ 2302 w 2880"/>
                <a:gd name="T9" fmla="*/ 134 h 288"/>
                <a:gd name="T10" fmla="*/ 2104 w 2880"/>
                <a:gd name="T11" fmla="*/ 46 h 288"/>
                <a:gd name="T12" fmla="*/ 1931 w 2880"/>
                <a:gd name="T13" fmla="*/ 10 h 288"/>
                <a:gd name="T14" fmla="*/ 1828 w 2880"/>
                <a:gd name="T15" fmla="*/ 0 h 288"/>
                <a:gd name="T16" fmla="*/ 0 w 2880"/>
                <a:gd name="T17" fmla="*/ 0 h 2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80" h="288">
                  <a:moveTo>
                    <a:pt x="0" y="0"/>
                  </a:moveTo>
                  <a:lnTo>
                    <a:pt x="0" y="288"/>
                  </a:lnTo>
                  <a:lnTo>
                    <a:pt x="2880" y="288"/>
                  </a:lnTo>
                  <a:lnTo>
                    <a:pt x="2838" y="256"/>
                  </a:lnTo>
                  <a:cubicBezTo>
                    <a:pt x="2838" y="256"/>
                    <a:pt x="2728" y="169"/>
                    <a:pt x="2660" y="134"/>
                  </a:cubicBezTo>
                  <a:cubicBezTo>
                    <a:pt x="2592" y="99"/>
                    <a:pt x="2502" y="67"/>
                    <a:pt x="2430" y="46"/>
                  </a:cubicBezTo>
                  <a:cubicBezTo>
                    <a:pt x="2358" y="25"/>
                    <a:pt x="2283" y="18"/>
                    <a:pt x="2230" y="10"/>
                  </a:cubicBezTo>
                  <a:lnTo>
                    <a:pt x="2112" y="0"/>
                  </a:lnTo>
                  <a:lnTo>
                    <a:pt x="0" y="0"/>
                  </a:lnTo>
                  <a:close/>
                </a:path>
              </a:pathLst>
            </a:custGeom>
            <a:solidFill>
              <a:schemeClr val="bg1">
                <a:alpha val="49019"/>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US"/>
            </a:p>
          </p:txBody>
        </p:sp>
        <p:sp>
          <p:nvSpPr>
            <p:cNvPr id="18" name="Freeform 151"/>
            <p:cNvSpPr>
              <a:spLocks/>
            </p:cNvSpPr>
            <p:nvPr/>
          </p:nvSpPr>
          <p:spPr bwMode="auto">
            <a:xfrm>
              <a:off x="1305" y="2862"/>
              <a:ext cx="3174" cy="291"/>
            </a:xfrm>
            <a:custGeom>
              <a:avLst/>
              <a:gdLst>
                <a:gd name="T0" fmla="*/ 0 w 3194"/>
                <a:gd name="T1" fmla="*/ 0 h 290"/>
                <a:gd name="T2" fmla="*/ 0 w 3194"/>
                <a:gd name="T3" fmla="*/ 311 h 290"/>
                <a:gd name="T4" fmla="*/ 2764 w 3194"/>
                <a:gd name="T5" fmla="*/ 313 h 290"/>
                <a:gd name="T6" fmla="*/ 2759 w 3194"/>
                <a:gd name="T7" fmla="*/ 279 h 290"/>
                <a:gd name="T8" fmla="*/ 2735 w 3194"/>
                <a:gd name="T9" fmla="*/ 169 h 290"/>
                <a:gd name="T10" fmla="*/ 2699 w 3194"/>
                <a:gd name="T11" fmla="*/ 34 h 290"/>
                <a:gd name="T12" fmla="*/ 2686 w 3194"/>
                <a:gd name="T13" fmla="*/ 2 h 290"/>
                <a:gd name="T14" fmla="*/ 0 w 3194"/>
                <a:gd name="T15" fmla="*/ 0 h 29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94" h="290">
                  <a:moveTo>
                    <a:pt x="0" y="0"/>
                  </a:moveTo>
                  <a:lnTo>
                    <a:pt x="0" y="288"/>
                  </a:lnTo>
                  <a:lnTo>
                    <a:pt x="3194" y="290"/>
                  </a:lnTo>
                  <a:lnTo>
                    <a:pt x="3188" y="256"/>
                  </a:lnTo>
                  <a:cubicBezTo>
                    <a:pt x="3182" y="232"/>
                    <a:pt x="3172" y="183"/>
                    <a:pt x="3160" y="146"/>
                  </a:cubicBezTo>
                  <a:cubicBezTo>
                    <a:pt x="3146" y="103"/>
                    <a:pt x="3128" y="58"/>
                    <a:pt x="3118" y="34"/>
                  </a:cubicBezTo>
                  <a:lnTo>
                    <a:pt x="3102" y="2"/>
                  </a:lnTo>
                  <a:lnTo>
                    <a:pt x="0" y="0"/>
                  </a:lnTo>
                  <a:close/>
                </a:path>
              </a:pathLst>
            </a:custGeom>
            <a:solidFill>
              <a:schemeClr val="bg1">
                <a:alpha val="49019"/>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US"/>
            </a:p>
          </p:txBody>
        </p:sp>
        <p:sp>
          <p:nvSpPr>
            <p:cNvPr id="19" name="Freeform 152"/>
            <p:cNvSpPr>
              <a:spLocks/>
            </p:cNvSpPr>
            <p:nvPr/>
          </p:nvSpPr>
          <p:spPr bwMode="auto">
            <a:xfrm>
              <a:off x="3595" y="3417"/>
              <a:ext cx="916" cy="290"/>
            </a:xfrm>
            <a:custGeom>
              <a:avLst/>
              <a:gdLst>
                <a:gd name="T0" fmla="*/ 0 w 3194"/>
                <a:gd name="T1" fmla="*/ 290 h 290"/>
                <a:gd name="T2" fmla="*/ 0 w 3194"/>
                <a:gd name="T3" fmla="*/ 2 h 290"/>
                <a:gd name="T4" fmla="*/ 0 w 3194"/>
                <a:gd name="T5" fmla="*/ 0 h 290"/>
                <a:gd name="T6" fmla="*/ 0 w 3194"/>
                <a:gd name="T7" fmla="*/ 156 h 290"/>
                <a:gd name="T8" fmla="*/ 0 w 3194"/>
                <a:gd name="T9" fmla="*/ 254 h 290"/>
                <a:gd name="T10" fmla="*/ 0 w 3194"/>
                <a:gd name="T11" fmla="*/ 290 h 290"/>
                <a:gd name="T12" fmla="*/ 0 w 3194"/>
                <a:gd name="T13" fmla="*/ 290 h 2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94" h="290">
                  <a:moveTo>
                    <a:pt x="0" y="290"/>
                  </a:moveTo>
                  <a:lnTo>
                    <a:pt x="0" y="2"/>
                  </a:lnTo>
                  <a:lnTo>
                    <a:pt x="3194" y="0"/>
                  </a:lnTo>
                  <a:lnTo>
                    <a:pt x="3176" y="156"/>
                  </a:lnTo>
                  <a:cubicBezTo>
                    <a:pt x="3169" y="198"/>
                    <a:pt x="3162" y="232"/>
                    <a:pt x="3150" y="254"/>
                  </a:cubicBezTo>
                  <a:lnTo>
                    <a:pt x="3140" y="290"/>
                  </a:lnTo>
                  <a:lnTo>
                    <a:pt x="0" y="290"/>
                  </a:lnTo>
                  <a:close/>
                </a:path>
              </a:pathLst>
            </a:custGeom>
            <a:solidFill>
              <a:schemeClr val="bg1">
                <a:alpha val="49019"/>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US"/>
            </a:p>
          </p:txBody>
        </p:sp>
        <p:sp>
          <p:nvSpPr>
            <p:cNvPr id="20" name="Rectangle 153"/>
            <p:cNvSpPr>
              <a:spLocks noChangeArrowheads="1"/>
            </p:cNvSpPr>
            <p:nvPr/>
          </p:nvSpPr>
          <p:spPr bwMode="auto">
            <a:xfrm>
              <a:off x="1877" y="3419"/>
              <a:ext cx="858" cy="288"/>
            </a:xfrm>
            <a:prstGeom prst="rect">
              <a:avLst/>
            </a:prstGeom>
            <a:solidFill>
              <a:schemeClr val="bg1">
                <a:alpha val="49019"/>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grpSp>
      <p:sp>
        <p:nvSpPr>
          <p:cNvPr id="68611" name="Rectangle 3"/>
          <p:cNvSpPr>
            <a:spLocks noGrp="1" noChangeArrowheads="1"/>
          </p:cNvSpPr>
          <p:nvPr>
            <p:ph type="subTitle" idx="1"/>
          </p:nvPr>
        </p:nvSpPr>
        <p:spPr>
          <a:xfrm>
            <a:off x="182563" y="528638"/>
            <a:ext cx="7769225" cy="530225"/>
          </a:xfrm>
        </p:spPr>
        <p:txBody>
          <a:bodyPr anchor="b"/>
          <a:lstStyle>
            <a:lvl1pPr marL="0" indent="0">
              <a:buFont typeface="Wingdings" pitchFamily="2" charset="2"/>
              <a:buNone/>
              <a:defRPr sz="1100"/>
            </a:lvl1pPr>
          </a:lstStyle>
          <a:p>
            <a:pPr lvl="0"/>
            <a:r>
              <a:rPr lang="en-US" noProof="0" dirty="0"/>
              <a:t>Click to edit Master subtitle style</a:t>
            </a:r>
          </a:p>
        </p:txBody>
      </p:sp>
      <p:sp>
        <p:nvSpPr>
          <p:cNvPr id="68643" name="Rectangle 35"/>
          <p:cNvSpPr>
            <a:spLocks noGrp="1" noChangeArrowheads="1"/>
          </p:cNvSpPr>
          <p:nvPr>
            <p:ph type="ctrTitle"/>
          </p:nvPr>
        </p:nvSpPr>
        <p:spPr>
          <a:xfrm>
            <a:off x="139700" y="1235075"/>
            <a:ext cx="6900863" cy="2193925"/>
          </a:xfrm>
        </p:spPr>
        <p:txBody>
          <a:bodyPr anchor="b"/>
          <a:lstStyle>
            <a:lvl1pPr>
              <a:defRPr sz="3500">
                <a:solidFill>
                  <a:schemeClr val="tx1"/>
                </a:solidFill>
              </a:defRPr>
            </a:lvl1pPr>
          </a:lstStyle>
          <a:p>
            <a:pPr lvl="0"/>
            <a:r>
              <a:rPr lang="en-US" noProof="0"/>
              <a:t>Click to edit Master title style</a:t>
            </a:r>
          </a:p>
        </p:txBody>
      </p:sp>
    </p:spTree>
    <p:extLst>
      <p:ext uri="{BB962C8B-B14F-4D97-AF65-F5344CB8AC3E}">
        <p14:creationId xmlns:p14="http://schemas.microsoft.com/office/powerpoint/2010/main" val="307492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sldNum" sz="quarter" idx="10"/>
          </p:nvPr>
        </p:nvSpPr>
        <p:spPr/>
        <p:txBody>
          <a:bodyPr/>
          <a:lstStyle>
            <a:lvl1pPr>
              <a:defRPr/>
            </a:lvl1pPr>
          </a:lstStyle>
          <a:p>
            <a:pPr>
              <a:defRPr/>
            </a:pPr>
            <a:fld id="{AA5B26CC-0B97-4B40-A52B-DE48491EAA25}" type="slidenum">
              <a:rPr lang="en-US" altLang="en-US"/>
              <a:pPr>
                <a:defRPr/>
              </a:pPr>
              <a:t>‹#›</a:t>
            </a:fld>
            <a:endParaRPr lang="en-US" altLang="en-US"/>
          </a:p>
        </p:txBody>
      </p:sp>
      <p:sp>
        <p:nvSpPr>
          <p:cNvPr id="5" name="Rectangle 8"/>
          <p:cNvSpPr>
            <a:spLocks noGrp="1" noChangeArrowheads="1"/>
          </p:cNvSpPr>
          <p:nvPr>
            <p:ph type="ftr" sz="quarter" idx="11"/>
          </p:nvPr>
        </p:nvSpPr>
        <p:spPr/>
        <p:txBody>
          <a:bodyPr/>
          <a:lstStyle>
            <a:lvl1pPr>
              <a:defRPr/>
            </a:lvl1pPr>
          </a:lstStyle>
          <a:p>
            <a:pPr>
              <a:defRPr/>
            </a:pPr>
            <a:r>
              <a:rPr lang="en-US"/>
              <a:t>IBM Confidential</a:t>
            </a:r>
          </a:p>
        </p:txBody>
      </p:sp>
      <p:sp>
        <p:nvSpPr>
          <p:cNvPr id="6" name="Rectangle 9"/>
          <p:cNvSpPr>
            <a:spLocks noGrp="1" noChangeArrowheads="1"/>
          </p:cNvSpPr>
          <p:nvPr>
            <p:ph type="dt" sz="half" idx="12"/>
          </p:nvPr>
        </p:nvSpPr>
        <p:spPr/>
        <p:txBody>
          <a:bodyPr/>
          <a:lstStyle>
            <a:lvl1pPr>
              <a:defRPr/>
            </a:lvl1pPr>
          </a:lstStyle>
          <a:p>
            <a:pPr>
              <a:defRPr/>
            </a:pPr>
            <a:fld id="{15D0707E-9654-4CBC-89D6-B74D8552E1AB}" type="datetime3">
              <a:rPr lang="en-US"/>
              <a:pPr>
                <a:defRPr/>
              </a:pPr>
              <a:t>24 June 2016</a:t>
            </a:fld>
            <a:endParaRPr lang="en-US"/>
          </a:p>
        </p:txBody>
      </p:sp>
    </p:spTree>
    <p:extLst>
      <p:ext uri="{BB962C8B-B14F-4D97-AF65-F5344CB8AC3E}">
        <p14:creationId xmlns:p14="http://schemas.microsoft.com/office/powerpoint/2010/main" val="108550174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663" y="593725"/>
            <a:ext cx="2171700" cy="57610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563" y="593725"/>
            <a:ext cx="6362700" cy="57610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sldNum" sz="quarter" idx="10"/>
          </p:nvPr>
        </p:nvSpPr>
        <p:spPr/>
        <p:txBody>
          <a:bodyPr/>
          <a:lstStyle>
            <a:lvl1pPr>
              <a:defRPr/>
            </a:lvl1pPr>
          </a:lstStyle>
          <a:p>
            <a:pPr>
              <a:defRPr/>
            </a:pPr>
            <a:fld id="{DEC3902F-B275-45E7-8583-5CA810DE0363}" type="slidenum">
              <a:rPr lang="en-US" altLang="en-US"/>
              <a:pPr>
                <a:defRPr/>
              </a:pPr>
              <a:t>‹#›</a:t>
            </a:fld>
            <a:endParaRPr lang="en-US" altLang="en-US"/>
          </a:p>
        </p:txBody>
      </p:sp>
      <p:sp>
        <p:nvSpPr>
          <p:cNvPr id="5" name="Rectangle 8"/>
          <p:cNvSpPr>
            <a:spLocks noGrp="1" noChangeArrowheads="1"/>
          </p:cNvSpPr>
          <p:nvPr>
            <p:ph type="ftr" sz="quarter" idx="11"/>
          </p:nvPr>
        </p:nvSpPr>
        <p:spPr/>
        <p:txBody>
          <a:bodyPr/>
          <a:lstStyle>
            <a:lvl1pPr>
              <a:defRPr/>
            </a:lvl1pPr>
          </a:lstStyle>
          <a:p>
            <a:pPr>
              <a:defRPr/>
            </a:pPr>
            <a:r>
              <a:rPr lang="en-US"/>
              <a:t>IBM Confidential</a:t>
            </a:r>
          </a:p>
        </p:txBody>
      </p:sp>
      <p:sp>
        <p:nvSpPr>
          <p:cNvPr id="6" name="Rectangle 9"/>
          <p:cNvSpPr>
            <a:spLocks noGrp="1" noChangeArrowheads="1"/>
          </p:cNvSpPr>
          <p:nvPr>
            <p:ph type="dt" sz="half" idx="12"/>
          </p:nvPr>
        </p:nvSpPr>
        <p:spPr/>
        <p:txBody>
          <a:bodyPr/>
          <a:lstStyle>
            <a:lvl1pPr>
              <a:defRPr/>
            </a:lvl1pPr>
          </a:lstStyle>
          <a:p>
            <a:pPr>
              <a:defRPr/>
            </a:pPr>
            <a:fld id="{CE9E3F0D-6578-47C8-AFE2-6E5492A63740}" type="datetime3">
              <a:rPr lang="en-US"/>
              <a:pPr>
                <a:defRPr/>
              </a:pPr>
              <a:t>24 June 2016</a:t>
            </a:fld>
            <a:endParaRPr lang="en-US"/>
          </a:p>
        </p:txBody>
      </p:sp>
    </p:spTree>
    <p:extLst>
      <p:ext uri="{BB962C8B-B14F-4D97-AF65-F5344CB8AC3E}">
        <p14:creationId xmlns:p14="http://schemas.microsoft.com/office/powerpoint/2010/main" val="376004828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0365" y="392114"/>
            <a:ext cx="7177087" cy="909637"/>
          </a:xfrm>
        </p:spPr>
        <p:txBody>
          <a:bodyPr/>
          <a:lstStyle/>
          <a:p>
            <a:r>
              <a:rPr lang="en-US"/>
              <a:t>Click to edit Master title style</a:t>
            </a:r>
          </a:p>
        </p:txBody>
      </p:sp>
      <p:sp>
        <p:nvSpPr>
          <p:cNvPr id="3" name="Table Placeholder 2"/>
          <p:cNvSpPr>
            <a:spLocks noGrp="1"/>
          </p:cNvSpPr>
          <p:nvPr>
            <p:ph type="tbl" idx="1"/>
          </p:nvPr>
        </p:nvSpPr>
        <p:spPr>
          <a:xfrm>
            <a:off x="358776" y="1620837"/>
            <a:ext cx="8424863" cy="4464051"/>
          </a:xfrm>
        </p:spPr>
        <p:txBody>
          <a:bodyPr/>
          <a:lstStyle/>
          <a:p>
            <a:pPr lvl="0"/>
            <a:r>
              <a:rPr lang="en-US" noProof="0"/>
              <a:t>Click icon to add table</a:t>
            </a:r>
          </a:p>
        </p:txBody>
      </p:sp>
      <p:sp>
        <p:nvSpPr>
          <p:cNvPr id="4" name="Rectangle 5"/>
          <p:cNvSpPr>
            <a:spLocks noGrp="1" noChangeArrowheads="1"/>
          </p:cNvSpPr>
          <p:nvPr>
            <p:ph type="sldNum" sz="quarter" idx="10"/>
          </p:nvPr>
        </p:nvSpPr>
        <p:spPr/>
        <p:txBody>
          <a:bodyPr/>
          <a:lstStyle>
            <a:lvl1pPr>
              <a:defRPr/>
            </a:lvl1pPr>
          </a:lstStyle>
          <a:p>
            <a:pPr>
              <a:defRPr/>
            </a:pPr>
            <a:fld id="{26913A4E-9E9A-4A93-808A-085D2488EF6F}" type="slidenum">
              <a:rPr lang="en-US"/>
              <a:pPr>
                <a:defRPr/>
              </a:pPr>
              <a:t>‹#›</a:t>
            </a:fld>
            <a:endParaRPr lang="en-US" dirty="0"/>
          </a:p>
        </p:txBody>
      </p:sp>
    </p:spTree>
    <p:extLst>
      <p:ext uri="{BB962C8B-B14F-4D97-AF65-F5344CB8AC3E}">
        <p14:creationId xmlns:p14="http://schemas.microsoft.com/office/powerpoint/2010/main" val="2197727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7"/>
          <p:cNvSpPr>
            <a:spLocks noGrp="1" noChangeArrowheads="1"/>
          </p:cNvSpPr>
          <p:nvPr>
            <p:ph type="sldNum" sz="quarter" idx="10"/>
          </p:nvPr>
        </p:nvSpPr>
        <p:spPr>
          <a:ln/>
        </p:spPr>
        <p:txBody>
          <a:bodyPr/>
          <a:lstStyle>
            <a:lvl1pPr>
              <a:defRPr/>
            </a:lvl1pPr>
          </a:lstStyle>
          <a:p>
            <a:pPr>
              <a:defRPr/>
            </a:pPr>
            <a:fld id="{4E33B2E1-EC83-4F9E-8ACF-11BB527A8811}" type="slidenum">
              <a:rPr lang="en-US" altLang="en-US"/>
              <a:pPr>
                <a:defRPr/>
              </a:pPr>
              <a:t>‹#›</a:t>
            </a:fld>
            <a:endParaRPr lang="en-US" alt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dt" sz="half" idx="12"/>
          </p:nvPr>
        </p:nvSpPr>
        <p:spPr>
          <a:ln/>
        </p:spPr>
        <p:txBody>
          <a:bodyPr/>
          <a:lstStyle>
            <a:lvl1pPr>
              <a:defRPr/>
            </a:lvl1pPr>
          </a:lstStyle>
          <a:p>
            <a:pPr>
              <a:defRPr/>
            </a:pPr>
            <a:fld id="{0530C79F-D3CB-43F6-A6DD-E0B881C36D63}" type="datetime3">
              <a:rPr lang="en-US"/>
              <a:pPr>
                <a:defRPr/>
              </a:pPr>
              <a:t>24 June 2016</a:t>
            </a:fld>
            <a:endParaRPr lang="en-US"/>
          </a:p>
        </p:txBody>
      </p:sp>
    </p:spTree>
    <p:extLst>
      <p:ext uri="{BB962C8B-B14F-4D97-AF65-F5344CB8AC3E}">
        <p14:creationId xmlns:p14="http://schemas.microsoft.com/office/powerpoint/2010/main" val="269617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5943600" y="6172200"/>
            <a:ext cx="32004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n-US" altLang="en-US"/>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Slide Number Placeholder 3"/>
          <p:cNvSpPr>
            <a:spLocks noGrp="1"/>
          </p:cNvSpPr>
          <p:nvPr>
            <p:ph type="sldNum" sz="quarter" idx="10"/>
          </p:nvPr>
        </p:nvSpPr>
        <p:spPr/>
        <p:txBody>
          <a:bodyPr/>
          <a:lstStyle>
            <a:lvl1pPr>
              <a:defRPr/>
            </a:lvl1pPr>
          </a:lstStyle>
          <a:p>
            <a:pPr>
              <a:defRPr/>
            </a:pPr>
            <a:fld id="{B440D8BC-2667-492E-8D0A-13185EFA0BB4}" type="slidenum">
              <a:rPr lang="en-US" altLang="en-US"/>
              <a:pPr>
                <a:defRPr/>
              </a:pPr>
              <a:t>‹#›</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5"/>
          <p:cNvSpPr>
            <a:spLocks noGrp="1"/>
          </p:cNvSpPr>
          <p:nvPr>
            <p:ph type="dt" sz="half" idx="12"/>
          </p:nvPr>
        </p:nvSpPr>
        <p:spPr/>
        <p:txBody>
          <a:bodyPr/>
          <a:lstStyle>
            <a:lvl1pPr>
              <a:defRPr/>
            </a:lvl1pPr>
          </a:lstStyle>
          <a:p>
            <a:pPr>
              <a:defRPr/>
            </a:pPr>
            <a:fld id="{FF48FA07-7DF5-4B55-A35F-0F6F1B8AB14F}" type="datetime3">
              <a:rPr lang="en-US"/>
              <a:pPr>
                <a:defRPr/>
              </a:pPr>
              <a:t>24 June 2016</a:t>
            </a:fld>
            <a:endParaRPr lang="en-US" dirty="0"/>
          </a:p>
        </p:txBody>
      </p:sp>
    </p:spTree>
    <p:extLst>
      <p:ext uri="{BB962C8B-B14F-4D97-AF65-F5344CB8AC3E}">
        <p14:creationId xmlns:p14="http://schemas.microsoft.com/office/powerpoint/2010/main" val="3327311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5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021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sldNum" sz="quarter" idx="10"/>
          </p:nvPr>
        </p:nvSpPr>
        <p:spPr>
          <a:ln/>
        </p:spPr>
        <p:txBody>
          <a:bodyPr/>
          <a:lstStyle>
            <a:lvl1pPr>
              <a:defRPr/>
            </a:lvl1pPr>
          </a:lstStyle>
          <a:p>
            <a:pPr>
              <a:defRPr/>
            </a:pPr>
            <a:fld id="{5BD67D58-6298-4FCA-8477-7ABCC5A2472B}" type="slidenum">
              <a:rPr lang="en-US" altLang="en-US"/>
              <a:pPr>
                <a:defRPr/>
              </a:pPr>
              <a:t>‹#›</a:t>
            </a:fld>
            <a:endParaRPr lang="en-US"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dt" sz="half" idx="12"/>
          </p:nvPr>
        </p:nvSpPr>
        <p:spPr>
          <a:ln/>
        </p:spPr>
        <p:txBody>
          <a:bodyPr/>
          <a:lstStyle>
            <a:lvl1pPr>
              <a:defRPr/>
            </a:lvl1pPr>
          </a:lstStyle>
          <a:p>
            <a:pPr>
              <a:defRPr/>
            </a:pPr>
            <a:fld id="{5DB99B42-E6E7-4310-B51C-4BF3BE04F482}" type="datetime3">
              <a:rPr lang="en-US"/>
              <a:pPr>
                <a:defRPr/>
              </a:pPr>
              <a:t>24 June 2016</a:t>
            </a:fld>
            <a:endParaRPr lang="en-US"/>
          </a:p>
        </p:txBody>
      </p:sp>
    </p:spTree>
    <p:extLst>
      <p:ext uri="{BB962C8B-B14F-4D97-AF65-F5344CB8AC3E}">
        <p14:creationId xmlns:p14="http://schemas.microsoft.com/office/powerpoint/2010/main" val="3238197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sldNum" sz="quarter" idx="10"/>
          </p:nvPr>
        </p:nvSpPr>
        <p:spPr/>
        <p:txBody>
          <a:bodyPr/>
          <a:lstStyle>
            <a:lvl1pPr>
              <a:defRPr/>
            </a:lvl1pPr>
          </a:lstStyle>
          <a:p>
            <a:pPr>
              <a:defRPr/>
            </a:pPr>
            <a:fld id="{314E112A-66DB-43FB-A8C5-740350D204AB}" type="slidenum">
              <a:rPr lang="en-US" altLang="en-US"/>
              <a:pPr>
                <a:defRPr/>
              </a:pPr>
              <a:t>‹#›</a:t>
            </a:fld>
            <a:endParaRPr lang="en-US" altLang="en-US"/>
          </a:p>
        </p:txBody>
      </p:sp>
      <p:sp>
        <p:nvSpPr>
          <p:cNvPr id="8" name="Rectangle 8"/>
          <p:cNvSpPr>
            <a:spLocks noGrp="1" noChangeArrowheads="1"/>
          </p:cNvSpPr>
          <p:nvPr>
            <p:ph type="ftr" sz="quarter" idx="11"/>
          </p:nvPr>
        </p:nvSpPr>
        <p:spPr/>
        <p:txBody>
          <a:bodyPr/>
          <a:lstStyle>
            <a:lvl1pPr>
              <a:defRPr/>
            </a:lvl1pPr>
          </a:lstStyle>
          <a:p>
            <a:pPr>
              <a:defRPr/>
            </a:pPr>
            <a:r>
              <a:rPr lang="en-US"/>
              <a:t>IBM Confidential</a:t>
            </a:r>
          </a:p>
        </p:txBody>
      </p:sp>
      <p:sp>
        <p:nvSpPr>
          <p:cNvPr id="9" name="Rectangle 9"/>
          <p:cNvSpPr>
            <a:spLocks noGrp="1" noChangeArrowheads="1"/>
          </p:cNvSpPr>
          <p:nvPr>
            <p:ph type="dt" sz="half" idx="12"/>
          </p:nvPr>
        </p:nvSpPr>
        <p:spPr/>
        <p:txBody>
          <a:bodyPr/>
          <a:lstStyle>
            <a:lvl1pPr>
              <a:defRPr/>
            </a:lvl1pPr>
          </a:lstStyle>
          <a:p>
            <a:pPr>
              <a:defRPr/>
            </a:pPr>
            <a:fld id="{A19D5650-5AB0-44C8-BE7E-3C13828E4575}" type="datetime3">
              <a:rPr lang="en-US"/>
              <a:pPr>
                <a:defRPr/>
              </a:pPr>
              <a:t>24 June 2016</a:t>
            </a:fld>
            <a:endParaRPr lang="en-US"/>
          </a:p>
        </p:txBody>
      </p:sp>
    </p:spTree>
    <p:extLst>
      <p:ext uri="{BB962C8B-B14F-4D97-AF65-F5344CB8AC3E}">
        <p14:creationId xmlns:p14="http://schemas.microsoft.com/office/powerpoint/2010/main" val="516597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sldNum" sz="quarter" idx="10"/>
          </p:nvPr>
        </p:nvSpPr>
        <p:spPr>
          <a:ln/>
        </p:spPr>
        <p:txBody>
          <a:bodyPr/>
          <a:lstStyle>
            <a:lvl1pPr>
              <a:defRPr/>
            </a:lvl1pPr>
          </a:lstStyle>
          <a:p>
            <a:pPr>
              <a:defRPr/>
            </a:pPr>
            <a:fld id="{B4384CCE-BC4C-41FE-9785-2EDD053C163B}" type="slidenum">
              <a:rPr lang="en-US" altLang="en-US"/>
              <a:pPr>
                <a:defRPr/>
              </a:pPr>
              <a:t>‹#›</a:t>
            </a:fld>
            <a:endParaRPr lang="en-US" alt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dt" sz="half" idx="12"/>
          </p:nvPr>
        </p:nvSpPr>
        <p:spPr>
          <a:ln/>
        </p:spPr>
        <p:txBody>
          <a:bodyPr/>
          <a:lstStyle>
            <a:lvl1pPr>
              <a:defRPr/>
            </a:lvl1pPr>
          </a:lstStyle>
          <a:p>
            <a:pPr>
              <a:defRPr/>
            </a:pPr>
            <a:fld id="{1393BF45-B988-4E56-8BC2-D92494F6E3C5}" type="datetime3">
              <a:rPr lang="en-US"/>
              <a:pPr>
                <a:defRPr/>
              </a:pPr>
              <a:t>24 June 2016</a:t>
            </a:fld>
            <a:endParaRPr lang="en-US"/>
          </a:p>
        </p:txBody>
      </p:sp>
    </p:spTree>
    <p:extLst>
      <p:ext uri="{BB962C8B-B14F-4D97-AF65-F5344CB8AC3E}">
        <p14:creationId xmlns:p14="http://schemas.microsoft.com/office/powerpoint/2010/main" val="3272935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sldNum" sz="quarter" idx="10"/>
          </p:nvPr>
        </p:nvSpPr>
        <p:spPr>
          <a:ln/>
        </p:spPr>
        <p:txBody>
          <a:bodyPr/>
          <a:lstStyle>
            <a:lvl1pPr>
              <a:defRPr/>
            </a:lvl1pPr>
          </a:lstStyle>
          <a:p>
            <a:pPr>
              <a:defRPr/>
            </a:pPr>
            <a:fld id="{C3ED3ACD-73F7-44A6-BE8B-0A118A17AE82}" type="slidenum">
              <a:rPr lang="en-US" altLang="en-US"/>
              <a:pPr>
                <a:defRPr/>
              </a:pPr>
              <a:t>‹#›</a:t>
            </a:fld>
            <a:endParaRPr lang="en-US" alt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dt" sz="half" idx="12"/>
          </p:nvPr>
        </p:nvSpPr>
        <p:spPr>
          <a:ln/>
        </p:spPr>
        <p:txBody>
          <a:bodyPr/>
          <a:lstStyle>
            <a:lvl1pPr>
              <a:defRPr/>
            </a:lvl1pPr>
          </a:lstStyle>
          <a:p>
            <a:pPr>
              <a:defRPr/>
            </a:pPr>
            <a:fld id="{2A7FF3F4-7B07-4046-8E62-F3819D1B3C99}" type="datetime3">
              <a:rPr lang="en-US"/>
              <a:pPr>
                <a:defRPr/>
              </a:pPr>
              <a:t>24 June 2016</a:t>
            </a:fld>
            <a:endParaRPr lang="en-US"/>
          </a:p>
        </p:txBody>
      </p:sp>
    </p:spTree>
    <p:extLst>
      <p:ext uri="{BB962C8B-B14F-4D97-AF65-F5344CB8AC3E}">
        <p14:creationId xmlns:p14="http://schemas.microsoft.com/office/powerpoint/2010/main" val="115159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pPr>
              <a:defRPr/>
            </a:pPr>
            <a:fld id="{02DAFA8C-3224-4E9F-BCBE-5926A0D6CE70}" type="slidenum">
              <a:rPr lang="en-US" altLang="en-US"/>
              <a:pPr>
                <a:defRPr/>
              </a:pPr>
              <a:t>‹#›</a:t>
            </a:fld>
            <a:endParaRPr lang="en-US"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dt" sz="half" idx="12"/>
          </p:nvPr>
        </p:nvSpPr>
        <p:spPr>
          <a:ln/>
        </p:spPr>
        <p:txBody>
          <a:bodyPr/>
          <a:lstStyle>
            <a:lvl1pPr>
              <a:defRPr/>
            </a:lvl1pPr>
          </a:lstStyle>
          <a:p>
            <a:pPr>
              <a:defRPr/>
            </a:pPr>
            <a:fld id="{6879CB77-5B36-421D-BB75-7AECACC0D677}" type="datetime3">
              <a:rPr lang="en-US"/>
              <a:pPr>
                <a:defRPr/>
              </a:pPr>
              <a:t>24 June 2016</a:t>
            </a:fld>
            <a:endParaRPr lang="en-US"/>
          </a:p>
        </p:txBody>
      </p:sp>
    </p:spTree>
    <p:extLst>
      <p:ext uri="{BB962C8B-B14F-4D97-AF65-F5344CB8AC3E}">
        <p14:creationId xmlns:p14="http://schemas.microsoft.com/office/powerpoint/2010/main" val="1476070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pPr>
              <a:defRPr/>
            </a:pPr>
            <a:fld id="{B0D20F29-4DF3-4458-A46A-F66C3368B471}" type="slidenum">
              <a:rPr lang="en-US" altLang="en-US"/>
              <a:pPr>
                <a:defRPr/>
              </a:pPr>
              <a:t>‹#›</a:t>
            </a:fld>
            <a:endParaRPr lang="en-US"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dt" sz="half" idx="12"/>
          </p:nvPr>
        </p:nvSpPr>
        <p:spPr>
          <a:ln/>
        </p:spPr>
        <p:txBody>
          <a:bodyPr/>
          <a:lstStyle>
            <a:lvl1pPr>
              <a:defRPr/>
            </a:lvl1pPr>
          </a:lstStyle>
          <a:p>
            <a:pPr>
              <a:defRPr/>
            </a:pPr>
            <a:fld id="{247AAEA3-D9AC-4847-99EF-71626234F170}" type="datetime3">
              <a:rPr lang="en-US"/>
              <a:pPr>
                <a:defRPr/>
              </a:pPr>
              <a:t>24 June 2016</a:t>
            </a:fld>
            <a:endParaRPr lang="en-US"/>
          </a:p>
        </p:txBody>
      </p:sp>
    </p:spTree>
    <p:extLst>
      <p:ext uri="{BB962C8B-B14F-4D97-AF65-F5344CB8AC3E}">
        <p14:creationId xmlns:p14="http://schemas.microsoft.com/office/powerpoint/2010/main" val="647301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blue-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80400" y="227013"/>
            <a:ext cx="5873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182563" y="1874838"/>
            <a:ext cx="8686800"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28" name="Line 4"/>
          <p:cNvSpPr>
            <a:spLocks noChangeShapeType="1"/>
          </p:cNvSpPr>
          <p:nvPr/>
        </p:nvSpPr>
        <p:spPr bwMode="auto">
          <a:xfrm flipV="1">
            <a:off x="274638" y="549275"/>
            <a:ext cx="8594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 name="Rectangle 6"/>
          <p:cNvSpPr>
            <a:spLocks noChangeArrowheads="1"/>
          </p:cNvSpPr>
          <p:nvPr/>
        </p:nvSpPr>
        <p:spPr bwMode="black">
          <a:xfrm>
            <a:off x="7589838" y="6537325"/>
            <a:ext cx="1371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US" altLang="en-US" sz="800" dirty="0"/>
              <a:t>© 2016 IBM Corporation</a:t>
            </a:r>
            <a:endParaRPr lang="en-US" altLang="en-US" sz="1800" dirty="0"/>
          </a:p>
        </p:txBody>
      </p:sp>
      <p:sp>
        <p:nvSpPr>
          <p:cNvPr id="67591" name="Rectangle 7"/>
          <p:cNvSpPr>
            <a:spLocks noGrp="1" noChangeArrowheads="1"/>
          </p:cNvSpPr>
          <p:nvPr>
            <p:ph type="sldNum" sz="quarter" idx="4"/>
          </p:nvPr>
        </p:nvSpPr>
        <p:spPr bwMode="black">
          <a:xfrm>
            <a:off x="182563" y="6537325"/>
            <a:ext cx="366712"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eaLnBrk="1" hangingPunct="1">
              <a:defRPr sz="800">
                <a:cs typeface="Arial" panose="020B0604020202020204" pitchFamily="34" charset="0"/>
              </a:defRPr>
            </a:lvl1pPr>
          </a:lstStyle>
          <a:p>
            <a:pPr>
              <a:defRPr/>
            </a:pPr>
            <a:fld id="{0FFE449D-D273-4EF4-9B39-EDCD0D4EF976}" type="slidenum">
              <a:rPr lang="en-US" altLang="en-US"/>
              <a:pPr>
                <a:defRPr/>
              </a:pPr>
              <a:t>‹#›</a:t>
            </a:fld>
            <a:endParaRPr lang="en-US" altLang="en-US"/>
          </a:p>
        </p:txBody>
      </p:sp>
      <p:sp>
        <p:nvSpPr>
          <p:cNvPr id="67592" name="Rectangle 8"/>
          <p:cNvSpPr>
            <a:spLocks noGrp="1" noChangeArrowheads="1"/>
          </p:cNvSpPr>
          <p:nvPr>
            <p:ph type="ftr" sz="quarter" idx="3"/>
          </p:nvPr>
        </p:nvSpPr>
        <p:spPr bwMode="auto">
          <a:xfrm>
            <a:off x="1554163" y="6537325"/>
            <a:ext cx="594360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eaLnBrk="1" hangingPunct="1">
              <a:lnSpc>
                <a:spcPct val="100000"/>
              </a:lnSpc>
              <a:defRPr sz="800">
                <a:solidFill>
                  <a:schemeClr val="tx1"/>
                </a:solidFill>
                <a:latin typeface="Arial" charset="0"/>
                <a:cs typeface="Arial" charset="0"/>
              </a:defRPr>
            </a:lvl1pPr>
          </a:lstStyle>
          <a:p>
            <a:pPr>
              <a:defRPr/>
            </a:pPr>
            <a:endParaRPr lang="en-US"/>
          </a:p>
        </p:txBody>
      </p:sp>
      <p:sp>
        <p:nvSpPr>
          <p:cNvPr id="67593" name="Rectangle 9"/>
          <p:cNvSpPr>
            <a:spLocks noGrp="1" noChangeArrowheads="1"/>
          </p:cNvSpPr>
          <p:nvPr>
            <p:ph type="dt" sz="half" idx="2"/>
          </p:nvPr>
        </p:nvSpPr>
        <p:spPr bwMode="auto">
          <a:xfrm>
            <a:off x="549275" y="6537325"/>
            <a:ext cx="10048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eaLnBrk="1" hangingPunct="1">
              <a:lnSpc>
                <a:spcPct val="100000"/>
              </a:lnSpc>
              <a:defRPr sz="800">
                <a:solidFill>
                  <a:schemeClr val="tx1"/>
                </a:solidFill>
                <a:latin typeface="Arial" charset="0"/>
                <a:cs typeface="Arial" charset="0"/>
              </a:defRPr>
            </a:lvl1pPr>
          </a:lstStyle>
          <a:p>
            <a:pPr>
              <a:defRPr/>
            </a:pPr>
            <a:fld id="{4B8AEED7-FDE5-4613-BF45-7D0325F3B637}" type="datetime3">
              <a:rPr lang="en-US"/>
              <a:pPr>
                <a:defRPr/>
              </a:pPr>
              <a:t>24 June 2016</a:t>
            </a:fld>
            <a:endParaRPr lang="en-US"/>
          </a:p>
        </p:txBody>
      </p:sp>
      <p:sp>
        <p:nvSpPr>
          <p:cNvPr id="1033" name="Rectangle 13"/>
          <p:cNvSpPr>
            <a:spLocks noGrp="1" noChangeArrowheads="1"/>
          </p:cNvSpPr>
          <p:nvPr>
            <p:ph type="title"/>
          </p:nvPr>
        </p:nvSpPr>
        <p:spPr bwMode="auto">
          <a:xfrm>
            <a:off x="182563" y="593725"/>
            <a:ext cx="86868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 name="Text Box 46"/>
          <p:cNvSpPr txBox="1">
            <a:spLocks noChangeArrowheads="1"/>
          </p:cNvSpPr>
          <p:nvPr userDrawn="1"/>
        </p:nvSpPr>
        <p:spPr bwMode="auto">
          <a:xfrm>
            <a:off x="182563" y="136525"/>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b"/>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defRPr/>
            </a:pPr>
            <a:r>
              <a:rPr lang="en-US" altLang="en-US" sz="1000" dirty="0"/>
              <a:t>Best practices for running Oracle Databases under z/VM</a:t>
            </a:r>
          </a:p>
        </p:txBody>
      </p:sp>
      <p:pic>
        <p:nvPicPr>
          <p:cNvPr id="1035" name="Picture 40" descr="5300_IBMpos_black_PPT_bkg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283575" y="228600"/>
            <a:ext cx="585788"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a:spLocks noGrp="1" noChangeArrowheads="1"/>
          </p:cNvSpPr>
          <p:nvPr userDrawn="1"/>
        </p:nvSpPr>
        <p:spPr bwMode="auto">
          <a:xfrm>
            <a:off x="687388" y="3163888"/>
            <a:ext cx="77692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marL="173038" indent="-173038" algn="l" rtl="0" eaLnBrk="0" fontAlgn="base" hangingPunct="0">
              <a:spcBef>
                <a:spcPct val="50000"/>
              </a:spcBef>
              <a:spcAft>
                <a:spcPct val="0"/>
              </a:spcAft>
              <a:buClr>
                <a:schemeClr val="tx1"/>
              </a:buClr>
              <a:buFont typeface="Wingdings" panose="05000000000000000000" pitchFamily="2" charset="2"/>
              <a:buChar char="§"/>
              <a:defRPr sz="1600" kern="1200">
                <a:solidFill>
                  <a:schemeClr val="tx1"/>
                </a:solidFill>
                <a:latin typeface="+mn-lt"/>
                <a:ea typeface="+mn-ea"/>
                <a:cs typeface="+mn-cs"/>
              </a:defRPr>
            </a:lvl1pPr>
            <a:lvl2pPr marL="509588" indent="-163513" algn="l" rtl="0" eaLnBrk="0" fontAlgn="base" hangingPunct="0">
              <a:spcBef>
                <a:spcPct val="0"/>
              </a:spcBef>
              <a:spcAft>
                <a:spcPct val="0"/>
              </a:spcAft>
              <a:buClr>
                <a:schemeClr val="tx1"/>
              </a:buClr>
              <a:buFont typeface="Arial" panose="020B0604020202020204" pitchFamily="34" charset="0"/>
              <a:buChar char="–"/>
              <a:defRPr sz="1600" kern="1200">
                <a:solidFill>
                  <a:schemeClr val="tx1"/>
                </a:solidFill>
                <a:latin typeface="+mn-lt"/>
                <a:ea typeface="+mn-ea"/>
                <a:cs typeface="+mn-cs"/>
              </a:defRPr>
            </a:lvl2pPr>
            <a:lvl3pPr marL="855663" indent="-173038" algn="l" rtl="0" eaLnBrk="0" fontAlgn="base" hangingPunct="0">
              <a:spcBef>
                <a:spcPct val="0"/>
              </a:spcBef>
              <a:spcAft>
                <a:spcPct val="0"/>
              </a:spcAft>
              <a:buClr>
                <a:schemeClr val="tx1"/>
              </a:buClr>
              <a:buChar char="•"/>
              <a:defRPr sz="1600" kern="1200">
                <a:solidFill>
                  <a:schemeClr val="tx1"/>
                </a:solidFill>
                <a:latin typeface="+mn-lt"/>
                <a:ea typeface="+mn-ea"/>
                <a:cs typeface="+mn-cs"/>
              </a:defRPr>
            </a:lvl3pPr>
            <a:lvl4pPr marL="1203325" indent="-173038" algn="l" rtl="0" eaLnBrk="0" fontAlgn="base" hangingPunct="0">
              <a:spcBef>
                <a:spcPct val="20000"/>
              </a:spcBef>
              <a:spcAft>
                <a:spcPct val="0"/>
              </a:spcAft>
              <a:buClr>
                <a:schemeClr val="bg1"/>
              </a:buClr>
              <a:defRPr sz="1600" kern="1200">
                <a:solidFill>
                  <a:schemeClr val="bg1"/>
                </a:solidFill>
                <a:latin typeface="+mn-lt"/>
                <a:ea typeface="+mn-ea"/>
                <a:cs typeface="+mn-cs"/>
              </a:defRPr>
            </a:lvl4pPr>
            <a:lvl5pPr marL="1539875" indent="-163513" algn="l" rtl="0" eaLnBrk="0" fontAlgn="base" hangingPunct="0">
              <a:spcBef>
                <a:spcPct val="20000"/>
              </a:spcBef>
              <a:spcAft>
                <a:spcPct val="0"/>
              </a:spcAft>
              <a:buClr>
                <a:schemeClr val="bg1"/>
              </a:buClr>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tLang="en-US" dirty="0"/>
          </a:p>
        </p:txBody>
      </p:sp>
    </p:spTree>
  </p:cSld>
  <p:clrMap bg1="lt1" tx1="dk1" bg2="lt2" tx2="dk2" accent1="accent1" accent2="accent2" accent3="accent3" accent4="accent4" accent5="accent5" accent6="accent6" hlink="hlink" folHlink="folHlink"/>
  <p:sldLayoutIdLst>
    <p:sldLayoutId id="2147483993" r:id="rId1"/>
    <p:sldLayoutId id="2147483987" r:id="rId2"/>
    <p:sldLayoutId id="2147483994" r:id="rId3"/>
    <p:sldLayoutId id="2147483988" r:id="rId4"/>
    <p:sldLayoutId id="2147483995" r:id="rId5"/>
    <p:sldLayoutId id="2147483989" r:id="rId6"/>
    <p:sldLayoutId id="2147483990" r:id="rId7"/>
    <p:sldLayoutId id="2147483991" r:id="rId8"/>
    <p:sldLayoutId id="2147483992" r:id="rId9"/>
    <p:sldLayoutId id="2147483996" r:id="rId10"/>
    <p:sldLayoutId id="2147483997" r:id="rId11"/>
    <p:sldLayoutId id="2147483998" r:id="rId12"/>
  </p:sldLayoutIdLst>
  <p:hf hdr="0" ftr="0" dt="0"/>
  <p:txStyles>
    <p:titleStyle>
      <a:lvl1pPr algn="l" rtl="0" eaLnBrk="0" fontAlgn="base" hangingPunct="0">
        <a:lnSpc>
          <a:spcPct val="90000"/>
        </a:lnSpc>
        <a:spcBef>
          <a:spcPct val="0"/>
        </a:spcBef>
        <a:spcAft>
          <a:spcPct val="0"/>
        </a:spcAft>
        <a:defRPr sz="2200">
          <a:solidFill>
            <a:schemeClr val="tx2"/>
          </a:solidFill>
          <a:latin typeface="+mj-lt"/>
          <a:ea typeface="+mj-ea"/>
          <a:cs typeface="+mj-cs"/>
        </a:defRPr>
      </a:lvl1pPr>
      <a:lvl2pPr algn="l" rtl="0" eaLnBrk="0" fontAlgn="base" hangingPunct="0">
        <a:lnSpc>
          <a:spcPct val="90000"/>
        </a:lnSpc>
        <a:spcBef>
          <a:spcPct val="0"/>
        </a:spcBef>
        <a:spcAft>
          <a:spcPct val="0"/>
        </a:spcAft>
        <a:defRPr sz="2200">
          <a:solidFill>
            <a:schemeClr val="tx2"/>
          </a:solidFill>
          <a:latin typeface="Arial" charset="0"/>
        </a:defRPr>
      </a:lvl2pPr>
      <a:lvl3pPr algn="l" rtl="0" eaLnBrk="0" fontAlgn="base" hangingPunct="0">
        <a:lnSpc>
          <a:spcPct val="90000"/>
        </a:lnSpc>
        <a:spcBef>
          <a:spcPct val="0"/>
        </a:spcBef>
        <a:spcAft>
          <a:spcPct val="0"/>
        </a:spcAft>
        <a:defRPr sz="2200">
          <a:solidFill>
            <a:schemeClr val="tx2"/>
          </a:solidFill>
          <a:latin typeface="Arial" charset="0"/>
        </a:defRPr>
      </a:lvl3pPr>
      <a:lvl4pPr algn="l" rtl="0" eaLnBrk="0" fontAlgn="base" hangingPunct="0">
        <a:lnSpc>
          <a:spcPct val="90000"/>
        </a:lnSpc>
        <a:spcBef>
          <a:spcPct val="0"/>
        </a:spcBef>
        <a:spcAft>
          <a:spcPct val="0"/>
        </a:spcAft>
        <a:defRPr sz="2200">
          <a:solidFill>
            <a:schemeClr val="tx2"/>
          </a:solidFill>
          <a:latin typeface="Arial" charset="0"/>
        </a:defRPr>
      </a:lvl4pPr>
      <a:lvl5pPr algn="l" rtl="0" eaLnBrk="0" fontAlgn="base" hangingPunct="0">
        <a:lnSpc>
          <a:spcPct val="90000"/>
        </a:lnSpc>
        <a:spcBef>
          <a:spcPct val="0"/>
        </a:spcBef>
        <a:spcAft>
          <a:spcPct val="0"/>
        </a:spcAft>
        <a:defRPr sz="2200">
          <a:solidFill>
            <a:schemeClr val="tx2"/>
          </a:solidFill>
          <a:latin typeface="Arial" charset="0"/>
        </a:defRPr>
      </a:lvl5pPr>
      <a:lvl6pPr marL="457200" algn="l" rtl="0" eaLnBrk="1" fontAlgn="base" hangingPunct="1">
        <a:lnSpc>
          <a:spcPct val="90000"/>
        </a:lnSpc>
        <a:spcBef>
          <a:spcPct val="0"/>
        </a:spcBef>
        <a:spcAft>
          <a:spcPct val="0"/>
        </a:spcAft>
        <a:defRPr sz="2200">
          <a:solidFill>
            <a:schemeClr val="tx2"/>
          </a:solidFill>
          <a:latin typeface="Arial" charset="0"/>
        </a:defRPr>
      </a:lvl6pPr>
      <a:lvl7pPr marL="914400" algn="l" rtl="0" eaLnBrk="1" fontAlgn="base" hangingPunct="1">
        <a:lnSpc>
          <a:spcPct val="90000"/>
        </a:lnSpc>
        <a:spcBef>
          <a:spcPct val="0"/>
        </a:spcBef>
        <a:spcAft>
          <a:spcPct val="0"/>
        </a:spcAft>
        <a:defRPr sz="2200">
          <a:solidFill>
            <a:schemeClr val="tx2"/>
          </a:solidFill>
          <a:latin typeface="Arial" charset="0"/>
        </a:defRPr>
      </a:lvl7pPr>
      <a:lvl8pPr marL="1371600" algn="l" rtl="0" eaLnBrk="1" fontAlgn="base" hangingPunct="1">
        <a:lnSpc>
          <a:spcPct val="90000"/>
        </a:lnSpc>
        <a:spcBef>
          <a:spcPct val="0"/>
        </a:spcBef>
        <a:spcAft>
          <a:spcPct val="0"/>
        </a:spcAft>
        <a:defRPr sz="2200">
          <a:solidFill>
            <a:schemeClr val="tx2"/>
          </a:solidFill>
          <a:latin typeface="Arial" charset="0"/>
        </a:defRPr>
      </a:lvl8pPr>
      <a:lvl9pPr marL="1828800" algn="l" rtl="0" eaLnBrk="1" fontAlgn="base" hangingPunct="1">
        <a:lnSpc>
          <a:spcPct val="90000"/>
        </a:lnSpc>
        <a:spcBef>
          <a:spcPct val="0"/>
        </a:spcBef>
        <a:spcAft>
          <a:spcPct val="0"/>
        </a:spcAft>
        <a:defRPr sz="2200">
          <a:solidFill>
            <a:schemeClr val="tx2"/>
          </a:solidFill>
          <a:latin typeface="Arial" charset="0"/>
        </a:defRPr>
      </a:lvl9pPr>
    </p:titleStyle>
    <p:bodyStyle>
      <a:lvl1pPr marL="173038" indent="-173038" algn="l" rtl="0" eaLnBrk="0" fontAlgn="base" hangingPunct="0">
        <a:spcBef>
          <a:spcPct val="50000"/>
        </a:spcBef>
        <a:spcAft>
          <a:spcPct val="0"/>
        </a:spcAft>
        <a:buClr>
          <a:schemeClr val="tx1"/>
        </a:buClr>
        <a:buFont typeface="Wingdings" panose="05000000000000000000" pitchFamily="2" charset="2"/>
        <a:buChar char="§"/>
        <a:defRPr sz="2000">
          <a:solidFill>
            <a:schemeClr val="tx1"/>
          </a:solidFill>
          <a:latin typeface="+mn-lt"/>
          <a:ea typeface="+mn-ea"/>
          <a:cs typeface="+mn-cs"/>
        </a:defRPr>
      </a:lvl1pPr>
      <a:lvl2pPr marL="509588" indent="-163513" algn="l" rtl="0" eaLnBrk="0" fontAlgn="base" hangingPunct="0">
        <a:spcBef>
          <a:spcPct val="0"/>
        </a:spcBef>
        <a:spcAft>
          <a:spcPct val="0"/>
        </a:spcAft>
        <a:buClr>
          <a:schemeClr val="tx1"/>
        </a:buClr>
        <a:buFont typeface="Arial" panose="020B0604020202020204" pitchFamily="34" charset="0"/>
        <a:buChar char="–"/>
        <a:defRPr>
          <a:solidFill>
            <a:schemeClr val="tx1"/>
          </a:solidFill>
          <a:latin typeface="+mn-lt"/>
        </a:defRPr>
      </a:lvl2pPr>
      <a:lvl3pPr marL="855663" indent="-173038" algn="l" rtl="0" eaLnBrk="0" fontAlgn="base" hangingPunct="0">
        <a:spcBef>
          <a:spcPct val="0"/>
        </a:spcBef>
        <a:spcAft>
          <a:spcPct val="0"/>
        </a:spcAft>
        <a:buClr>
          <a:schemeClr val="tx1"/>
        </a:buClr>
        <a:buChar char="•"/>
        <a:defRPr sz="1600">
          <a:solidFill>
            <a:schemeClr val="tx1"/>
          </a:solidFill>
          <a:latin typeface="+mn-lt"/>
        </a:defRPr>
      </a:lvl3pPr>
      <a:lvl4pPr marL="1203325" indent="-173038" algn="l" rtl="0" eaLnBrk="0" fontAlgn="base" hangingPunct="0">
        <a:spcBef>
          <a:spcPct val="20000"/>
        </a:spcBef>
        <a:spcAft>
          <a:spcPct val="0"/>
        </a:spcAft>
        <a:buClr>
          <a:schemeClr val="bg1"/>
        </a:buClr>
        <a:defRPr sz="1600">
          <a:solidFill>
            <a:schemeClr val="bg1"/>
          </a:solidFill>
          <a:latin typeface="+mn-lt"/>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defRPr>
      </a:lvl5pPr>
      <a:lvl6pPr marL="1997075" indent="-163513" algn="l" rtl="0" eaLnBrk="1" fontAlgn="base" hangingPunct="1">
        <a:spcBef>
          <a:spcPct val="20000"/>
        </a:spcBef>
        <a:spcAft>
          <a:spcPct val="0"/>
        </a:spcAft>
        <a:buClr>
          <a:schemeClr val="bg1"/>
        </a:buClr>
        <a:buChar char="»"/>
        <a:defRPr sz="1600">
          <a:solidFill>
            <a:schemeClr val="bg1"/>
          </a:solidFill>
          <a:latin typeface="+mn-lt"/>
        </a:defRPr>
      </a:lvl6pPr>
      <a:lvl7pPr marL="2454275" indent="-163513" algn="l" rtl="0" eaLnBrk="1" fontAlgn="base" hangingPunct="1">
        <a:spcBef>
          <a:spcPct val="20000"/>
        </a:spcBef>
        <a:spcAft>
          <a:spcPct val="0"/>
        </a:spcAft>
        <a:buClr>
          <a:schemeClr val="bg1"/>
        </a:buClr>
        <a:buChar char="»"/>
        <a:defRPr sz="1600">
          <a:solidFill>
            <a:schemeClr val="bg1"/>
          </a:solidFill>
          <a:latin typeface="+mn-lt"/>
        </a:defRPr>
      </a:lvl7pPr>
      <a:lvl8pPr marL="2911475" indent="-163513" algn="l" rtl="0" eaLnBrk="1" fontAlgn="base" hangingPunct="1">
        <a:spcBef>
          <a:spcPct val="20000"/>
        </a:spcBef>
        <a:spcAft>
          <a:spcPct val="0"/>
        </a:spcAft>
        <a:buClr>
          <a:schemeClr val="bg1"/>
        </a:buClr>
        <a:buChar char="»"/>
        <a:defRPr sz="1600">
          <a:solidFill>
            <a:schemeClr val="bg1"/>
          </a:solidFill>
          <a:latin typeface="+mn-lt"/>
        </a:defRPr>
      </a:lvl8pPr>
      <a:lvl9pPr marL="3368675" indent="-163513" algn="l" rtl="0" eaLnBrk="1" fontAlgn="base" hangingPunct="1">
        <a:spcBef>
          <a:spcPct val="20000"/>
        </a:spcBef>
        <a:spcAft>
          <a:spcPct val="0"/>
        </a:spcAft>
        <a:buClr>
          <a:schemeClr val="bg1"/>
        </a:buClr>
        <a:buChar char="»"/>
        <a:defRPr sz="16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redbooks.ibm.com/abstracts/sg248147.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people.redhat.com/bhinson/pdfs/RHEL6-RHEL5-Comparison.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suse.com/support/kb/doc.php?id=7010287"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people.redhat.com/bhinson/pdfs/RHEL6-RHEL5-Comparison.pdf"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oracle.com/us/legal/index.html" TargetMode="External"/><Relationship Id="rId2" Type="http://schemas.openxmlformats.org/officeDocument/2006/relationships/hyperlink" Target="http://www.ibm.com/legal/us/en/copytrade.s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pythian.com/blog/slimming-down-oracle-rac-12cs-resource-footprin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subTitle" idx="1"/>
          </p:nvPr>
        </p:nvSpPr>
        <p:spPr>
          <a:xfrm>
            <a:off x="179388" y="527050"/>
            <a:ext cx="4389437" cy="528638"/>
          </a:xfrm>
        </p:spPr>
        <p:txBody>
          <a:bodyPr/>
          <a:lstStyle/>
          <a:p>
            <a:pPr eaLnBrk="1" hangingPunct="1"/>
            <a:r>
              <a:rPr lang="en-US" altLang="en-US" dirty="0"/>
              <a:t>z/VM workshop 2016</a:t>
            </a:r>
            <a:endParaRPr lang="en-US" altLang="ja-JP" dirty="0">
              <a:ea typeface="ＭＳ Ｐゴシック" panose="020B0600070205080204" pitchFamily="34" charset="-128"/>
            </a:endParaRPr>
          </a:p>
        </p:txBody>
      </p:sp>
      <p:sp>
        <p:nvSpPr>
          <p:cNvPr id="9219" name="Rectangle 2"/>
          <p:cNvSpPr>
            <a:spLocks noGrp="1" noChangeArrowheads="1"/>
          </p:cNvSpPr>
          <p:nvPr>
            <p:ph type="ctrTitle"/>
          </p:nvPr>
        </p:nvSpPr>
        <p:spPr>
          <a:xfrm>
            <a:off x="182563" y="1235075"/>
            <a:ext cx="8675687" cy="1736725"/>
          </a:xfrm>
        </p:spPr>
        <p:txBody>
          <a:bodyPr/>
          <a:lstStyle/>
          <a:p>
            <a:pPr eaLnBrk="1" hangingPunct="1"/>
            <a:r>
              <a:rPr lang="en-US" altLang="en-US" sz="3600"/>
              <a:t>Best practices for running Oracle Databases under z/VM</a:t>
            </a:r>
            <a:br>
              <a:rPr lang="en-US" altLang="en-US" sz="3600"/>
            </a:br>
            <a:endParaRPr lang="en-US" altLang="en-US"/>
          </a:p>
        </p:txBody>
      </p:sp>
      <p:sp>
        <p:nvSpPr>
          <p:cNvPr id="2" name="Rectangle 1"/>
          <p:cNvSpPr/>
          <p:nvPr/>
        </p:nvSpPr>
        <p:spPr>
          <a:xfrm>
            <a:off x="274367" y="4251951"/>
            <a:ext cx="4572000" cy="1446550"/>
          </a:xfrm>
          <a:prstGeom prst="rect">
            <a:avLst/>
          </a:prstGeom>
        </p:spPr>
        <p:txBody>
          <a:bodyPr>
            <a:spAutoFit/>
          </a:bodyPr>
          <a:lstStyle/>
          <a:p>
            <a:endParaRPr lang="en-US" sz="1200" dirty="0">
              <a:solidFill>
                <a:srgbClr val="000000"/>
              </a:solidFill>
            </a:endParaRPr>
          </a:p>
          <a:p>
            <a:endParaRPr lang="en-US" sz="1200" dirty="0"/>
          </a:p>
          <a:p>
            <a:r>
              <a:rPr lang="en-US" dirty="0"/>
              <a:t>Sam Amsavelu </a:t>
            </a:r>
          </a:p>
          <a:p>
            <a:r>
              <a:rPr lang="en-US" dirty="0"/>
              <a:t>Oracle on z Architect </a:t>
            </a:r>
          </a:p>
          <a:p>
            <a:r>
              <a:rPr lang="en-US" dirty="0"/>
              <a:t>IBM ISV &amp; Channels Technical Sales – Oracle </a:t>
            </a:r>
          </a:p>
          <a:p>
            <a:r>
              <a:rPr lang="en-US" dirty="0"/>
              <a:t>samvelu@us.ibm.com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a:t>Oracle Database multitenant architecture advantages</a:t>
            </a:r>
          </a:p>
        </p:txBody>
      </p:sp>
      <p:sp>
        <p:nvSpPr>
          <p:cNvPr id="18435" name="Content Placeholder 2"/>
          <p:cNvSpPr>
            <a:spLocks noGrp="1"/>
          </p:cNvSpPr>
          <p:nvPr>
            <p:ph idx="1"/>
          </p:nvPr>
        </p:nvSpPr>
        <p:spPr/>
        <p:txBody>
          <a:bodyPr/>
          <a:lstStyle/>
          <a:p>
            <a:r>
              <a:rPr lang="en-US" altLang="en-US"/>
              <a:t>High density database consolidation per server </a:t>
            </a:r>
          </a:p>
          <a:p>
            <a:r>
              <a:rPr lang="en-US" altLang="en-US"/>
              <a:t>Patch and upgrade one multitenant container database </a:t>
            </a:r>
          </a:p>
          <a:p>
            <a:r>
              <a:rPr lang="en-US" altLang="en-US"/>
              <a:t>Backup one multitenant container database </a:t>
            </a:r>
          </a:p>
          <a:p>
            <a:r>
              <a:rPr lang="en-US" altLang="en-US"/>
              <a:t>Easy to move a database from one server to another and easy to clone</a:t>
            </a:r>
          </a:p>
          <a:p>
            <a:r>
              <a:rPr lang="en-US" altLang="en-US"/>
              <a:t> Common SGA and common background processes</a:t>
            </a:r>
          </a:p>
          <a:p>
            <a:r>
              <a:rPr lang="en-US" altLang="en-US"/>
              <a:t>CPU resources can be controlled by resource plans</a:t>
            </a:r>
          </a:p>
          <a:p>
            <a:endParaRPr lang="en-US" altLang="en-US"/>
          </a:p>
          <a:p>
            <a:r>
              <a:rPr lang="en-US" altLang="en-US"/>
              <a:t>But still not many customers have adapted the technology</a:t>
            </a:r>
          </a:p>
          <a:p>
            <a:r>
              <a:rPr lang="en-US" altLang="en-US"/>
              <a:t>Note:</a:t>
            </a:r>
          </a:p>
          <a:p>
            <a:pPr lvl="1"/>
            <a:r>
              <a:rPr lang="en-US" altLang="en-US"/>
              <a:t>Oracle will be deprecating the non-cdb databases</a:t>
            </a:r>
          </a:p>
          <a:p>
            <a:endParaRPr lang="en-US" altLang="en-US"/>
          </a:p>
          <a:p>
            <a:endParaRPr lang="en-US" altLang="en-US"/>
          </a:p>
        </p:txBody>
      </p:sp>
      <p:sp>
        <p:nvSpPr>
          <p:cNvPr id="18436"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83939F1A-2CFA-4B57-8345-06C75A624E32}" type="slidenum">
              <a:rPr lang="en-US" altLang="en-US" sz="800" smtClean="0"/>
              <a:pPr>
                <a:spcBef>
                  <a:spcPct val="0"/>
                </a:spcBef>
                <a:buClrTx/>
                <a:buFontTx/>
                <a:buNone/>
              </a:pPr>
              <a:t>10</a:t>
            </a:fld>
            <a:endParaRPr lang="en-US" altLang="en-US" sz="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a:t>Agenda</a:t>
            </a:r>
          </a:p>
        </p:txBody>
      </p:sp>
      <p:sp>
        <p:nvSpPr>
          <p:cNvPr id="19459" name="Rectangle 3"/>
          <p:cNvSpPr>
            <a:spLocks noGrp="1" noChangeArrowheads="1"/>
          </p:cNvSpPr>
          <p:nvPr>
            <p:ph idx="1"/>
          </p:nvPr>
        </p:nvSpPr>
        <p:spPr/>
        <p:txBody>
          <a:bodyPr/>
          <a:lstStyle/>
          <a:p>
            <a:pPr eaLnBrk="1" hangingPunct="1"/>
            <a:r>
              <a:rPr lang="en-US" altLang="en-US"/>
              <a:t>Oracle Database architecture</a:t>
            </a:r>
          </a:p>
          <a:p>
            <a:pPr eaLnBrk="1" hangingPunct="1"/>
            <a:r>
              <a:rPr lang="en-US" altLang="en-US" b="1"/>
              <a:t>CPU</a:t>
            </a:r>
          </a:p>
          <a:p>
            <a:pPr eaLnBrk="1" hangingPunct="1"/>
            <a:r>
              <a:rPr lang="en-US" altLang="en-US"/>
              <a:t>Memory</a:t>
            </a:r>
          </a:p>
          <a:p>
            <a:pPr eaLnBrk="1" hangingPunct="1"/>
            <a:r>
              <a:rPr lang="en-US" altLang="en-US"/>
              <a:t>I/O</a:t>
            </a:r>
          </a:p>
          <a:p>
            <a:pPr eaLnBrk="1" hangingPunct="1"/>
            <a:r>
              <a:rPr lang="en-US" altLang="en-US"/>
              <a:t>Network </a:t>
            </a:r>
          </a:p>
          <a:p>
            <a:pPr eaLnBrk="1" hangingPunct="1"/>
            <a:r>
              <a:rPr lang="en-US" altLang="en-US"/>
              <a:t>High Availability </a:t>
            </a:r>
          </a:p>
          <a:p>
            <a:pPr eaLnBrk="1" hangingPunct="1"/>
            <a:endParaRPr lang="en-US" altLang="en-US"/>
          </a:p>
          <a:p>
            <a:pPr eaLnBrk="1" hangingPunct="1"/>
            <a:endParaRPr lang="en-US" altLang="en-US"/>
          </a:p>
        </p:txBody>
      </p:sp>
      <p:sp>
        <p:nvSpPr>
          <p:cNvPr id="1946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7ED87B9D-FBF7-4C3D-82AE-968119BCDE34}" type="slidenum">
              <a:rPr lang="en-US" altLang="en-US" sz="800" smtClean="0"/>
              <a:pPr>
                <a:spcBef>
                  <a:spcPct val="0"/>
                </a:spcBef>
                <a:buClrTx/>
                <a:buFontTx/>
                <a:buNone/>
              </a:pPr>
              <a:t>11</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a:ea typeface="ヒラギノ角ゴ Pro W3"/>
                <a:cs typeface="Geneva"/>
              </a:rPr>
              <a:t>Reduce Linux RPM’s to What’s Needed</a:t>
            </a:r>
          </a:p>
        </p:txBody>
      </p:sp>
      <p:sp>
        <p:nvSpPr>
          <p:cNvPr id="20483" name="Content Placeholder 2"/>
          <p:cNvSpPr>
            <a:spLocks noGrp="1"/>
          </p:cNvSpPr>
          <p:nvPr>
            <p:ph idx="1"/>
          </p:nvPr>
        </p:nvSpPr>
        <p:spPr/>
        <p:txBody>
          <a:bodyPr/>
          <a:lstStyle/>
          <a:p>
            <a:r>
              <a:rPr lang="en-US" altLang="en-US"/>
              <a:t>Helps reduces the Disk space &amp; the Number of Linux services created.</a:t>
            </a:r>
          </a:p>
          <a:p>
            <a:r>
              <a:rPr lang="en-US" altLang="en-US"/>
              <a:t>Reduces the software updates/bug/security updates that are required.</a:t>
            </a:r>
          </a:p>
          <a:p>
            <a:r>
              <a:rPr lang="en-US" altLang="en-US"/>
              <a:t>Use the Oracle RPM checker </a:t>
            </a:r>
          </a:p>
          <a:p>
            <a:pPr lvl="1"/>
            <a:r>
              <a:rPr lang="en-US" altLang="en-US">
                <a:solidFill>
                  <a:srgbClr val="FF0000"/>
                </a:solidFill>
              </a:rPr>
              <a:t>Requirements for Installing Oracle Database 12c on RHEL 6 on IBM: Linux on System z (s390x) (Doc ID 1574413.1)</a:t>
            </a:r>
          </a:p>
          <a:p>
            <a:pPr lvl="1"/>
            <a:r>
              <a:rPr lang="en-US" altLang="en-US">
                <a:solidFill>
                  <a:srgbClr val="00B050"/>
                </a:solidFill>
              </a:rPr>
              <a:t>Requirements for Installing Oracle Database 12c on SLES 11 on IBM: Linux on System z (s390x) (Doc ID 1574414.1)</a:t>
            </a:r>
          </a:p>
          <a:p>
            <a:endParaRPr lang="en-US" altLang="en-US" sz="1800"/>
          </a:p>
          <a:p>
            <a:r>
              <a:rPr lang="en-US" altLang="en-US"/>
              <a:t>Oracle 12c database no longer requires the 31-bit s390 libraries </a:t>
            </a:r>
          </a:p>
          <a:p>
            <a:pPr lvl="1"/>
            <a:r>
              <a:rPr lang="en-US" altLang="en-US"/>
              <a:t>Oracle client still requires 31-bit libraries (not typically installed on DB server)</a:t>
            </a:r>
          </a:p>
          <a:p>
            <a:endParaRPr lang="en-US" altLang="en-US"/>
          </a:p>
        </p:txBody>
      </p:sp>
      <p:sp>
        <p:nvSpPr>
          <p:cNvPr id="2048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598402C8-0290-4163-9F4D-8E7155D74690}" type="slidenum">
              <a:rPr lang="en-US" altLang="en-US" sz="800" smtClean="0"/>
              <a:pPr>
                <a:spcBef>
                  <a:spcPct val="0"/>
                </a:spcBef>
                <a:buClrTx/>
                <a:buFontTx/>
                <a:buNone/>
              </a:pPr>
              <a:t>12</a:t>
            </a:fld>
            <a:endParaRPr lang="en-US" altLang="en-US" sz="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2563" y="577056"/>
            <a:ext cx="8766175" cy="504825"/>
          </a:xfrm>
        </p:spPr>
        <p:txBody>
          <a:bodyPr/>
          <a:lstStyle/>
          <a:p>
            <a:r>
              <a:rPr lang="en-US" altLang="en-US" dirty="0">
                <a:ea typeface="ヒラギノ角ゴ Pro W3"/>
                <a:cs typeface="Geneva"/>
              </a:rPr>
              <a:t>Turn off Unneeded Services</a:t>
            </a:r>
          </a:p>
        </p:txBody>
      </p:sp>
      <p:sp>
        <p:nvSpPr>
          <p:cNvPr id="25603" name="Content Placeholder 2"/>
          <p:cNvSpPr>
            <a:spLocks noGrp="1"/>
          </p:cNvSpPr>
          <p:nvPr>
            <p:ph idx="1"/>
          </p:nvPr>
        </p:nvSpPr>
        <p:spPr>
          <a:xfrm>
            <a:off x="112713" y="1600200"/>
            <a:ext cx="9031287" cy="800100"/>
          </a:xfrm>
        </p:spPr>
        <p:txBody>
          <a:bodyPr>
            <a:normAutofit fontScale="70000" lnSpcReduction="20000"/>
          </a:bodyPr>
          <a:lstStyle/>
          <a:p>
            <a:pPr>
              <a:defRPr/>
            </a:pPr>
            <a:r>
              <a:rPr lang="en-US" altLang="en-US" sz="2800" dirty="0"/>
              <a:t>Keep the golden image as lean as possible in terms of processor usage, some of these services can be turned off with </a:t>
            </a:r>
            <a:r>
              <a:rPr lang="en-US" altLang="en-US" sz="2800" dirty="0" err="1"/>
              <a:t>chkconfig</a:t>
            </a:r>
            <a:r>
              <a:rPr lang="en-US" altLang="en-US" sz="2800" dirty="0"/>
              <a:t> command:</a:t>
            </a:r>
          </a:p>
        </p:txBody>
      </p:sp>
      <p:sp>
        <p:nvSpPr>
          <p:cNvPr id="21508"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8A7BAC40-2A9A-4219-873E-3D11CD550D7F}" type="slidenum">
              <a:rPr lang="en-US" altLang="en-US" sz="800" smtClean="0"/>
              <a:pPr/>
              <a:t>13</a:t>
            </a:fld>
            <a:endParaRPr lang="en-US" altLang="en-US" sz="800"/>
          </a:p>
        </p:txBody>
      </p:sp>
      <p:sp>
        <p:nvSpPr>
          <p:cNvPr id="21509" name="TextBox 1"/>
          <p:cNvSpPr txBox="1">
            <a:spLocks noChangeArrowheads="1"/>
          </p:cNvSpPr>
          <p:nvPr/>
        </p:nvSpPr>
        <p:spPr bwMode="auto">
          <a:xfrm>
            <a:off x="0" y="4706938"/>
            <a:ext cx="7927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b="1">
                <a:solidFill>
                  <a:srgbClr val="FF0000"/>
                </a:solidFill>
              </a:rPr>
              <a:t>Source:</a:t>
            </a:r>
            <a:r>
              <a:rPr lang="en-US" altLang="en-US">
                <a:solidFill>
                  <a:srgbClr val="000000"/>
                </a:solidFill>
              </a:rPr>
              <a:t>  </a:t>
            </a:r>
            <a:r>
              <a:rPr lang="en-US" altLang="en-US" b="1">
                <a:solidFill>
                  <a:srgbClr val="000000"/>
                </a:solidFill>
                <a:hlinkClick r:id="rId2"/>
              </a:rPr>
              <a:t>http://www.redbooks.ibm.com/abstracts/sg248147.html</a:t>
            </a:r>
            <a:endParaRPr lang="en-US" altLang="en-US" b="1">
              <a:solidFill>
                <a:srgbClr val="000000"/>
              </a:solidFill>
            </a:endParaRPr>
          </a:p>
          <a:p>
            <a:r>
              <a:rPr lang="en-US" altLang="en-US" sz="1200" b="1">
                <a:solidFill>
                  <a:srgbClr val="FF0000"/>
                </a:solidFill>
              </a:rPr>
              <a:t>The Virtualization Cookbook for IBM z Systems Volume 2: Red Hat Enterprise Linux Server 7.1, SG24-8303</a:t>
            </a:r>
            <a:br>
              <a:rPr lang="en-US" altLang="en-US" sz="1200" b="1">
                <a:solidFill>
                  <a:srgbClr val="FF0000"/>
                </a:solidFill>
              </a:rPr>
            </a:br>
            <a:r>
              <a:rPr lang="en-US" altLang="en-US" sz="1200" b="1">
                <a:solidFill>
                  <a:srgbClr val="00B050"/>
                </a:solidFill>
              </a:rPr>
              <a:t>The Virtualization Cookbook for IBM z Systems Volume 3: SUSE Linux Enterprise Server 12, SG24-8890</a:t>
            </a:r>
          </a:p>
        </p:txBody>
      </p:sp>
      <p:sp>
        <p:nvSpPr>
          <p:cNvPr id="21510" name="TextBox 2"/>
          <p:cNvSpPr txBox="1">
            <a:spLocks noChangeArrowheads="1"/>
          </p:cNvSpPr>
          <p:nvPr/>
        </p:nvSpPr>
        <p:spPr bwMode="auto">
          <a:xfrm>
            <a:off x="341313" y="2235200"/>
            <a:ext cx="3201987"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sz="2400" b="1">
                <a:solidFill>
                  <a:srgbClr val="FF0000"/>
                </a:solidFill>
              </a:rPr>
              <a:t>Red Hat 6.8</a:t>
            </a:r>
          </a:p>
          <a:p>
            <a:r>
              <a:rPr lang="en-US" altLang="en-US" b="1">
                <a:solidFill>
                  <a:srgbClr val="000000"/>
                </a:solidFill>
              </a:rPr>
              <a:t># chkconfig iptables off</a:t>
            </a:r>
          </a:p>
          <a:p>
            <a:r>
              <a:rPr lang="en-US" altLang="en-US" b="1">
                <a:solidFill>
                  <a:srgbClr val="000000"/>
                </a:solidFill>
              </a:rPr>
              <a:t># chkconfig ip6tables off</a:t>
            </a:r>
          </a:p>
          <a:p>
            <a:r>
              <a:rPr lang="en-US" altLang="en-US" b="1">
                <a:solidFill>
                  <a:srgbClr val="000000"/>
                </a:solidFill>
              </a:rPr>
              <a:t># chkconfig auditd off</a:t>
            </a:r>
          </a:p>
          <a:p>
            <a:r>
              <a:rPr lang="en-US" altLang="en-US" b="1">
                <a:solidFill>
                  <a:srgbClr val="000000"/>
                </a:solidFill>
              </a:rPr>
              <a:t># chkconfig abrtd off</a:t>
            </a:r>
          </a:p>
          <a:p>
            <a:r>
              <a:rPr lang="en-US" altLang="en-US" b="1">
                <a:solidFill>
                  <a:srgbClr val="000000"/>
                </a:solidFill>
              </a:rPr>
              <a:t># chkconfig atd off</a:t>
            </a:r>
          </a:p>
          <a:p>
            <a:r>
              <a:rPr lang="en-US" altLang="en-US" b="1">
                <a:solidFill>
                  <a:srgbClr val="000000"/>
                </a:solidFill>
              </a:rPr>
              <a:t># chkconfig cups off</a:t>
            </a:r>
          </a:p>
          <a:p>
            <a:r>
              <a:rPr lang="en-US" altLang="en-US" b="1">
                <a:solidFill>
                  <a:srgbClr val="000000"/>
                </a:solidFill>
              </a:rPr>
              <a:t># chkconfig mdmonitor off</a:t>
            </a:r>
            <a:endParaRPr lang="en-US" altLang="en-US">
              <a:solidFill>
                <a:srgbClr val="000000"/>
              </a:solidFill>
            </a:endParaRPr>
          </a:p>
        </p:txBody>
      </p:sp>
      <p:sp>
        <p:nvSpPr>
          <p:cNvPr id="21511" name="TextBox 6"/>
          <p:cNvSpPr txBox="1">
            <a:spLocks noChangeArrowheads="1"/>
          </p:cNvSpPr>
          <p:nvPr/>
        </p:nvSpPr>
        <p:spPr bwMode="auto">
          <a:xfrm>
            <a:off x="4673600" y="2235200"/>
            <a:ext cx="34258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sz="2400" b="1">
                <a:solidFill>
                  <a:srgbClr val="00B050"/>
                </a:solidFill>
              </a:rPr>
              <a:t>SLES 11 SP4</a:t>
            </a:r>
          </a:p>
          <a:p>
            <a:r>
              <a:rPr lang="en-US" altLang="en-US">
                <a:solidFill>
                  <a:srgbClr val="000000"/>
                </a:solidFill>
              </a:rPr>
              <a:t># </a:t>
            </a:r>
            <a:r>
              <a:rPr lang="en-US" altLang="en-US" b="1">
                <a:solidFill>
                  <a:srgbClr val="000000"/>
                </a:solidFill>
              </a:rPr>
              <a:t>chkconfig fbset off</a:t>
            </a:r>
          </a:p>
          <a:p>
            <a:r>
              <a:rPr lang="en-US" altLang="en-US">
                <a:solidFill>
                  <a:srgbClr val="000000"/>
                </a:solidFill>
              </a:rPr>
              <a:t># </a:t>
            </a:r>
            <a:r>
              <a:rPr lang="en-US" altLang="en-US" b="1">
                <a:solidFill>
                  <a:srgbClr val="000000"/>
                </a:solidFill>
              </a:rPr>
              <a:t>chkconfig network-remotefs off</a:t>
            </a:r>
          </a:p>
          <a:p>
            <a:r>
              <a:rPr lang="en-US" altLang="en-US">
                <a:solidFill>
                  <a:srgbClr val="000000"/>
                </a:solidFill>
              </a:rPr>
              <a:t># </a:t>
            </a:r>
            <a:r>
              <a:rPr lang="en-US" altLang="en-US" b="1">
                <a:solidFill>
                  <a:srgbClr val="000000"/>
                </a:solidFill>
              </a:rPr>
              <a:t>chkconfig postfix off</a:t>
            </a:r>
          </a:p>
          <a:p>
            <a:r>
              <a:rPr lang="en-US" altLang="en-US">
                <a:solidFill>
                  <a:srgbClr val="000000"/>
                </a:solidFill>
              </a:rPr>
              <a:t># </a:t>
            </a:r>
            <a:r>
              <a:rPr lang="en-US" altLang="en-US" b="1">
                <a:solidFill>
                  <a:srgbClr val="000000"/>
                </a:solidFill>
              </a:rPr>
              <a:t>chkconfig splash off</a:t>
            </a:r>
          </a:p>
          <a:p>
            <a:r>
              <a:rPr lang="en-US" altLang="en-US">
                <a:solidFill>
                  <a:srgbClr val="000000"/>
                </a:solidFill>
              </a:rPr>
              <a:t># </a:t>
            </a:r>
            <a:r>
              <a:rPr lang="en-US" altLang="en-US" b="1">
                <a:solidFill>
                  <a:srgbClr val="000000"/>
                </a:solidFill>
              </a:rPr>
              <a:t>chkconfig splash_early off</a:t>
            </a:r>
          </a:p>
          <a:p>
            <a:r>
              <a:rPr lang="en-US" altLang="en-US">
                <a:solidFill>
                  <a:srgbClr val="000000"/>
                </a:solidFill>
              </a:rPr>
              <a:t># </a:t>
            </a:r>
            <a:r>
              <a:rPr lang="en-US" altLang="en-US" b="1">
                <a:solidFill>
                  <a:srgbClr val="000000"/>
                </a:solidFill>
              </a:rPr>
              <a:t>chkconfig smartd off</a:t>
            </a:r>
          </a:p>
          <a:p>
            <a:r>
              <a:rPr lang="en-US" altLang="en-US">
                <a:solidFill>
                  <a:srgbClr val="000000"/>
                </a:solidFill>
              </a:rPr>
              <a:t># </a:t>
            </a:r>
            <a:r>
              <a:rPr lang="en-US" altLang="en-US" b="1">
                <a:solidFill>
                  <a:srgbClr val="000000"/>
                </a:solidFill>
              </a:rPr>
              <a:t>chkconfig xinetd off</a:t>
            </a:r>
            <a:endParaRPr lang="en-US" altLang="en-US">
              <a:solidFill>
                <a:srgbClr val="000000"/>
              </a:solidFill>
            </a:endParaRPr>
          </a:p>
        </p:txBody>
      </p:sp>
      <p:pic>
        <p:nvPicPr>
          <p:cNvPr id="21512" name="Picture 2" descr="dreamstime_new_burst_5707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9700" y="4475163"/>
            <a:ext cx="1384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a:ea typeface="ヒラギノ角ゴ Pro W3"/>
                <a:cs typeface="Geneva"/>
              </a:rPr>
              <a:t>Linux paging / swappiness</a:t>
            </a:r>
          </a:p>
        </p:txBody>
      </p:sp>
      <p:sp>
        <p:nvSpPr>
          <p:cNvPr id="22531" name="Content Placeholder 2"/>
          <p:cNvSpPr>
            <a:spLocks noGrp="1"/>
          </p:cNvSpPr>
          <p:nvPr>
            <p:ph idx="1"/>
          </p:nvPr>
        </p:nvSpPr>
        <p:spPr>
          <a:xfrm>
            <a:off x="184150" y="1951038"/>
            <a:ext cx="8763000" cy="3371850"/>
          </a:xfrm>
        </p:spPr>
        <p:txBody>
          <a:bodyPr/>
          <a:lstStyle/>
          <a:p>
            <a:r>
              <a:rPr lang="en-US" altLang="en-US">
                <a:ea typeface="ヒラギノ角ゴ Pro W3"/>
                <a:cs typeface="Geneva"/>
              </a:rPr>
              <a:t>Default Linux swappiness setting of 60 Linux does proactive paging</a:t>
            </a:r>
          </a:p>
          <a:p>
            <a:pPr lvl="1"/>
            <a:r>
              <a:rPr lang="en-US" altLang="en-US">
                <a:ea typeface="ヒラギノ角ゴ Pro W3"/>
                <a:cs typeface="Geneva"/>
              </a:rPr>
              <a:t>Recommendation: set swappiness to lower value</a:t>
            </a:r>
          </a:p>
          <a:p>
            <a:pPr lvl="1"/>
            <a:r>
              <a:rPr lang="en-US" altLang="en-US" sz="2000" b="1">
                <a:solidFill>
                  <a:srgbClr val="000099"/>
                </a:solidFill>
                <a:ea typeface="Geneva"/>
                <a:cs typeface="Geneva"/>
              </a:rPr>
              <a:t>/etc/syctl.conf </a:t>
            </a:r>
            <a:r>
              <a:rPr lang="en-US" altLang="en-US" sz="2000">
                <a:ea typeface="Geneva"/>
                <a:cs typeface="Geneva"/>
              </a:rPr>
              <a:t>add </a:t>
            </a:r>
            <a:r>
              <a:rPr lang="en-US" altLang="en-US" sz="2000" b="1">
                <a:solidFill>
                  <a:srgbClr val="000099"/>
                </a:solidFill>
                <a:latin typeface="Courier New" panose="02070309020205020404" pitchFamily="49" charset="0"/>
                <a:ea typeface="Geneva"/>
                <a:cs typeface="Geneva"/>
              </a:rPr>
              <a:t>vm.swappiness=5 </a:t>
            </a:r>
            <a:endParaRPr lang="en-US" altLang="en-US" sz="2000" b="1">
              <a:solidFill>
                <a:srgbClr val="000099"/>
              </a:solidFill>
              <a:ea typeface="ヒラギノ角ゴ Pro W3"/>
              <a:cs typeface="ヒラギノ角ゴ Pro W3"/>
            </a:endParaRPr>
          </a:p>
          <a:p>
            <a:pPr lvl="1"/>
            <a:r>
              <a:rPr lang="en-US" altLang="en-US" sz="2000">
                <a:ea typeface="Geneva"/>
                <a:cs typeface="Geneva"/>
              </a:rPr>
              <a:t>Avoids any unnecessary waits for swap</a:t>
            </a:r>
          </a:p>
        </p:txBody>
      </p:sp>
      <p:sp>
        <p:nvSpPr>
          <p:cNvPr id="22532" name="Slide Number Placeholder 3"/>
          <p:cNvSpPr>
            <a:spLocks noGrp="1"/>
          </p:cNvSpPr>
          <p:nvPr>
            <p:ph type="sldNum" sz="quarter" idx="10"/>
          </p:nvPr>
        </p:nvSpPr>
        <p:spPr bwMode="auto">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DCBF3BAD-9011-4DB6-B146-3EEF440B926E}" type="slidenum">
              <a:rPr lang="en-US" altLang="en-US" sz="800" smtClean="0"/>
              <a:pPr/>
              <a:t>14</a:t>
            </a:fld>
            <a:endParaRPr lang="en-US" altLang="en-US" sz="80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82928" y="594391"/>
            <a:ext cx="8297863" cy="400050"/>
          </a:xfrm>
        </p:spPr>
        <p:txBody>
          <a:bodyPr/>
          <a:lstStyle/>
          <a:p>
            <a:r>
              <a:rPr lang="en-US" altLang="en-US" dirty="0">
                <a:ea typeface="ヒラギノ角ゴ Pro W3"/>
                <a:cs typeface="Geneva"/>
              </a:rPr>
              <a:t>Swap Sizing Oracle with Linux on System z</a:t>
            </a:r>
          </a:p>
        </p:txBody>
      </p:sp>
      <p:sp>
        <p:nvSpPr>
          <p:cNvPr id="68610" name="Rectangle 3"/>
          <p:cNvSpPr>
            <a:spLocks noGrp="1" noChangeArrowheads="1"/>
          </p:cNvSpPr>
          <p:nvPr>
            <p:ph idx="1"/>
          </p:nvPr>
        </p:nvSpPr>
        <p:spPr>
          <a:xfrm>
            <a:off x="0" y="1701800"/>
            <a:ext cx="9213850" cy="3940175"/>
          </a:xfrm>
        </p:spPr>
        <p:txBody>
          <a:bodyPr>
            <a:normAutofit fontScale="92500" lnSpcReduction="20000"/>
          </a:bodyPr>
          <a:lstStyle/>
          <a:p>
            <a:pPr>
              <a:lnSpc>
                <a:spcPct val="90000"/>
              </a:lnSpc>
              <a:defRPr/>
            </a:pPr>
            <a:r>
              <a:rPr lang="en-US" dirty="0">
                <a:ea typeface="ヒラギノ角ゴ Pro W3"/>
                <a:cs typeface="Geneva"/>
              </a:rPr>
              <a:t>Example of  VDISK for </a:t>
            </a:r>
            <a:r>
              <a:rPr lang="en-US" b="1" dirty="0">
                <a:ea typeface="ヒラギノ角ゴ Pro W3"/>
                <a:cs typeface="Geneva"/>
              </a:rPr>
              <a:t>1</a:t>
            </a:r>
            <a:r>
              <a:rPr lang="en-US" b="1" baseline="30000" dirty="0">
                <a:ea typeface="ヒラギノ角ゴ Pro W3"/>
                <a:cs typeface="Geneva"/>
              </a:rPr>
              <a:t>st</a:t>
            </a:r>
            <a:r>
              <a:rPr lang="en-US" dirty="0">
                <a:ea typeface="ヒラギノ角ゴ Pro W3"/>
                <a:cs typeface="Geneva"/>
              </a:rPr>
              <a:t> and or </a:t>
            </a:r>
            <a:r>
              <a:rPr lang="en-US" b="1" dirty="0">
                <a:ea typeface="ヒラギノ角ゴ Pro W3"/>
                <a:cs typeface="Geneva"/>
              </a:rPr>
              <a:t>2</a:t>
            </a:r>
            <a:r>
              <a:rPr lang="en-US" b="1" baseline="30000" dirty="0">
                <a:ea typeface="ヒラギノ角ゴ Pro W3"/>
                <a:cs typeface="Geneva"/>
              </a:rPr>
              <a:t>nd</a:t>
            </a:r>
            <a:r>
              <a:rPr lang="en-US" dirty="0">
                <a:ea typeface="ヒラギノ角ゴ Pro W3"/>
                <a:cs typeface="Geneva"/>
              </a:rPr>
              <a:t> Level Swap with higher priority and then DASD as a lower priority swap in case of an unexpected memory pattern</a:t>
            </a:r>
          </a:p>
          <a:p>
            <a:pPr marL="0" indent="0">
              <a:lnSpc>
                <a:spcPct val="90000"/>
              </a:lnSpc>
              <a:buFont typeface="Wingdings" panose="05000000000000000000" pitchFamily="2" charset="2"/>
              <a:buNone/>
              <a:defRPr/>
            </a:pPr>
            <a:endParaRPr lang="en-US" dirty="0">
              <a:ea typeface="ヒラギノ角ゴ Pro W3"/>
              <a:cs typeface="Geneva"/>
            </a:endParaRPr>
          </a:p>
          <a:p>
            <a:pPr>
              <a:lnSpc>
                <a:spcPct val="90000"/>
              </a:lnSpc>
              <a:defRPr/>
            </a:pPr>
            <a:endParaRPr lang="en-US" dirty="0">
              <a:ea typeface="ヒラギノ角ゴ Pro W3"/>
              <a:cs typeface="Geneva"/>
            </a:endParaRPr>
          </a:p>
          <a:p>
            <a:pPr marL="0" indent="0">
              <a:lnSpc>
                <a:spcPct val="90000"/>
              </a:lnSpc>
              <a:buFont typeface="Wingdings" panose="05000000000000000000" pitchFamily="2" charset="2"/>
              <a:buNone/>
              <a:defRPr/>
            </a:pPr>
            <a:endParaRPr lang="en-US" dirty="0">
              <a:ea typeface="ヒラギノ角ゴ Pro W3"/>
              <a:cs typeface="Geneva"/>
            </a:endParaRPr>
          </a:p>
          <a:p>
            <a:pPr>
              <a:lnSpc>
                <a:spcPct val="90000"/>
              </a:lnSpc>
              <a:defRPr/>
            </a:pPr>
            <a:endParaRPr lang="en-US" dirty="0">
              <a:ea typeface="ヒラギノ角ゴ Pro W3"/>
              <a:cs typeface="Geneva"/>
            </a:endParaRPr>
          </a:p>
          <a:p>
            <a:pPr>
              <a:lnSpc>
                <a:spcPct val="90000"/>
              </a:lnSpc>
              <a:defRPr/>
            </a:pPr>
            <a:r>
              <a:rPr lang="en-US" dirty="0">
                <a:ea typeface="ヒラギノ角ゴ Pro W3"/>
                <a:cs typeface="Geneva"/>
              </a:rPr>
              <a:t>Oracle requires 500mb of free swap to relink! (OS Upgrades etc.)</a:t>
            </a:r>
            <a:br>
              <a:rPr lang="en-US" dirty="0">
                <a:ea typeface="ヒラギノ角ゴ Pro W3"/>
                <a:cs typeface="Geneva"/>
              </a:rPr>
            </a:br>
            <a:endParaRPr lang="en-US" dirty="0">
              <a:ea typeface="ヒラギノ角ゴ Pro W3"/>
              <a:cs typeface="Geneva"/>
            </a:endParaRPr>
          </a:p>
          <a:p>
            <a:pPr>
              <a:lnSpc>
                <a:spcPct val="90000"/>
              </a:lnSpc>
              <a:defRPr/>
            </a:pPr>
            <a:r>
              <a:rPr lang="en-US" dirty="0">
                <a:ea typeface="ヒラギノ角ゴ Pro W3"/>
                <a:cs typeface="Geneva"/>
              </a:rPr>
              <a:t>May want to recycle the swap from time to time to free swap slots (check </a:t>
            </a:r>
            <a:r>
              <a:rPr lang="en-US" dirty="0" err="1">
                <a:ea typeface="ヒラギノ角ゴ Pro W3"/>
                <a:cs typeface="Geneva"/>
              </a:rPr>
              <a:t>swapcache</a:t>
            </a:r>
            <a:r>
              <a:rPr lang="en-US" dirty="0">
                <a:ea typeface="ヒラギノ角ゴ Pro W3"/>
                <a:cs typeface="Geneva"/>
              </a:rPr>
              <a:t> in /</a:t>
            </a:r>
            <a:r>
              <a:rPr lang="en-US" dirty="0" err="1">
                <a:ea typeface="ヒラギノ角ゴ Pro W3"/>
                <a:cs typeface="Geneva"/>
              </a:rPr>
              <a:t>proc</a:t>
            </a:r>
            <a:r>
              <a:rPr lang="en-US" dirty="0">
                <a:ea typeface="ヒラギノ角ゴ Pro W3"/>
                <a:cs typeface="Geneva"/>
              </a:rPr>
              <a:t>/</a:t>
            </a:r>
            <a:r>
              <a:rPr lang="en-US" dirty="0" err="1">
                <a:ea typeface="ヒラギノ角ゴ Pro W3"/>
                <a:cs typeface="Geneva"/>
              </a:rPr>
              <a:t>meminfo</a:t>
            </a:r>
            <a:r>
              <a:rPr lang="en-US" dirty="0">
                <a:ea typeface="ヒラギノ角ゴ Pro W3"/>
                <a:cs typeface="Geneva"/>
              </a:rPr>
              <a:t>)</a:t>
            </a:r>
          </a:p>
          <a:p>
            <a:pPr lvl="1">
              <a:lnSpc>
                <a:spcPct val="90000"/>
              </a:lnSpc>
              <a:defRPr/>
            </a:pPr>
            <a:r>
              <a:rPr lang="en-US" sz="2000" dirty="0">
                <a:ea typeface="ヒラギノ角ゴ Pro W3"/>
                <a:cs typeface="ヒラギノ角ゴ Pro W3"/>
              </a:rPr>
              <a:t>Ensure there is enough memory (e.g. at night)</a:t>
            </a:r>
          </a:p>
          <a:p>
            <a:pPr lvl="1">
              <a:lnSpc>
                <a:spcPct val="90000"/>
              </a:lnSpc>
              <a:defRPr/>
            </a:pPr>
            <a:r>
              <a:rPr lang="en-US" sz="2000" dirty="0">
                <a:ea typeface="ヒラギノ角ゴ Pro W3"/>
                <a:cs typeface="ヒラギノ角ゴ Pro W3"/>
              </a:rPr>
              <a:t>drop caches</a:t>
            </a:r>
          </a:p>
          <a:p>
            <a:pPr lvl="1">
              <a:lnSpc>
                <a:spcPct val="90000"/>
              </a:lnSpc>
              <a:defRPr/>
            </a:pPr>
            <a:r>
              <a:rPr lang="en-US" sz="2000" dirty="0" err="1">
                <a:ea typeface="ヒラギノ角ゴ Pro W3"/>
                <a:cs typeface="ヒラギノ角ゴ Pro W3"/>
              </a:rPr>
              <a:t>swapoff</a:t>
            </a:r>
            <a:r>
              <a:rPr lang="en-US" sz="2000" dirty="0">
                <a:ea typeface="ヒラギノ角ゴ Pro W3"/>
                <a:cs typeface="ヒラギノ角ゴ Pro W3"/>
              </a:rPr>
              <a:t> / </a:t>
            </a:r>
            <a:r>
              <a:rPr lang="en-US" sz="2000" dirty="0" err="1">
                <a:ea typeface="ヒラギノ角ゴ Pro W3"/>
                <a:cs typeface="ヒラギノ角ゴ Pro W3"/>
              </a:rPr>
              <a:t>swapon</a:t>
            </a:r>
            <a:endParaRPr lang="en-US" sz="2000" dirty="0">
              <a:ea typeface="ヒラギノ角ゴ Pro W3"/>
              <a:cs typeface="ヒラギノ角ゴ Pro W3"/>
            </a:endParaRPr>
          </a:p>
          <a:p>
            <a:pPr>
              <a:lnSpc>
                <a:spcPct val="90000"/>
              </a:lnSpc>
              <a:buFont typeface="Times" pitchFamily="18" charset="0"/>
              <a:buNone/>
              <a:defRPr/>
            </a:pPr>
            <a:endParaRPr lang="en-US" dirty="0">
              <a:ea typeface="ヒラギノ角ゴ Pro W3"/>
              <a:cs typeface="Geneva"/>
            </a:endParaRPr>
          </a:p>
        </p:txBody>
      </p:sp>
      <p:sp>
        <p:nvSpPr>
          <p:cNvPr id="23556" name="Slide Number Placeholder 3"/>
          <p:cNvSpPr>
            <a:spLocks noGrp="1"/>
          </p:cNvSpPr>
          <p:nvPr>
            <p:ph type="sldNum" sz="quarter" idx="10"/>
          </p:nvPr>
        </p:nvSpPr>
        <p:spPr bwMode="auto">
          <a:xfrm>
            <a:off x="0" y="5843588"/>
            <a:ext cx="2514600" cy="157162"/>
          </a:xfrm>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68E7858C-F446-4566-A8AB-E626976A751D}" type="slidenum">
              <a:rPr lang="en-US" altLang="en-US" sz="800" smtClean="0"/>
              <a:pPr/>
              <a:t>15</a:t>
            </a:fld>
            <a:endParaRPr lang="en-US" altLang="en-US" sz="800"/>
          </a:p>
        </p:txBody>
      </p:sp>
      <p:pic>
        <p:nvPicPr>
          <p:cNvPr id="2355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3" y="2357438"/>
            <a:ext cx="8737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a:t>Large Linux Guests  - Write Improvements</a:t>
            </a:r>
          </a:p>
        </p:txBody>
      </p:sp>
      <p:sp>
        <p:nvSpPr>
          <p:cNvPr id="3" name="Content Placeholder 2"/>
          <p:cNvSpPr>
            <a:spLocks noGrp="1"/>
          </p:cNvSpPr>
          <p:nvPr>
            <p:ph idx="1"/>
          </p:nvPr>
        </p:nvSpPr>
        <p:spPr>
          <a:xfrm>
            <a:off x="330200" y="1801813"/>
            <a:ext cx="8813800" cy="3824287"/>
          </a:xfrm>
        </p:spPr>
        <p:txBody>
          <a:bodyPr>
            <a:normAutofit fontScale="85000" lnSpcReduction="10000"/>
          </a:bodyPr>
          <a:lstStyle/>
          <a:p>
            <a:pPr>
              <a:defRPr/>
            </a:pPr>
            <a:r>
              <a:rPr lang="en-US" sz="2400" dirty="0">
                <a:solidFill>
                  <a:srgbClr val="000099"/>
                </a:solidFill>
              </a:rPr>
              <a:t>The following settings may be relevant when tuning for database workloads for large Linux guests. (/</a:t>
            </a:r>
            <a:r>
              <a:rPr lang="en-US" sz="2400" dirty="0" err="1">
                <a:solidFill>
                  <a:srgbClr val="000099"/>
                </a:solidFill>
              </a:rPr>
              <a:t>etc</a:t>
            </a:r>
            <a:r>
              <a:rPr lang="en-US" sz="2400" dirty="0">
                <a:solidFill>
                  <a:srgbClr val="000099"/>
                </a:solidFill>
              </a:rPr>
              <a:t>/</a:t>
            </a:r>
            <a:r>
              <a:rPr lang="en-US" sz="2400" dirty="0" err="1">
                <a:solidFill>
                  <a:srgbClr val="000099"/>
                </a:solidFill>
              </a:rPr>
              <a:t>sysctl.conf</a:t>
            </a:r>
            <a:r>
              <a:rPr lang="en-US" sz="2400" dirty="0">
                <a:solidFill>
                  <a:srgbClr val="000099"/>
                </a:solidFill>
              </a:rPr>
              <a:t>) with write performance.</a:t>
            </a:r>
          </a:p>
          <a:p>
            <a:pPr marL="0" indent="0">
              <a:buFont typeface="Wingdings" panose="05000000000000000000" pitchFamily="2" charset="2"/>
              <a:buNone/>
              <a:defRPr/>
            </a:pPr>
            <a:endParaRPr lang="en-US" sz="1200" b="1" dirty="0">
              <a:solidFill>
                <a:srgbClr val="00B050"/>
              </a:solidFill>
              <a:latin typeface="Microsoft Sans Serif" panose="020B0604020202020204" pitchFamily="34" charset="0"/>
              <a:cs typeface="Microsoft Sans Serif" panose="020B0604020202020204" pitchFamily="34" charset="0"/>
            </a:endParaRPr>
          </a:p>
          <a:p>
            <a:pPr marL="0" indent="0">
              <a:buFont typeface="Wingdings" panose="05000000000000000000" pitchFamily="2" charset="2"/>
              <a:buNone/>
              <a:defRPr/>
            </a:pPr>
            <a:endParaRPr lang="en-US" sz="1200" b="1" dirty="0">
              <a:solidFill>
                <a:srgbClr val="00B050"/>
              </a:solidFill>
              <a:latin typeface="Microsoft Sans Serif" panose="020B0604020202020204" pitchFamily="34" charset="0"/>
              <a:cs typeface="Microsoft Sans Serif" panose="020B0604020202020204" pitchFamily="34" charset="0"/>
            </a:endParaRPr>
          </a:p>
          <a:p>
            <a:pPr marL="0" indent="0">
              <a:buFont typeface="Wingdings" panose="05000000000000000000" pitchFamily="2" charset="2"/>
              <a:buNone/>
              <a:defRPr/>
            </a:pPr>
            <a:r>
              <a:rPr lang="en-US" sz="1200" b="1" dirty="0" err="1">
                <a:solidFill>
                  <a:srgbClr val="00B050"/>
                </a:solidFill>
                <a:latin typeface="Microsoft Sans Serif" panose="020B0604020202020204" pitchFamily="34" charset="0"/>
                <a:cs typeface="Microsoft Sans Serif" panose="020B0604020202020204" pitchFamily="34" charset="0"/>
              </a:rPr>
              <a:t>vm.dirty_ratio</a:t>
            </a:r>
            <a:r>
              <a:rPr lang="en-US" sz="1200" b="1" dirty="0">
                <a:solidFill>
                  <a:srgbClr val="00B050"/>
                </a:solidFill>
                <a:latin typeface="Microsoft Sans Serif" panose="020B0604020202020204" pitchFamily="34" charset="0"/>
                <a:cs typeface="Microsoft Sans Serif" panose="020B0604020202020204" pitchFamily="34" charset="0"/>
              </a:rPr>
              <a:t>=10                         		 - Maximum percentage of dirty system memory (default 40). </a:t>
            </a:r>
          </a:p>
          <a:p>
            <a:pPr marL="0" indent="0">
              <a:buFont typeface="Wingdings" panose="05000000000000000000" pitchFamily="2" charset="2"/>
              <a:buNone/>
              <a:defRPr/>
            </a:pPr>
            <a:r>
              <a:rPr lang="en-US" sz="1200" b="1" dirty="0" err="1">
                <a:solidFill>
                  <a:srgbClr val="00B050"/>
                </a:solidFill>
                <a:latin typeface="Microsoft Sans Serif" panose="020B0604020202020204" pitchFamily="34" charset="0"/>
                <a:cs typeface="Microsoft Sans Serif" panose="020B0604020202020204" pitchFamily="34" charset="0"/>
              </a:rPr>
              <a:t>vm.dirty_background_ratio</a:t>
            </a:r>
            <a:r>
              <a:rPr lang="en-US" sz="1200" b="1" dirty="0">
                <a:solidFill>
                  <a:srgbClr val="00B050"/>
                </a:solidFill>
                <a:latin typeface="Microsoft Sans Serif" panose="020B0604020202020204" pitchFamily="34" charset="0"/>
                <a:cs typeface="Microsoft Sans Serif" panose="020B0604020202020204" pitchFamily="34" charset="0"/>
              </a:rPr>
              <a:t> = 3    	 - Percentage of dirty system memory at which background </a:t>
            </a:r>
            <a:r>
              <a:rPr lang="en-US" sz="1200" b="1" dirty="0" err="1">
                <a:solidFill>
                  <a:srgbClr val="00B050"/>
                </a:solidFill>
                <a:latin typeface="Microsoft Sans Serif" panose="020B0604020202020204" pitchFamily="34" charset="0"/>
                <a:cs typeface="Microsoft Sans Serif" panose="020B0604020202020204" pitchFamily="34" charset="0"/>
              </a:rPr>
              <a:t>writeback</a:t>
            </a:r>
            <a:r>
              <a:rPr lang="en-US" sz="1200" b="1" dirty="0">
                <a:solidFill>
                  <a:srgbClr val="00B050"/>
                </a:solidFill>
                <a:latin typeface="Microsoft Sans Serif" panose="020B0604020202020204" pitchFamily="34" charset="0"/>
                <a:cs typeface="Microsoft Sans Serif" panose="020B0604020202020204" pitchFamily="34" charset="0"/>
              </a:rPr>
              <a:t> will start (default 10). </a:t>
            </a:r>
          </a:p>
          <a:p>
            <a:pPr marL="0" indent="0">
              <a:buFont typeface="Wingdings" panose="05000000000000000000" pitchFamily="2" charset="2"/>
              <a:buNone/>
              <a:defRPr/>
            </a:pPr>
            <a:endParaRPr lang="en-US" sz="1200" b="1" dirty="0">
              <a:solidFill>
                <a:srgbClr val="00B050"/>
              </a:solidFill>
              <a:latin typeface="Microsoft Sans Serif" panose="020B0604020202020204" pitchFamily="34" charset="0"/>
              <a:cs typeface="Microsoft Sans Serif" panose="020B0604020202020204" pitchFamily="34" charset="0"/>
            </a:endParaRPr>
          </a:p>
          <a:p>
            <a:pPr marL="0" indent="0">
              <a:buFont typeface="Wingdings" panose="05000000000000000000" pitchFamily="2" charset="2"/>
              <a:buNone/>
              <a:defRPr/>
            </a:pPr>
            <a:r>
              <a:rPr lang="en-US" sz="1200" b="1" dirty="0" err="1">
                <a:solidFill>
                  <a:srgbClr val="00B050"/>
                </a:solidFill>
                <a:latin typeface="Microsoft Sans Serif" panose="020B0604020202020204" pitchFamily="34" charset="0"/>
                <a:cs typeface="Microsoft Sans Serif" panose="020B0604020202020204" pitchFamily="34" charset="0"/>
              </a:rPr>
              <a:t>vm.dirty_expire_centisecs</a:t>
            </a:r>
            <a:r>
              <a:rPr lang="en-US" sz="1200" b="1" dirty="0">
                <a:solidFill>
                  <a:srgbClr val="00B050"/>
                </a:solidFill>
                <a:latin typeface="Microsoft Sans Serif" panose="020B0604020202020204" pitchFamily="34" charset="0"/>
                <a:cs typeface="Microsoft Sans Serif" panose="020B0604020202020204" pitchFamily="34" charset="0"/>
              </a:rPr>
              <a:t> = 500 	 - Duration after which dirty system memory is considered old  &amp; eligible for  </a:t>
            </a:r>
            <a:r>
              <a:rPr lang="en-US" sz="1200" b="1" dirty="0" err="1">
                <a:solidFill>
                  <a:srgbClr val="00B050"/>
                </a:solidFill>
                <a:latin typeface="Microsoft Sans Serif" panose="020B0604020202020204" pitchFamily="34" charset="0"/>
                <a:cs typeface="Microsoft Sans Serif" panose="020B0604020202020204" pitchFamily="34" charset="0"/>
              </a:rPr>
              <a:t>writeback</a:t>
            </a:r>
            <a:r>
              <a:rPr lang="en-US" sz="1200" b="1" dirty="0">
                <a:solidFill>
                  <a:srgbClr val="00B050"/>
                </a:solidFill>
                <a:latin typeface="Microsoft Sans Serif" panose="020B0604020202020204" pitchFamily="34" charset="0"/>
                <a:cs typeface="Microsoft Sans Serif" panose="020B0604020202020204" pitchFamily="34" charset="0"/>
              </a:rPr>
              <a:t>  (default 3000) </a:t>
            </a:r>
            <a:r>
              <a:rPr lang="en-US" sz="1200" b="1" dirty="0" err="1">
                <a:solidFill>
                  <a:srgbClr val="00B050"/>
                </a:solidFill>
                <a:latin typeface="Microsoft Sans Serif" panose="020B0604020202020204" pitchFamily="34" charset="0"/>
                <a:cs typeface="Microsoft Sans Serif" panose="020B0604020202020204" pitchFamily="34" charset="0"/>
              </a:rPr>
              <a:t>vm.dirty_writeback_centisecs</a:t>
            </a:r>
            <a:r>
              <a:rPr lang="en-US" sz="1200" b="1" dirty="0">
                <a:solidFill>
                  <a:srgbClr val="00B050"/>
                </a:solidFill>
                <a:latin typeface="Microsoft Sans Serif" panose="020B0604020202020204" pitchFamily="34" charset="0"/>
                <a:cs typeface="Microsoft Sans Serif" panose="020B0604020202020204" pitchFamily="34" charset="0"/>
              </a:rPr>
              <a:t>=100 	 - ( default 500)</a:t>
            </a:r>
          </a:p>
          <a:p>
            <a:pPr marL="0" indent="0">
              <a:buFont typeface="Wingdings" panose="05000000000000000000" pitchFamily="2" charset="2"/>
              <a:buNone/>
              <a:defRPr/>
            </a:pPr>
            <a:r>
              <a:rPr lang="en-US" sz="1200" b="1" dirty="0" err="1">
                <a:solidFill>
                  <a:srgbClr val="00B050"/>
                </a:solidFill>
                <a:latin typeface="Microsoft Sans Serif" panose="020B0604020202020204" pitchFamily="34" charset="0"/>
                <a:cs typeface="Microsoft Sans Serif" panose="020B0604020202020204" pitchFamily="34" charset="0"/>
              </a:rPr>
              <a:t>vm.vfs_cache_pressure</a:t>
            </a:r>
            <a:r>
              <a:rPr lang="en-US" sz="1200" b="1" dirty="0">
                <a:solidFill>
                  <a:srgbClr val="00B050"/>
                </a:solidFill>
                <a:latin typeface="Microsoft Sans Serif" panose="020B0604020202020204" pitchFamily="34" charset="0"/>
                <a:cs typeface="Microsoft Sans Serif" panose="020B0604020202020204" pitchFamily="34" charset="0"/>
              </a:rPr>
              <a:t> =200      	 - Helps performance  of  backups to disk</a:t>
            </a:r>
          </a:p>
          <a:p>
            <a:pPr marL="0" indent="0">
              <a:buFont typeface="Wingdings" panose="05000000000000000000" pitchFamily="2" charset="2"/>
              <a:buNone/>
              <a:defRPr/>
            </a:pPr>
            <a:r>
              <a:rPr lang="en-US" sz="1200" b="1" dirty="0" err="1">
                <a:solidFill>
                  <a:srgbClr val="00B050"/>
                </a:solidFill>
                <a:latin typeface="Microsoft Sans Serif" panose="020B0604020202020204" pitchFamily="34" charset="0"/>
                <a:cs typeface="Microsoft Sans Serif" panose="020B0604020202020204" pitchFamily="34" charset="0"/>
              </a:rPr>
              <a:t>vm.dirty_expire_centisecs</a:t>
            </a:r>
            <a:r>
              <a:rPr lang="en-US" sz="1200" b="1" dirty="0">
                <a:solidFill>
                  <a:srgbClr val="00B050"/>
                </a:solidFill>
                <a:latin typeface="Microsoft Sans Serif" panose="020B0604020202020204" pitchFamily="34" charset="0"/>
                <a:cs typeface="Microsoft Sans Serif" panose="020B0604020202020204" pitchFamily="34" charset="0"/>
              </a:rPr>
              <a:t> = 3000   	- Default is 500</a:t>
            </a:r>
            <a:br>
              <a:rPr lang="en-US" sz="1200" b="1" dirty="0">
                <a:solidFill>
                  <a:srgbClr val="00B050"/>
                </a:solidFill>
                <a:latin typeface="Microsoft Sans Serif" panose="020B0604020202020204" pitchFamily="34" charset="0"/>
                <a:cs typeface="Microsoft Sans Serif" panose="020B0604020202020204" pitchFamily="34" charset="0"/>
              </a:rPr>
            </a:br>
            <a:endParaRPr lang="en-US" sz="1200" b="1" dirty="0">
              <a:solidFill>
                <a:srgbClr val="00B050"/>
              </a:solidFill>
              <a:latin typeface="Microsoft Sans Serif" panose="020B0604020202020204" pitchFamily="34" charset="0"/>
              <a:cs typeface="Microsoft Sans Serif" panose="020B0604020202020204" pitchFamily="34" charset="0"/>
            </a:endParaRPr>
          </a:p>
          <a:p>
            <a:pPr marL="0" indent="0">
              <a:buFont typeface="Wingdings" panose="05000000000000000000" pitchFamily="2" charset="2"/>
              <a:buNone/>
              <a:defRPr/>
            </a:pPr>
            <a:r>
              <a:rPr lang="en-US" sz="1200" b="1" dirty="0">
                <a:solidFill>
                  <a:srgbClr val="00B050"/>
                </a:solidFill>
                <a:latin typeface="Microsoft Sans Serif" panose="020B0604020202020204" pitchFamily="34" charset="0"/>
                <a:cs typeface="Microsoft Sans Serif" panose="020B0604020202020204" pitchFamily="34" charset="0"/>
                <a:hlinkClick r:id="rId3"/>
              </a:rPr>
              <a:t>Source: </a:t>
            </a:r>
            <a:r>
              <a:rPr lang="en-US" sz="1200" b="1" dirty="0">
                <a:solidFill>
                  <a:srgbClr val="00B050"/>
                </a:solidFill>
                <a:latin typeface="Microsoft Sans Serif" panose="020B0604020202020204" pitchFamily="34" charset="0"/>
                <a:cs typeface="Microsoft Sans Serif" panose="020B0604020202020204" pitchFamily="34" charset="0"/>
                <a:hlinkClick r:id="rId4"/>
              </a:rPr>
              <a:t>https://www.SUSE.com/support/kb/doc.php?id=7010287</a:t>
            </a:r>
            <a:endParaRPr lang="en-US" sz="1200" b="1" dirty="0">
              <a:solidFill>
                <a:srgbClr val="00B050"/>
              </a:solidFill>
              <a:latin typeface="Microsoft Sans Serif" panose="020B0604020202020204" pitchFamily="34" charset="0"/>
              <a:cs typeface="Microsoft Sans Serif" panose="020B0604020202020204" pitchFamily="34" charset="0"/>
            </a:endParaRPr>
          </a:p>
          <a:p>
            <a:pPr marL="400050" lvl="1" indent="0">
              <a:buFont typeface="Arial" panose="020B0604020202020204" pitchFamily="34" charset="0"/>
              <a:buNone/>
              <a:defRPr/>
            </a:pPr>
            <a:endParaRPr lang="en-US" sz="900" dirty="0"/>
          </a:p>
          <a:p>
            <a:pPr>
              <a:defRPr/>
            </a:pPr>
            <a:r>
              <a:rPr lang="en-US" sz="2400" dirty="0">
                <a:solidFill>
                  <a:srgbClr val="000099"/>
                </a:solidFill>
              </a:rPr>
              <a:t>Effects particularly large Linux Guests &gt; 8GB that write to NFS devices. (e.g. RMAN backups)</a:t>
            </a:r>
          </a:p>
          <a:p>
            <a:pPr marL="400050" lvl="1" indent="0">
              <a:buFont typeface="Arial" panose="020B0604020202020204" pitchFamily="34" charset="0"/>
              <a:buNone/>
              <a:defRPr/>
            </a:pPr>
            <a:endParaRPr lang="en-US" sz="2400" dirty="0"/>
          </a:p>
          <a:p>
            <a:pPr marL="400050" lvl="1" indent="0">
              <a:buFont typeface="Arial" panose="020B0604020202020204" pitchFamily="34" charset="0"/>
              <a:buNone/>
              <a:defRPr/>
            </a:pPr>
            <a:endParaRPr lang="en-US" sz="900" dirty="0"/>
          </a:p>
          <a:p>
            <a:pPr marL="0" indent="0">
              <a:buFont typeface="Wingdings" panose="05000000000000000000" pitchFamily="2" charset="2"/>
              <a:buNone/>
              <a:defRPr/>
            </a:pPr>
            <a:endParaRPr lang="en-US" sz="1100" dirty="0"/>
          </a:p>
        </p:txBody>
      </p:sp>
      <p:sp>
        <p:nvSpPr>
          <p:cNvPr id="25604" name="Slide Number Placeholder 3"/>
          <p:cNvSpPr>
            <a:spLocks noGrp="1"/>
          </p:cNvSpPr>
          <p:nvPr>
            <p:ph type="sldNum" sz="quarter" idx="10"/>
          </p:nvPr>
        </p:nvSpPr>
        <p:spPr>
          <a:xfrm>
            <a:off x="8188325" y="5626100"/>
            <a:ext cx="746125" cy="274638"/>
          </a:xfrm>
          <a:noFill/>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B33DEA8F-C229-440D-9E25-572EE18F9DE3}" type="slidenum">
              <a:rPr lang="en-US" altLang="en-US" sz="800" smtClean="0"/>
              <a:pPr/>
              <a:t>16</a:t>
            </a:fld>
            <a:endParaRPr lang="en-US" altLang="en-US" sz="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82563" y="608362"/>
            <a:ext cx="8766175" cy="503238"/>
          </a:xfrm>
        </p:spPr>
        <p:txBody>
          <a:bodyPr/>
          <a:lstStyle/>
          <a:p>
            <a:r>
              <a:rPr lang="en-US" altLang="en-US" dirty="0"/>
              <a:t>OS Level Currency </a:t>
            </a:r>
          </a:p>
        </p:txBody>
      </p:sp>
      <p:sp>
        <p:nvSpPr>
          <p:cNvPr id="76803" name="Content Placeholder 2"/>
          <p:cNvSpPr>
            <a:spLocks noGrp="1"/>
          </p:cNvSpPr>
          <p:nvPr>
            <p:ph idx="1"/>
          </p:nvPr>
        </p:nvSpPr>
        <p:spPr>
          <a:xfrm>
            <a:off x="0" y="1657350"/>
            <a:ext cx="9144000" cy="4000500"/>
          </a:xfrm>
        </p:spPr>
        <p:txBody>
          <a:bodyPr/>
          <a:lstStyle/>
          <a:p>
            <a:pPr>
              <a:defRPr/>
            </a:pPr>
            <a:r>
              <a:rPr lang="en-US" b="1" dirty="0"/>
              <a:t>Significant Performance &amp; Security Improvements when upgrading OS Distribution levels:</a:t>
            </a:r>
          </a:p>
          <a:p>
            <a:pPr marL="0" indent="0">
              <a:buFont typeface="Wingdings" panose="05000000000000000000" pitchFamily="2" charset="2"/>
              <a:buNone/>
              <a:defRPr/>
            </a:pPr>
            <a:endParaRPr lang="en-US" altLang="en-US" sz="2400" dirty="0"/>
          </a:p>
          <a:p>
            <a:pPr marL="0" indent="0">
              <a:buFont typeface="Wingdings" panose="05000000000000000000" pitchFamily="2" charset="2"/>
              <a:buNone/>
              <a:defRPr/>
            </a:pPr>
            <a:r>
              <a:rPr lang="en-US" altLang="en-US" sz="2400" dirty="0"/>
              <a:t>Red Hat Memory Performance:</a:t>
            </a:r>
          </a:p>
        </p:txBody>
      </p:sp>
      <p:sp>
        <p:nvSpPr>
          <p:cNvPr id="27652"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DDEAD1E0-2430-4A90-B3B2-E23AB6F2D936}" type="slidenum">
              <a:rPr lang="en-US" altLang="en-US" sz="800" smtClean="0"/>
              <a:pPr/>
              <a:t>17</a:t>
            </a:fld>
            <a:endParaRPr lang="en-US" altLang="en-US" sz="800"/>
          </a:p>
        </p:txBody>
      </p:sp>
      <p:pic>
        <p:nvPicPr>
          <p:cNvPr id="2765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3086100"/>
            <a:ext cx="5772150" cy="90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4" name="TextBox 1"/>
          <p:cNvSpPr txBox="1">
            <a:spLocks noChangeArrowheads="1"/>
          </p:cNvSpPr>
          <p:nvPr/>
        </p:nvSpPr>
        <p:spPr bwMode="auto">
          <a:xfrm>
            <a:off x="133350" y="4316413"/>
            <a:ext cx="81740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b="1">
                <a:solidFill>
                  <a:srgbClr val="000000"/>
                </a:solidFill>
              </a:rPr>
              <a:t>Source Red Hat </a:t>
            </a:r>
            <a:r>
              <a:rPr lang="en-US" altLang="en-US">
                <a:solidFill>
                  <a:srgbClr val="000000"/>
                </a:solidFill>
              </a:rPr>
              <a:t>- </a:t>
            </a:r>
            <a:r>
              <a:rPr lang="en-US" altLang="en-US" sz="1400" b="1">
                <a:solidFill>
                  <a:srgbClr val="FF0000"/>
                </a:solidFill>
                <a:hlinkClick r:id="rId3"/>
              </a:rPr>
              <a:t>A Performance Comparison Between RHEL 5 and RHEL 6 on System z</a:t>
            </a:r>
            <a:endParaRPr lang="en-US" altLang="en-US" sz="140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593725"/>
            <a:ext cx="8229600" cy="457200"/>
          </a:xfrm>
        </p:spPr>
        <p:txBody>
          <a:bodyPr/>
          <a:lstStyle/>
          <a:p>
            <a:r>
              <a:rPr lang="en-US" altLang="en-US">
                <a:ea typeface="ヒラギノ角ゴ Pro W3"/>
                <a:cs typeface="Geneva"/>
              </a:rPr>
              <a:t>Linux Huge</a:t>
            </a:r>
            <a:r>
              <a:rPr lang="en-US" altLang="en-US" sz="1800">
                <a:solidFill>
                  <a:srgbClr val="0000FF"/>
                </a:solidFill>
                <a:ea typeface="ヒラギノ角ゴ Pro W3"/>
                <a:cs typeface="Geneva"/>
              </a:rPr>
              <a:t> </a:t>
            </a:r>
            <a:r>
              <a:rPr lang="en-US" altLang="en-US">
                <a:ea typeface="ヒラギノ角ゴ Pro W3"/>
                <a:cs typeface="Geneva"/>
              </a:rPr>
              <a:t>Pages</a:t>
            </a:r>
          </a:p>
        </p:txBody>
      </p:sp>
      <p:sp>
        <p:nvSpPr>
          <p:cNvPr id="28675" name="Rectangle 3"/>
          <p:cNvSpPr>
            <a:spLocks noGrp="1" noChangeArrowheads="1"/>
          </p:cNvSpPr>
          <p:nvPr>
            <p:ph idx="1"/>
          </p:nvPr>
        </p:nvSpPr>
        <p:spPr>
          <a:xfrm>
            <a:off x="228600" y="1714500"/>
            <a:ext cx="8915400" cy="1095375"/>
          </a:xfrm>
        </p:spPr>
        <p:txBody>
          <a:bodyPr/>
          <a:lstStyle/>
          <a:p>
            <a:pPr>
              <a:lnSpc>
                <a:spcPct val="80000"/>
              </a:lnSpc>
            </a:pPr>
            <a:r>
              <a:rPr lang="en-US" altLang="en-US" b="1">
                <a:ea typeface="ヒラギノ角ゴ Pro W3"/>
                <a:cs typeface="Geneva"/>
              </a:rPr>
              <a:t>Consider Using Linux Huge Pages for Oracle Database Memory</a:t>
            </a:r>
          </a:p>
          <a:p>
            <a:pPr lvl="1">
              <a:lnSpc>
                <a:spcPct val="80000"/>
              </a:lnSpc>
              <a:buFont typeface="Times" panose="02020603050405020304" pitchFamily="18" charset="0"/>
              <a:buNone/>
            </a:pPr>
            <a:r>
              <a:rPr lang="en-US" altLang="en-US" sz="1900">
                <a:ea typeface="ヒラギノ角ゴ Pro W3"/>
                <a:cs typeface="Geneva"/>
              </a:rPr>
              <a:t>→</a:t>
            </a:r>
            <a:r>
              <a:rPr lang="en-US" altLang="en-US">
                <a:ea typeface="ヒラギノ角ゴ Pro W3"/>
                <a:cs typeface="Geneva"/>
              </a:rPr>
              <a:t>In general 10-15% can be gained by the reduction in CPU usage as well as having a lot more memory for applications that would be consumed in Linux Page Tables…</a:t>
            </a:r>
          </a:p>
        </p:txBody>
      </p:sp>
      <p:sp>
        <p:nvSpPr>
          <p:cNvPr id="28676" name="Rectangle 5"/>
          <p:cNvSpPr>
            <a:spLocks noGrp="1" noChangeArrowheads="1"/>
          </p:cNvSpPr>
          <p:nvPr>
            <p:ph type="sldNum" sz="quarter" idx="10"/>
          </p:nvPr>
        </p:nvSpPr>
        <p:spPr bwMode="auto">
          <a:xfrm>
            <a:off x="0" y="5837238"/>
            <a:ext cx="2514600" cy="163512"/>
          </a:xfrm>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D02509A1-C705-44E7-9504-6059C1F07F84}" type="slidenum">
              <a:rPr lang="en-US" altLang="en-US" sz="800" smtClean="0"/>
              <a:pPr/>
              <a:t>18</a:t>
            </a:fld>
            <a:endParaRPr lang="en-US" altLang="en-US" sz="800"/>
          </a:p>
        </p:txBody>
      </p:sp>
      <p:pic>
        <p:nvPicPr>
          <p:cNvPr id="2867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3294063"/>
            <a:ext cx="8228013" cy="270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a:ea typeface="ヒラギノ角ゴ Pro W3"/>
                <a:cs typeface="Geneva"/>
              </a:rPr>
              <a:t>Oracle currency</a:t>
            </a:r>
          </a:p>
        </p:txBody>
      </p:sp>
      <p:sp>
        <p:nvSpPr>
          <p:cNvPr id="25603" name="Content Placeholder 2"/>
          <p:cNvSpPr>
            <a:spLocks noGrp="1"/>
          </p:cNvSpPr>
          <p:nvPr>
            <p:ph idx="1"/>
          </p:nvPr>
        </p:nvSpPr>
        <p:spPr>
          <a:xfrm>
            <a:off x="184150" y="1951038"/>
            <a:ext cx="8763000" cy="3371850"/>
          </a:xfrm>
        </p:spPr>
        <p:txBody>
          <a:bodyPr/>
          <a:lstStyle/>
          <a:p>
            <a:pPr>
              <a:defRPr/>
            </a:pPr>
            <a:r>
              <a:rPr lang="en-US" altLang="en-US" dirty="0">
                <a:ea typeface="ヒラギノ角ゴ Pro W3"/>
                <a:cs typeface="Geneva"/>
              </a:rPr>
              <a:t>During Oracle binary installation avoid selecting default components, choose only whichever are necessary </a:t>
            </a:r>
          </a:p>
          <a:p>
            <a:pPr lvl="1">
              <a:defRPr/>
            </a:pPr>
            <a:r>
              <a:rPr lang="en-US" altLang="en-US" dirty="0">
                <a:ea typeface="ヒラギノ角ゴ Pro W3"/>
                <a:cs typeface="Geneva"/>
              </a:rPr>
              <a:t>As an example </a:t>
            </a:r>
            <a:r>
              <a:rPr lang="en-US" dirty="0"/>
              <a:t>DB installed with </a:t>
            </a:r>
            <a:r>
              <a:rPr lang="en-US" b="1" dirty="0"/>
              <a:t>NO </a:t>
            </a:r>
            <a:r>
              <a:rPr lang="en-US" dirty="0"/>
              <a:t>options</a:t>
            </a:r>
          </a:p>
          <a:p>
            <a:pPr lvl="2">
              <a:defRPr/>
            </a:pPr>
            <a:r>
              <a:rPr lang="en-US" dirty="0"/>
              <a:t>The "</a:t>
            </a:r>
            <a:r>
              <a:rPr lang="en-US" dirty="0" err="1"/>
              <a:t>gettimeofday</a:t>
            </a:r>
            <a:r>
              <a:rPr lang="en-US" dirty="0"/>
              <a:t>" function is called 300 times every 15 seconds.</a:t>
            </a:r>
          </a:p>
          <a:p>
            <a:pPr lvl="1">
              <a:defRPr/>
            </a:pPr>
            <a:r>
              <a:rPr lang="en-US" dirty="0"/>
              <a:t> DB installed with </a:t>
            </a:r>
            <a:r>
              <a:rPr lang="en-US" b="1" dirty="0"/>
              <a:t>all </a:t>
            </a:r>
            <a:r>
              <a:rPr lang="en-US" dirty="0"/>
              <a:t>options : (java, xml, Text, spatial, APEX, </a:t>
            </a:r>
            <a:r>
              <a:rPr lang="en-US" dirty="0" err="1"/>
              <a:t>etc</a:t>
            </a:r>
            <a:r>
              <a:rPr lang="en-US" dirty="0"/>
              <a:t> ....... ) </a:t>
            </a:r>
          </a:p>
          <a:p>
            <a:pPr lvl="2">
              <a:defRPr/>
            </a:pPr>
            <a:r>
              <a:rPr lang="en-US" dirty="0"/>
              <a:t>The "</a:t>
            </a:r>
            <a:r>
              <a:rPr lang="en-US" dirty="0" err="1"/>
              <a:t>gettimeofday</a:t>
            </a:r>
            <a:r>
              <a:rPr lang="en-US" dirty="0"/>
              <a:t>" function is called 1500 times every 15 seconds.</a:t>
            </a:r>
          </a:p>
          <a:p>
            <a:pPr>
              <a:defRPr/>
            </a:pPr>
            <a:r>
              <a:rPr lang="en-US" altLang="en-US" dirty="0">
                <a:ea typeface="ヒラギノ角ゴ Pro W3"/>
                <a:cs typeface="Geneva"/>
              </a:rPr>
              <a:t>Try to apply the latest Oracle patches as practical as possible</a:t>
            </a:r>
          </a:p>
          <a:p>
            <a:pPr>
              <a:defRPr/>
            </a:pPr>
            <a:r>
              <a:rPr lang="en-US" altLang="en-US" dirty="0">
                <a:ea typeface="ヒラギノ角ゴ Pro W3"/>
                <a:cs typeface="Geneva"/>
              </a:rPr>
              <a:t>Oracle April PSU 2016: Security &amp; Bug/Performance Fixes</a:t>
            </a:r>
          </a:p>
          <a:p>
            <a:pPr marL="346075" lvl="1" indent="0">
              <a:buFont typeface="Arial" panose="020B0604020202020204" pitchFamily="34" charset="0"/>
              <a:buNone/>
              <a:defRPr/>
            </a:pPr>
            <a:endParaRPr lang="en-US" altLang="en-US" dirty="0">
              <a:ea typeface="ヒラギノ角ゴ Pro W3"/>
              <a:cs typeface="Geneva"/>
            </a:endParaRPr>
          </a:p>
        </p:txBody>
      </p:sp>
      <p:sp>
        <p:nvSpPr>
          <p:cNvPr id="30724" name="Slide Number Placeholder 3"/>
          <p:cNvSpPr>
            <a:spLocks noGrp="1"/>
          </p:cNvSpPr>
          <p:nvPr>
            <p:ph type="sldNum" sz="quarter" idx="10"/>
          </p:nvPr>
        </p:nvSpPr>
        <p:spPr bwMode="auto">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D90C992D-50B7-424F-90FC-0F67FED6057A}" type="slidenum">
              <a:rPr lang="en-US" altLang="en-US" sz="800" smtClean="0"/>
              <a:pPr/>
              <a:t>19</a:t>
            </a:fld>
            <a:endParaRPr lang="en-US" altLang="en-US" sz="800"/>
          </a:p>
        </p:txBody>
      </p:sp>
      <p:pic>
        <p:nvPicPr>
          <p:cNvPr id="3072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638" y="4800600"/>
            <a:ext cx="869315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a:ea typeface="ヒラギノ角ゴ Pro W3"/>
                <a:cs typeface="Geneva"/>
              </a:rPr>
              <a:t>Copyright and Trademark Information</a:t>
            </a:r>
          </a:p>
        </p:txBody>
      </p:sp>
      <p:sp>
        <p:nvSpPr>
          <p:cNvPr id="3" name="Content Placeholder 2"/>
          <p:cNvSpPr>
            <a:spLocks noGrp="1"/>
          </p:cNvSpPr>
          <p:nvPr>
            <p:ph idx="1"/>
          </p:nvPr>
        </p:nvSpPr>
        <p:spPr/>
        <p:txBody>
          <a:bodyPr/>
          <a:lstStyle/>
          <a:p>
            <a:pPr>
              <a:defRPr/>
            </a:pPr>
            <a:r>
              <a:rPr lang="en-US" dirty="0"/>
              <a:t>For IBM – can be found at </a:t>
            </a:r>
          </a:p>
          <a:p>
            <a:pPr lvl="3">
              <a:defRPr/>
            </a:pPr>
            <a:r>
              <a:rPr lang="en-US" dirty="0">
                <a:solidFill>
                  <a:srgbClr val="FF0000"/>
                </a:solidFill>
                <a:hlinkClick r:id="rId2"/>
              </a:rPr>
              <a:t>http://www.ibm.com/legal/us/en/copytrade.shtml</a:t>
            </a:r>
            <a:endParaRPr lang="en-US" dirty="0">
              <a:solidFill>
                <a:srgbClr val="FF0000"/>
              </a:solidFill>
            </a:endParaRPr>
          </a:p>
          <a:p>
            <a:pPr>
              <a:defRPr/>
            </a:pPr>
            <a:r>
              <a:rPr lang="en-US" dirty="0"/>
              <a:t>For Oracle – can be found at</a:t>
            </a:r>
          </a:p>
          <a:p>
            <a:pPr marL="0" indent="0">
              <a:buFont typeface="Wingdings" panose="05000000000000000000" pitchFamily="2" charset="2"/>
              <a:buNone/>
              <a:defRPr/>
            </a:pPr>
            <a:r>
              <a:rPr lang="en-US" dirty="0"/>
              <a:t>    	 </a:t>
            </a:r>
            <a:r>
              <a:rPr lang="en-US" dirty="0">
                <a:hlinkClick r:id="rId3"/>
              </a:rPr>
              <a:t>http://www.oracle.com/us/legal/index.html</a:t>
            </a:r>
            <a:endParaRPr lang="en-US" dirty="0"/>
          </a:p>
          <a:p>
            <a:pPr>
              <a:defRPr/>
            </a:pPr>
            <a:endParaRPr lang="en-US" dirty="0"/>
          </a:p>
        </p:txBody>
      </p:sp>
      <p:sp>
        <p:nvSpPr>
          <p:cNvPr id="10244" name="Slide Number Placeholder 3"/>
          <p:cNvSpPr>
            <a:spLocks noGrp="1"/>
          </p:cNvSpPr>
          <p:nvPr>
            <p:ph type="sldNum" sz="quarter" idx="10"/>
          </p:nvPr>
        </p:nvSpPr>
        <p:spPr>
          <a:noFill/>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1913D86C-79D0-4688-BC18-9602A9910E4B}" type="slidenum">
              <a:rPr lang="en-US" altLang="en-US" sz="800" smtClean="0"/>
              <a:pPr/>
              <a:t>2</a:t>
            </a:fld>
            <a:endParaRPr lang="en-US" altLang="en-US" sz="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82563" y="587375"/>
            <a:ext cx="8766175" cy="617538"/>
          </a:xfrm>
        </p:spPr>
        <p:txBody>
          <a:bodyPr/>
          <a:lstStyle/>
          <a:p>
            <a:r>
              <a:rPr lang="en-US" altLang="en-US"/>
              <a:t>Oracle 12c Trace File Analyzer Disable</a:t>
            </a:r>
          </a:p>
        </p:txBody>
      </p:sp>
      <p:sp>
        <p:nvSpPr>
          <p:cNvPr id="31747"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14969A58-6031-40A8-89C5-DD5B1B6EDAB0}" type="slidenum">
              <a:rPr lang="en-US" altLang="en-US" sz="800" smtClean="0"/>
              <a:pPr/>
              <a:t>20</a:t>
            </a:fld>
            <a:endParaRPr lang="en-US" altLang="en-US" sz="800"/>
          </a:p>
        </p:txBody>
      </p:sp>
      <p:sp>
        <p:nvSpPr>
          <p:cNvPr id="33796" name="Content Placeholder 5"/>
          <p:cNvSpPr>
            <a:spLocks noGrp="1"/>
          </p:cNvSpPr>
          <p:nvPr>
            <p:ph idx="1"/>
          </p:nvPr>
        </p:nvSpPr>
        <p:spPr>
          <a:xfrm>
            <a:off x="5945188" y="1771650"/>
            <a:ext cx="3406775" cy="3873500"/>
          </a:xfrm>
          <a:solidFill>
            <a:schemeClr val="bg1">
              <a:lumMod val="95000"/>
            </a:schemeClr>
          </a:solidFill>
        </p:spPr>
        <p:txBody>
          <a:bodyPr>
            <a:normAutofit/>
          </a:bodyPr>
          <a:lstStyle/>
          <a:p>
            <a:pPr marL="0" indent="0">
              <a:buFont typeface="Wingdings" panose="05000000000000000000" pitchFamily="2" charset="2"/>
              <a:buNone/>
              <a:defRPr/>
            </a:pPr>
            <a:r>
              <a:rPr lang="en-US" b="1" dirty="0"/>
              <a:t>Stop TFA</a:t>
            </a:r>
            <a:r>
              <a:rPr lang="en-US" dirty="0"/>
              <a:t> </a:t>
            </a:r>
          </a:p>
          <a:p>
            <a:pPr marL="0" indent="0">
              <a:buFont typeface="Wingdings" panose="05000000000000000000" pitchFamily="2" charset="2"/>
              <a:buNone/>
              <a:defRPr/>
            </a:pPr>
            <a:r>
              <a:rPr lang="en-US" sz="1800" b="1" dirty="0">
                <a:solidFill>
                  <a:srgbClr val="FF0000"/>
                </a:solidFill>
              </a:rPr>
              <a:t># /</a:t>
            </a:r>
            <a:r>
              <a:rPr lang="en-US" sz="1800" b="1" dirty="0" err="1">
                <a:solidFill>
                  <a:srgbClr val="FF0000"/>
                </a:solidFill>
              </a:rPr>
              <a:t>etc</a:t>
            </a:r>
            <a:r>
              <a:rPr lang="en-US" sz="1800" b="1" dirty="0">
                <a:solidFill>
                  <a:srgbClr val="FF0000"/>
                </a:solidFill>
              </a:rPr>
              <a:t>/</a:t>
            </a:r>
            <a:r>
              <a:rPr lang="en-US" sz="1800" b="1" dirty="0" err="1">
                <a:solidFill>
                  <a:srgbClr val="FF0000"/>
                </a:solidFill>
              </a:rPr>
              <a:t>init.d</a:t>
            </a:r>
            <a:r>
              <a:rPr lang="en-US" sz="1800" b="1" dirty="0">
                <a:solidFill>
                  <a:srgbClr val="FF0000"/>
                </a:solidFill>
              </a:rPr>
              <a:t>/</a:t>
            </a:r>
            <a:r>
              <a:rPr lang="en-US" sz="1800" b="1" dirty="0" err="1">
                <a:solidFill>
                  <a:srgbClr val="FF0000"/>
                </a:solidFill>
              </a:rPr>
              <a:t>init.tfa</a:t>
            </a:r>
            <a:r>
              <a:rPr lang="en-US" sz="1800" b="1" dirty="0">
                <a:solidFill>
                  <a:srgbClr val="FF0000"/>
                </a:solidFill>
              </a:rPr>
              <a:t> stop </a:t>
            </a:r>
          </a:p>
          <a:p>
            <a:pPr marL="0" indent="0">
              <a:buFont typeface="Wingdings" panose="05000000000000000000" pitchFamily="2" charset="2"/>
              <a:buNone/>
              <a:defRPr/>
            </a:pPr>
            <a:endParaRPr lang="en-US" b="1" dirty="0"/>
          </a:p>
          <a:p>
            <a:pPr marL="0" indent="0">
              <a:buFont typeface="Wingdings" panose="05000000000000000000" pitchFamily="2" charset="2"/>
              <a:buNone/>
              <a:defRPr/>
            </a:pPr>
            <a:r>
              <a:rPr lang="en-US" b="1" dirty="0"/>
              <a:t>Start TFA</a:t>
            </a:r>
            <a:r>
              <a:rPr lang="en-US" dirty="0"/>
              <a:t> </a:t>
            </a:r>
          </a:p>
          <a:p>
            <a:pPr marL="0" indent="0">
              <a:buFont typeface="Wingdings" panose="05000000000000000000" pitchFamily="2" charset="2"/>
              <a:buNone/>
              <a:defRPr/>
            </a:pPr>
            <a:r>
              <a:rPr lang="en-US" sz="1800" b="1" dirty="0">
                <a:solidFill>
                  <a:srgbClr val="FF0000"/>
                </a:solidFill>
              </a:rPr>
              <a:t># /</a:t>
            </a:r>
            <a:r>
              <a:rPr lang="en-US" sz="1800" b="1" dirty="0" err="1">
                <a:solidFill>
                  <a:srgbClr val="FF0000"/>
                </a:solidFill>
              </a:rPr>
              <a:t>etc</a:t>
            </a:r>
            <a:r>
              <a:rPr lang="en-US" sz="1800" b="1" dirty="0">
                <a:solidFill>
                  <a:srgbClr val="FF0000"/>
                </a:solidFill>
              </a:rPr>
              <a:t>/</a:t>
            </a:r>
            <a:r>
              <a:rPr lang="en-US" sz="1800" b="1" dirty="0" err="1">
                <a:solidFill>
                  <a:srgbClr val="FF0000"/>
                </a:solidFill>
              </a:rPr>
              <a:t>init.d</a:t>
            </a:r>
            <a:r>
              <a:rPr lang="en-US" sz="1800" b="1" dirty="0">
                <a:solidFill>
                  <a:srgbClr val="FF0000"/>
                </a:solidFill>
              </a:rPr>
              <a:t>/</a:t>
            </a:r>
            <a:r>
              <a:rPr lang="en-US" sz="1800" b="1" dirty="0" err="1">
                <a:solidFill>
                  <a:srgbClr val="FF0000"/>
                </a:solidFill>
              </a:rPr>
              <a:t>init.tfa</a:t>
            </a:r>
            <a:r>
              <a:rPr lang="en-US" sz="1800" b="1" dirty="0">
                <a:solidFill>
                  <a:srgbClr val="FF0000"/>
                </a:solidFill>
              </a:rPr>
              <a:t>  start </a:t>
            </a:r>
          </a:p>
          <a:p>
            <a:pPr marL="0" indent="0">
              <a:buFont typeface="Wingdings" panose="05000000000000000000" pitchFamily="2" charset="2"/>
              <a:buNone/>
              <a:defRPr/>
            </a:pPr>
            <a:endParaRPr lang="en-US" sz="1800" b="1" dirty="0">
              <a:solidFill>
                <a:srgbClr val="FF0000"/>
              </a:solidFill>
            </a:endParaRPr>
          </a:p>
          <a:p>
            <a:pPr marL="0" indent="0">
              <a:buFont typeface="Wingdings" panose="05000000000000000000" pitchFamily="2" charset="2"/>
              <a:buNone/>
              <a:defRPr/>
            </a:pPr>
            <a:r>
              <a:rPr lang="en-US" b="1" dirty="0"/>
              <a:t>Stop  and removes related </a:t>
            </a:r>
            <a:r>
              <a:rPr lang="en-US" b="1" dirty="0" err="1"/>
              <a:t>inittab</a:t>
            </a:r>
            <a:r>
              <a:rPr lang="en-US" b="1" dirty="0"/>
              <a:t> entries</a:t>
            </a:r>
            <a:r>
              <a:rPr lang="en-US" dirty="0"/>
              <a:t> </a:t>
            </a:r>
          </a:p>
          <a:p>
            <a:pPr marL="0" indent="0">
              <a:buFont typeface="Wingdings" panose="05000000000000000000" pitchFamily="2" charset="2"/>
              <a:buNone/>
              <a:defRPr/>
            </a:pPr>
            <a:r>
              <a:rPr lang="en-US" sz="1800" b="1" dirty="0">
                <a:solidFill>
                  <a:srgbClr val="FF0000"/>
                </a:solidFill>
              </a:rPr>
              <a:t># /</a:t>
            </a:r>
            <a:r>
              <a:rPr lang="en-US" sz="1800" b="1" dirty="0" err="1">
                <a:solidFill>
                  <a:srgbClr val="FF0000"/>
                </a:solidFill>
              </a:rPr>
              <a:t>etc</a:t>
            </a:r>
            <a:r>
              <a:rPr lang="en-US" sz="1800" b="1" dirty="0">
                <a:solidFill>
                  <a:srgbClr val="FF0000"/>
                </a:solidFill>
              </a:rPr>
              <a:t>/</a:t>
            </a:r>
            <a:r>
              <a:rPr lang="en-US" sz="1800" b="1" dirty="0" err="1">
                <a:solidFill>
                  <a:srgbClr val="FF0000"/>
                </a:solidFill>
              </a:rPr>
              <a:t>init.d</a:t>
            </a:r>
            <a:r>
              <a:rPr lang="en-US" sz="1800" b="1" dirty="0">
                <a:solidFill>
                  <a:srgbClr val="FF0000"/>
                </a:solidFill>
              </a:rPr>
              <a:t>/</a:t>
            </a:r>
            <a:r>
              <a:rPr lang="en-US" sz="1800" b="1" dirty="0" err="1">
                <a:solidFill>
                  <a:srgbClr val="FF0000"/>
                </a:solidFill>
              </a:rPr>
              <a:t>init.tfa</a:t>
            </a:r>
            <a:r>
              <a:rPr lang="en-US" sz="1800" b="1" dirty="0">
                <a:solidFill>
                  <a:srgbClr val="FF0000"/>
                </a:solidFill>
              </a:rPr>
              <a:t> shutdown</a:t>
            </a:r>
            <a:endParaRPr lang="en-US" altLang="en-US" sz="1800" dirty="0">
              <a:solidFill>
                <a:srgbClr val="FF0000"/>
              </a:solidFill>
            </a:endParaRPr>
          </a:p>
        </p:txBody>
      </p:sp>
      <p:sp>
        <p:nvSpPr>
          <p:cNvPr id="7" name="Content Placeholder 5"/>
          <p:cNvSpPr txBox="1">
            <a:spLocks/>
          </p:cNvSpPr>
          <p:nvPr/>
        </p:nvSpPr>
        <p:spPr bwMode="auto">
          <a:xfrm>
            <a:off x="95250" y="1714500"/>
            <a:ext cx="5849938"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541" tIns="60771" rIns="121541" bIns="60771"/>
          <a:lstStyle>
            <a:lvl1pPr marL="227013" indent="-227013" algn="l" rtl="0" eaLnBrk="0" fontAlgn="base" hangingPunct="0">
              <a:spcBef>
                <a:spcPct val="20000"/>
              </a:spcBef>
              <a:spcAft>
                <a:spcPct val="0"/>
              </a:spcAft>
              <a:buClr>
                <a:schemeClr val="tx1"/>
              </a:buClr>
              <a:buFont typeface="Wingdings" pitchFamily="2" charset="2"/>
              <a:buChar char="§"/>
              <a:defRPr sz="2100">
                <a:solidFill>
                  <a:schemeClr val="tx1"/>
                </a:solidFill>
                <a:latin typeface="+mn-lt"/>
                <a:ea typeface="ＭＳ Ｐゴシック" pitchFamily="34" charset="-128"/>
                <a:cs typeface="+mn-cs"/>
              </a:defRPr>
            </a:lvl1pPr>
            <a:lvl2pPr marL="676275" indent="-231775" algn="l" rtl="0" eaLnBrk="0" fontAlgn="base" hangingPunct="0">
              <a:spcBef>
                <a:spcPct val="20000"/>
              </a:spcBef>
              <a:spcAft>
                <a:spcPct val="0"/>
              </a:spcAft>
              <a:buClr>
                <a:schemeClr val="tx1"/>
              </a:buClr>
              <a:buFont typeface="Arial" pitchFamily="34" charset="0"/>
              <a:buChar char="–"/>
              <a:defRPr sz="1900">
                <a:solidFill>
                  <a:schemeClr val="tx1"/>
                </a:solidFill>
                <a:latin typeface="+mn-lt"/>
                <a:ea typeface="ＭＳ Ｐゴシック" pitchFamily="34" charset="-128"/>
                <a:cs typeface="+mn-cs"/>
              </a:defRPr>
            </a:lvl2pPr>
            <a:lvl3pPr marL="919163" indent="-14288" algn="l" rtl="0" eaLnBrk="0" fontAlgn="base" hangingPunct="0">
              <a:spcBef>
                <a:spcPct val="20000"/>
              </a:spcBef>
              <a:spcAft>
                <a:spcPct val="0"/>
              </a:spcAft>
              <a:defRPr sz="1900">
                <a:solidFill>
                  <a:schemeClr val="tx1"/>
                </a:solidFill>
                <a:latin typeface="+mn-lt"/>
                <a:ea typeface="ＭＳ Ｐゴシック" pitchFamily="34" charset="-128"/>
                <a:cs typeface="+mn-cs"/>
              </a:defRPr>
            </a:lvl3pPr>
            <a:lvl4pPr marL="1362075" indent="1588" algn="l" rtl="0" eaLnBrk="0" fontAlgn="base" hangingPunct="0">
              <a:spcBef>
                <a:spcPct val="20000"/>
              </a:spcBef>
              <a:spcAft>
                <a:spcPct val="0"/>
              </a:spcAft>
              <a:defRPr sz="1900">
                <a:solidFill>
                  <a:schemeClr val="tx1"/>
                </a:solidFill>
                <a:latin typeface="+mn-lt"/>
                <a:ea typeface="ＭＳ Ｐゴシック" pitchFamily="34" charset="-128"/>
                <a:cs typeface="+mn-cs"/>
              </a:defRPr>
            </a:lvl4pPr>
            <a:lvl5pPr marL="1822450" indent="606425" algn="l" rtl="0" eaLnBrk="0" fontAlgn="base" hangingPunct="0">
              <a:spcBef>
                <a:spcPct val="20000"/>
              </a:spcBef>
              <a:spcAft>
                <a:spcPct val="0"/>
              </a:spcAft>
              <a:defRPr sz="1900">
                <a:solidFill>
                  <a:schemeClr val="tx1"/>
                </a:solidFill>
                <a:latin typeface="+mn-lt"/>
                <a:ea typeface="ＭＳ Ｐゴシック" pitchFamily="34" charset="-128"/>
                <a:cs typeface="+mn-cs"/>
              </a:defRPr>
            </a:lvl5pPr>
            <a:lvl6pPr marL="2431178" indent="607796" algn="l" rtl="0" fontAlgn="base">
              <a:spcBef>
                <a:spcPct val="20000"/>
              </a:spcBef>
              <a:spcAft>
                <a:spcPct val="0"/>
              </a:spcAft>
              <a:defRPr sz="1900">
                <a:solidFill>
                  <a:schemeClr val="tx1"/>
                </a:solidFill>
                <a:latin typeface="+mn-lt"/>
                <a:ea typeface="+mn-ea"/>
                <a:cs typeface="+mn-cs"/>
              </a:defRPr>
            </a:lvl6pPr>
            <a:lvl7pPr marL="3038963" indent="607796" algn="l" rtl="0" fontAlgn="base">
              <a:spcBef>
                <a:spcPct val="20000"/>
              </a:spcBef>
              <a:spcAft>
                <a:spcPct val="0"/>
              </a:spcAft>
              <a:defRPr sz="1900">
                <a:solidFill>
                  <a:schemeClr val="tx1"/>
                </a:solidFill>
                <a:latin typeface="+mn-lt"/>
                <a:ea typeface="+mn-ea"/>
                <a:cs typeface="+mn-cs"/>
              </a:defRPr>
            </a:lvl7pPr>
            <a:lvl8pPr marL="3646774" indent="607796" algn="l" rtl="0" fontAlgn="base">
              <a:spcBef>
                <a:spcPct val="20000"/>
              </a:spcBef>
              <a:spcAft>
                <a:spcPct val="0"/>
              </a:spcAft>
              <a:defRPr sz="1900">
                <a:solidFill>
                  <a:schemeClr val="tx1"/>
                </a:solidFill>
                <a:latin typeface="+mn-lt"/>
                <a:ea typeface="+mn-ea"/>
                <a:cs typeface="+mn-cs"/>
              </a:defRPr>
            </a:lvl8pPr>
            <a:lvl9pPr marL="4254554" indent="607796" algn="l" rtl="0" fontAlgn="base">
              <a:spcBef>
                <a:spcPct val="20000"/>
              </a:spcBef>
              <a:spcAft>
                <a:spcPct val="0"/>
              </a:spcAft>
              <a:defRPr sz="1900">
                <a:solidFill>
                  <a:schemeClr val="tx1"/>
                </a:solidFill>
                <a:latin typeface="+mn-lt"/>
                <a:ea typeface="+mn-ea"/>
                <a:cs typeface="+mn-cs"/>
              </a:defRPr>
            </a:lvl9pPr>
          </a:lstStyle>
          <a:p>
            <a:pPr marL="0" indent="0">
              <a:buClr>
                <a:srgbClr val="000000"/>
              </a:buClr>
              <a:buFont typeface="Wingdings" pitchFamily="2" charset="2"/>
              <a:buNone/>
              <a:defRPr/>
            </a:pPr>
            <a:r>
              <a:rPr lang="en-US" sz="2000" b="1" dirty="0">
                <a:solidFill>
                  <a:srgbClr val="000000"/>
                </a:solidFill>
              </a:rPr>
              <a:t>Trace File Analyzer Collector (TFA): </a:t>
            </a:r>
            <a:r>
              <a:rPr lang="en-US" sz="2000" dirty="0">
                <a:solidFill>
                  <a:srgbClr val="000000"/>
                </a:solidFill>
              </a:rPr>
              <a:t>collects log and trace files from all nodes and products into a single location. </a:t>
            </a:r>
          </a:p>
          <a:p>
            <a:pPr marL="906462" lvl="1" indent="-457200">
              <a:buClr>
                <a:srgbClr val="000000"/>
              </a:buClr>
              <a:defRPr/>
            </a:pPr>
            <a:r>
              <a:rPr lang="en-US" sz="2000" dirty="0">
                <a:solidFill>
                  <a:srgbClr val="000000"/>
                </a:solidFill>
              </a:rPr>
              <a:t>Written in Java with its own JVM</a:t>
            </a:r>
          </a:p>
          <a:p>
            <a:pPr marL="906462" lvl="1" indent="-457200">
              <a:buClr>
                <a:srgbClr val="000000"/>
              </a:buClr>
              <a:defRPr/>
            </a:pPr>
            <a:r>
              <a:rPr lang="en-US" sz="2000" dirty="0">
                <a:solidFill>
                  <a:srgbClr val="000000"/>
                </a:solidFill>
              </a:rPr>
              <a:t>Large memory footprint for the heap etc. </a:t>
            </a:r>
          </a:p>
          <a:p>
            <a:pPr marL="906462" lvl="1" indent="-457200">
              <a:buClr>
                <a:srgbClr val="000000"/>
              </a:buClr>
              <a:defRPr/>
            </a:pPr>
            <a:r>
              <a:rPr lang="en-US" sz="2000" dirty="0">
                <a:solidFill>
                  <a:srgbClr val="000000"/>
                </a:solidFill>
              </a:rPr>
              <a:t>Can be disabled with a single command</a:t>
            </a:r>
          </a:p>
          <a:p>
            <a:pPr marL="906462" lvl="1" indent="-457200">
              <a:buClr>
                <a:srgbClr val="000000"/>
              </a:buClr>
              <a:defRPr/>
            </a:pPr>
            <a:r>
              <a:rPr lang="en-US" sz="2000" b="1" dirty="0">
                <a:solidFill>
                  <a:srgbClr val="000000"/>
                </a:solidFill>
              </a:rPr>
              <a:t>Note: </a:t>
            </a:r>
            <a:r>
              <a:rPr lang="en-US" sz="2000" dirty="0">
                <a:solidFill>
                  <a:srgbClr val="000000"/>
                </a:solidFill>
              </a:rPr>
              <a:t>next time you run rootcrs.pl (patching for example) it may reinstall itsel</a:t>
            </a:r>
            <a:r>
              <a:rPr lang="en-US" sz="2600" dirty="0">
                <a:solidFill>
                  <a:srgbClr val="000000"/>
                </a:solidFill>
              </a:rPr>
              <a:t>f.</a:t>
            </a:r>
            <a:endParaRPr lang="en-US" sz="2600" kern="0" dirty="0">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2563" y="592138"/>
            <a:ext cx="8766175" cy="361950"/>
          </a:xfrm>
        </p:spPr>
        <p:txBody>
          <a:bodyPr/>
          <a:lstStyle/>
          <a:p>
            <a:pPr>
              <a:defRPr/>
            </a:pPr>
            <a:r>
              <a:rPr lang="en-US" altLang="en-US" dirty="0"/>
              <a:t>12c </a:t>
            </a:r>
            <a:r>
              <a:rPr lang="en-US" dirty="0"/>
              <a:t>Cluster Verification Utility (CVU) - Disable </a:t>
            </a:r>
            <a:endParaRPr lang="en-US" altLang="en-US" sz="3200" b="1" dirty="0">
              <a:solidFill>
                <a:schemeClr val="accent1">
                  <a:lumMod val="50000"/>
                </a:schemeClr>
              </a:solidFill>
            </a:endParaRPr>
          </a:p>
        </p:txBody>
      </p:sp>
      <p:sp>
        <p:nvSpPr>
          <p:cNvPr id="32771"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A8636412-68AA-49D8-9A27-835829FD8B08}" type="slidenum">
              <a:rPr lang="en-US" altLang="en-US" sz="800" smtClean="0"/>
              <a:pPr/>
              <a:t>21</a:t>
            </a:fld>
            <a:endParaRPr lang="en-US" altLang="en-US" sz="800"/>
          </a:p>
        </p:txBody>
      </p:sp>
      <p:sp>
        <p:nvSpPr>
          <p:cNvPr id="34820" name="Content Placeholder 5"/>
          <p:cNvSpPr>
            <a:spLocks noGrp="1"/>
          </p:cNvSpPr>
          <p:nvPr>
            <p:ph idx="1"/>
          </p:nvPr>
        </p:nvSpPr>
        <p:spPr>
          <a:xfrm>
            <a:off x="5718175" y="1684338"/>
            <a:ext cx="3571875" cy="4273550"/>
          </a:xfrm>
          <a:solidFill>
            <a:schemeClr val="bg1">
              <a:lumMod val="95000"/>
            </a:schemeClr>
          </a:solidFill>
        </p:spPr>
        <p:txBody>
          <a:bodyPr/>
          <a:lstStyle/>
          <a:p>
            <a:pPr marL="0" indent="0">
              <a:buFont typeface="Wingdings" panose="05000000000000000000" pitchFamily="2" charset="2"/>
              <a:buNone/>
              <a:defRPr/>
            </a:pPr>
            <a:r>
              <a:rPr lang="en-US" altLang="en-US" sz="1000" dirty="0"/>
              <a:t># </a:t>
            </a:r>
            <a:r>
              <a:rPr lang="en-US" altLang="en-US" sz="1000" b="1" dirty="0" err="1"/>
              <a:t>crs_stat</a:t>
            </a:r>
            <a:r>
              <a:rPr lang="en-US" altLang="en-US" sz="1000" b="1" dirty="0"/>
              <a:t> -t</a:t>
            </a:r>
            <a:endParaRPr lang="en-US" altLang="en-US" sz="1000" dirty="0"/>
          </a:p>
          <a:p>
            <a:pPr marL="0" indent="0">
              <a:buFont typeface="Wingdings" panose="05000000000000000000" pitchFamily="2" charset="2"/>
              <a:buNone/>
              <a:defRPr/>
            </a:pPr>
            <a:r>
              <a:rPr lang="en-US" altLang="en-US" sz="1000" dirty="0"/>
              <a:t>Name           Type           Target    State     Host        </a:t>
            </a:r>
          </a:p>
          <a:p>
            <a:pPr marL="0" indent="0">
              <a:buFont typeface="Wingdings" panose="05000000000000000000" pitchFamily="2" charset="2"/>
              <a:buNone/>
              <a:defRPr/>
            </a:pPr>
            <a:r>
              <a:rPr lang="en-US" altLang="en-US" sz="1000" dirty="0"/>
              <a:t>------------------------------------------------------------</a:t>
            </a:r>
          </a:p>
          <a:p>
            <a:pPr marL="0" indent="0">
              <a:buFont typeface="Wingdings" panose="05000000000000000000" pitchFamily="2" charset="2"/>
              <a:buNone/>
              <a:defRPr/>
            </a:pPr>
            <a:r>
              <a:rPr lang="en-US" altLang="en-US" sz="1000" dirty="0" err="1"/>
              <a:t>ora</a:t>
            </a:r>
            <a:r>
              <a:rPr lang="en-US" altLang="en-US" sz="1000" dirty="0"/>
              <a:t>....</a:t>
            </a:r>
            <a:r>
              <a:rPr lang="en-US" altLang="en-US" sz="1000" dirty="0" err="1"/>
              <a:t>ER.lsnr</a:t>
            </a:r>
            <a:r>
              <a:rPr lang="en-US" altLang="en-US" sz="1000" dirty="0"/>
              <a:t> </a:t>
            </a:r>
            <a:r>
              <a:rPr lang="en-US" altLang="en-US" sz="1000" dirty="0" err="1"/>
              <a:t>ora</a:t>
            </a:r>
            <a:r>
              <a:rPr lang="en-US" altLang="en-US" sz="1000" dirty="0"/>
              <a:t>....</a:t>
            </a:r>
            <a:r>
              <a:rPr lang="en-US" altLang="en-US" sz="1000" dirty="0" err="1"/>
              <a:t>er.type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....N1.lsnr </a:t>
            </a:r>
            <a:r>
              <a:rPr lang="en-US" altLang="en-US" sz="1000" dirty="0" err="1"/>
              <a:t>ora</a:t>
            </a:r>
            <a:r>
              <a:rPr lang="en-US" altLang="en-US" sz="1000" dirty="0"/>
              <a:t>....</a:t>
            </a:r>
            <a:r>
              <a:rPr lang="en-US" altLang="en-US" sz="1000" dirty="0" err="1"/>
              <a:t>er.type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....N2.lsnr </a:t>
            </a:r>
            <a:r>
              <a:rPr lang="en-US" altLang="en-US" sz="1000" dirty="0" err="1"/>
              <a:t>ora</a:t>
            </a:r>
            <a:r>
              <a:rPr lang="en-US" altLang="en-US" sz="1000" dirty="0"/>
              <a:t>....</a:t>
            </a:r>
            <a:r>
              <a:rPr lang="en-US" altLang="en-US" sz="1000" dirty="0" err="1"/>
              <a:t>er.type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....N3.lsnr </a:t>
            </a:r>
            <a:r>
              <a:rPr lang="en-US" altLang="en-US" sz="1000" dirty="0" err="1"/>
              <a:t>ora</a:t>
            </a:r>
            <a:r>
              <a:rPr lang="en-US" altLang="en-US" sz="1000" dirty="0"/>
              <a:t>....</a:t>
            </a:r>
            <a:r>
              <a:rPr lang="en-US" altLang="en-US" sz="1000" dirty="0" err="1"/>
              <a:t>er.type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ora.OCR2.dg    </a:t>
            </a:r>
            <a:r>
              <a:rPr lang="en-US" altLang="en-US" sz="1000" dirty="0" err="1"/>
              <a:t>ora</a:t>
            </a:r>
            <a:r>
              <a:rPr lang="en-US" altLang="en-US" sz="1000" dirty="0"/>
              <a:t>....</a:t>
            </a:r>
            <a:r>
              <a:rPr lang="en-US" altLang="en-US" sz="1000" dirty="0" err="1"/>
              <a:t>up.type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ora.asm        </a:t>
            </a:r>
            <a:r>
              <a:rPr lang="en-US" altLang="en-US" sz="1000" dirty="0" err="1"/>
              <a:t>ora.asm.type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....SM1.asm application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....01.lsnr application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....e01.ons application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t>ora</a:t>
            </a:r>
            <a:r>
              <a:rPr lang="en-US" altLang="en-US" sz="1000" dirty="0"/>
              <a:t>....e01.vip </a:t>
            </a:r>
            <a:r>
              <a:rPr lang="en-US" altLang="en-US" sz="1000" dirty="0" err="1"/>
              <a:t>ora</a:t>
            </a:r>
            <a:r>
              <a:rPr lang="en-US" altLang="en-US" sz="1000" dirty="0"/>
              <a:t>....t1.type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err="1">
                <a:solidFill>
                  <a:srgbClr val="FF0000"/>
                </a:solidFill>
              </a:rPr>
              <a:t>ora.cvu</a:t>
            </a:r>
            <a:r>
              <a:rPr lang="en-US" altLang="en-US" sz="1000" dirty="0">
                <a:solidFill>
                  <a:srgbClr val="FF0000"/>
                </a:solidFill>
              </a:rPr>
              <a:t>        </a:t>
            </a:r>
            <a:r>
              <a:rPr lang="en-US" altLang="en-US" sz="1000" dirty="0" err="1">
                <a:solidFill>
                  <a:srgbClr val="FF0000"/>
                </a:solidFill>
              </a:rPr>
              <a:t>ora.cvu.type</a:t>
            </a:r>
            <a:r>
              <a:rPr lang="en-US" altLang="en-US" sz="1000" dirty="0">
                <a:solidFill>
                  <a:srgbClr val="FF0000"/>
                </a:solidFill>
              </a:rPr>
              <a:t>   ONLINE    </a:t>
            </a:r>
            <a:r>
              <a:rPr lang="en-US" altLang="en-US" sz="1000" dirty="0" err="1">
                <a:solidFill>
                  <a:srgbClr val="FF0000"/>
                </a:solidFill>
              </a:rPr>
              <a:t>ONLINE</a:t>
            </a:r>
            <a:r>
              <a:rPr lang="en-US" altLang="en-US" sz="1000" dirty="0">
                <a:solidFill>
                  <a:srgbClr val="FF0000"/>
                </a:solidFill>
              </a:rPr>
              <a:t>    clone01 </a:t>
            </a:r>
            <a:r>
              <a:rPr lang="en-US" altLang="en-US" sz="1000" dirty="0"/>
              <a:t>    </a:t>
            </a:r>
          </a:p>
          <a:p>
            <a:pPr marL="0" indent="0">
              <a:buFont typeface="Wingdings" panose="05000000000000000000" pitchFamily="2" charset="2"/>
              <a:buNone/>
              <a:defRPr/>
            </a:pPr>
            <a:r>
              <a:rPr lang="en-US" altLang="en-US" sz="1000" dirty="0" err="1"/>
              <a:t>ora</a:t>
            </a:r>
            <a:r>
              <a:rPr lang="en-US" altLang="en-US" sz="1000" dirty="0"/>
              <a:t>....network </a:t>
            </a:r>
            <a:r>
              <a:rPr lang="en-US" altLang="en-US" sz="1000" dirty="0" err="1"/>
              <a:t>ora</a:t>
            </a:r>
            <a:r>
              <a:rPr lang="en-US" altLang="en-US" sz="1000" dirty="0"/>
              <a:t>....</a:t>
            </a:r>
            <a:r>
              <a:rPr lang="en-US" altLang="en-US" sz="1000" dirty="0" err="1"/>
              <a:t>rk.type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ora.oc4j       ora.oc4j.type  OFFLINE   </a:t>
            </a:r>
            <a:r>
              <a:rPr lang="en-US" altLang="en-US" sz="1000" dirty="0" err="1"/>
              <a:t>OFFLINE</a:t>
            </a:r>
            <a:r>
              <a:rPr lang="en-US" altLang="en-US" sz="1000" dirty="0"/>
              <a:t>               </a:t>
            </a:r>
          </a:p>
          <a:p>
            <a:pPr marL="0" indent="0">
              <a:buFont typeface="Wingdings" panose="05000000000000000000" pitchFamily="2" charset="2"/>
              <a:buNone/>
              <a:defRPr/>
            </a:pPr>
            <a:r>
              <a:rPr lang="en-US" altLang="en-US" sz="1000" dirty="0" err="1"/>
              <a:t>ora.ons</a:t>
            </a:r>
            <a:r>
              <a:rPr lang="en-US" altLang="en-US" sz="1000" dirty="0"/>
              <a:t>        </a:t>
            </a:r>
            <a:r>
              <a:rPr lang="en-US" altLang="en-US" sz="1000" dirty="0" err="1"/>
              <a:t>ora.ons.type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ora.scan1.vip  </a:t>
            </a:r>
            <a:r>
              <a:rPr lang="en-US" altLang="en-US" sz="1000" dirty="0" err="1"/>
              <a:t>ora</a:t>
            </a:r>
            <a:r>
              <a:rPr lang="en-US" altLang="en-US" sz="1000" dirty="0"/>
              <a:t>....</a:t>
            </a:r>
            <a:r>
              <a:rPr lang="en-US" altLang="en-US" sz="1000" dirty="0" err="1"/>
              <a:t>ip.type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ora.scan2.vip  </a:t>
            </a:r>
            <a:r>
              <a:rPr lang="en-US" altLang="en-US" sz="1000" dirty="0" err="1"/>
              <a:t>ora</a:t>
            </a:r>
            <a:r>
              <a:rPr lang="en-US" altLang="en-US" sz="1000" dirty="0"/>
              <a:t>....</a:t>
            </a:r>
            <a:r>
              <a:rPr lang="en-US" altLang="en-US" sz="1000" dirty="0" err="1"/>
              <a:t>ip.type</a:t>
            </a:r>
            <a:r>
              <a:rPr lang="en-US" altLang="en-US" sz="1000" dirty="0"/>
              <a:t> ONLINE    </a:t>
            </a:r>
            <a:r>
              <a:rPr lang="en-US" altLang="en-US" sz="1000" dirty="0" err="1"/>
              <a:t>ONLINE</a:t>
            </a:r>
            <a:r>
              <a:rPr lang="en-US" altLang="en-US" sz="1000" dirty="0"/>
              <a:t>    clone01     </a:t>
            </a:r>
          </a:p>
          <a:p>
            <a:pPr marL="0" indent="0">
              <a:buFont typeface="Wingdings" panose="05000000000000000000" pitchFamily="2" charset="2"/>
              <a:buNone/>
              <a:defRPr/>
            </a:pPr>
            <a:r>
              <a:rPr lang="en-US" altLang="en-US" sz="1000" dirty="0"/>
              <a:t>ora.scan3.vip  </a:t>
            </a:r>
            <a:r>
              <a:rPr lang="en-US" altLang="en-US" sz="1000" dirty="0" err="1"/>
              <a:t>ora</a:t>
            </a:r>
            <a:r>
              <a:rPr lang="en-US" altLang="en-US" sz="1000" dirty="0"/>
              <a:t>....</a:t>
            </a:r>
            <a:r>
              <a:rPr lang="en-US" altLang="en-US" sz="1000" dirty="0" err="1"/>
              <a:t>ip.type</a:t>
            </a:r>
            <a:r>
              <a:rPr lang="en-US" altLang="en-US" sz="1000" dirty="0"/>
              <a:t> ONLINE    </a:t>
            </a:r>
            <a:r>
              <a:rPr lang="en-US" altLang="en-US" sz="1000" dirty="0" err="1"/>
              <a:t>ONLINE</a:t>
            </a:r>
            <a:r>
              <a:rPr lang="en-US" altLang="en-US" sz="1000" dirty="0"/>
              <a:t>    clone01</a:t>
            </a:r>
          </a:p>
          <a:p>
            <a:pPr marL="0" indent="0">
              <a:buFont typeface="Wingdings" panose="05000000000000000000" pitchFamily="2" charset="2"/>
              <a:buNone/>
              <a:defRPr/>
            </a:pPr>
            <a:endParaRPr lang="en-US" altLang="en-US" sz="1000" dirty="0"/>
          </a:p>
          <a:p>
            <a:pPr marL="0" indent="0">
              <a:buFont typeface="Wingdings" panose="05000000000000000000" pitchFamily="2" charset="2"/>
              <a:buNone/>
              <a:defRPr/>
            </a:pPr>
            <a:r>
              <a:rPr lang="en-US" altLang="en-US" sz="1000" b="1" dirty="0">
                <a:solidFill>
                  <a:srgbClr val="FF0000"/>
                </a:solidFill>
              </a:rPr>
              <a:t># </a:t>
            </a:r>
            <a:r>
              <a:rPr lang="en-US" altLang="en-US" sz="1000" b="1" dirty="0" err="1">
                <a:solidFill>
                  <a:srgbClr val="FF0000"/>
                </a:solidFill>
              </a:rPr>
              <a:t>srvctl</a:t>
            </a:r>
            <a:r>
              <a:rPr lang="en-US" altLang="en-US" sz="1000" b="1" dirty="0">
                <a:solidFill>
                  <a:srgbClr val="FF0000"/>
                </a:solidFill>
              </a:rPr>
              <a:t> stop </a:t>
            </a:r>
            <a:r>
              <a:rPr lang="en-US" altLang="en-US" sz="1000" b="1" dirty="0" err="1">
                <a:solidFill>
                  <a:srgbClr val="FF0000"/>
                </a:solidFill>
              </a:rPr>
              <a:t>cvu</a:t>
            </a:r>
            <a:r>
              <a:rPr lang="en-US" altLang="en-US" sz="1000" b="1" dirty="0">
                <a:solidFill>
                  <a:srgbClr val="FF0000"/>
                </a:solidFill>
              </a:rPr>
              <a:t> -force</a:t>
            </a:r>
            <a:endParaRPr lang="en-US" altLang="en-US" sz="1000" dirty="0">
              <a:solidFill>
                <a:srgbClr val="FF0000"/>
              </a:solidFill>
            </a:endParaRPr>
          </a:p>
        </p:txBody>
      </p:sp>
      <p:sp>
        <p:nvSpPr>
          <p:cNvPr id="32773" name="TextBox 1"/>
          <p:cNvSpPr txBox="1">
            <a:spLocks noChangeArrowheads="1"/>
          </p:cNvSpPr>
          <p:nvPr/>
        </p:nvSpPr>
        <p:spPr bwMode="auto">
          <a:xfrm>
            <a:off x="512763" y="5716588"/>
            <a:ext cx="64484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sz="1000" b="1">
                <a:solidFill>
                  <a:srgbClr val="000000"/>
                </a:solidFill>
              </a:rPr>
              <a:t>Source: Marc Fielding </a:t>
            </a:r>
            <a:r>
              <a:rPr lang="en-US" altLang="en-US" sz="1000" b="1">
                <a:solidFill>
                  <a:srgbClr val="000000"/>
                </a:solidFill>
                <a:hlinkClick r:id="rId2"/>
              </a:rPr>
              <a:t>http://www.pythian.com/blog/slimming-down-oracle-rac-12cs-resource-footprint/</a:t>
            </a:r>
            <a:endParaRPr lang="en-US" altLang="en-US" sz="1000" b="1">
              <a:solidFill>
                <a:srgbClr val="000000"/>
              </a:solidFill>
            </a:endParaRPr>
          </a:p>
          <a:p>
            <a:endParaRPr lang="en-US" altLang="en-US" sz="1200">
              <a:solidFill>
                <a:srgbClr val="000000"/>
              </a:solidFill>
            </a:endParaRPr>
          </a:p>
        </p:txBody>
      </p:sp>
      <p:sp>
        <p:nvSpPr>
          <p:cNvPr id="7" name="Content Placeholder 5"/>
          <p:cNvSpPr txBox="1">
            <a:spLocks/>
          </p:cNvSpPr>
          <p:nvPr/>
        </p:nvSpPr>
        <p:spPr bwMode="auto">
          <a:xfrm>
            <a:off x="95250" y="1714500"/>
            <a:ext cx="5697538" cy="3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541" tIns="60771" rIns="121541" bIns="60771"/>
          <a:lstStyle>
            <a:lvl1pPr marL="227013" indent="-227013" algn="l" rtl="0" eaLnBrk="0" fontAlgn="base" hangingPunct="0">
              <a:spcBef>
                <a:spcPct val="20000"/>
              </a:spcBef>
              <a:spcAft>
                <a:spcPct val="0"/>
              </a:spcAft>
              <a:buClr>
                <a:schemeClr val="tx1"/>
              </a:buClr>
              <a:buFont typeface="Wingdings" pitchFamily="2" charset="2"/>
              <a:buChar char="§"/>
              <a:defRPr sz="2100">
                <a:solidFill>
                  <a:schemeClr val="tx1"/>
                </a:solidFill>
                <a:latin typeface="+mn-lt"/>
                <a:ea typeface="ＭＳ Ｐゴシック" pitchFamily="34" charset="-128"/>
                <a:cs typeface="+mn-cs"/>
              </a:defRPr>
            </a:lvl1pPr>
            <a:lvl2pPr marL="676275" indent="-231775" algn="l" rtl="0" eaLnBrk="0" fontAlgn="base" hangingPunct="0">
              <a:spcBef>
                <a:spcPct val="20000"/>
              </a:spcBef>
              <a:spcAft>
                <a:spcPct val="0"/>
              </a:spcAft>
              <a:buClr>
                <a:schemeClr val="tx1"/>
              </a:buClr>
              <a:buFont typeface="Arial" pitchFamily="34" charset="0"/>
              <a:buChar char="–"/>
              <a:defRPr sz="1900">
                <a:solidFill>
                  <a:schemeClr val="tx1"/>
                </a:solidFill>
                <a:latin typeface="+mn-lt"/>
                <a:ea typeface="ＭＳ Ｐゴシック" pitchFamily="34" charset="-128"/>
                <a:cs typeface="+mn-cs"/>
              </a:defRPr>
            </a:lvl2pPr>
            <a:lvl3pPr marL="919163" indent="-14288" algn="l" rtl="0" eaLnBrk="0" fontAlgn="base" hangingPunct="0">
              <a:spcBef>
                <a:spcPct val="20000"/>
              </a:spcBef>
              <a:spcAft>
                <a:spcPct val="0"/>
              </a:spcAft>
              <a:defRPr sz="1900">
                <a:solidFill>
                  <a:schemeClr val="tx1"/>
                </a:solidFill>
                <a:latin typeface="+mn-lt"/>
                <a:ea typeface="ＭＳ Ｐゴシック" pitchFamily="34" charset="-128"/>
                <a:cs typeface="+mn-cs"/>
              </a:defRPr>
            </a:lvl3pPr>
            <a:lvl4pPr marL="1362075" indent="1588" algn="l" rtl="0" eaLnBrk="0" fontAlgn="base" hangingPunct="0">
              <a:spcBef>
                <a:spcPct val="20000"/>
              </a:spcBef>
              <a:spcAft>
                <a:spcPct val="0"/>
              </a:spcAft>
              <a:defRPr sz="1900">
                <a:solidFill>
                  <a:schemeClr val="tx1"/>
                </a:solidFill>
                <a:latin typeface="+mn-lt"/>
                <a:ea typeface="ＭＳ Ｐゴシック" pitchFamily="34" charset="-128"/>
                <a:cs typeface="+mn-cs"/>
              </a:defRPr>
            </a:lvl4pPr>
            <a:lvl5pPr marL="1822450" indent="606425" algn="l" rtl="0" eaLnBrk="0" fontAlgn="base" hangingPunct="0">
              <a:spcBef>
                <a:spcPct val="20000"/>
              </a:spcBef>
              <a:spcAft>
                <a:spcPct val="0"/>
              </a:spcAft>
              <a:defRPr sz="1900">
                <a:solidFill>
                  <a:schemeClr val="tx1"/>
                </a:solidFill>
                <a:latin typeface="+mn-lt"/>
                <a:ea typeface="ＭＳ Ｐゴシック" pitchFamily="34" charset="-128"/>
                <a:cs typeface="+mn-cs"/>
              </a:defRPr>
            </a:lvl5pPr>
            <a:lvl6pPr marL="2431178" indent="607796" algn="l" rtl="0" fontAlgn="base">
              <a:spcBef>
                <a:spcPct val="20000"/>
              </a:spcBef>
              <a:spcAft>
                <a:spcPct val="0"/>
              </a:spcAft>
              <a:defRPr sz="1900">
                <a:solidFill>
                  <a:schemeClr val="tx1"/>
                </a:solidFill>
                <a:latin typeface="+mn-lt"/>
                <a:ea typeface="+mn-ea"/>
                <a:cs typeface="+mn-cs"/>
              </a:defRPr>
            </a:lvl6pPr>
            <a:lvl7pPr marL="3038963" indent="607796" algn="l" rtl="0" fontAlgn="base">
              <a:spcBef>
                <a:spcPct val="20000"/>
              </a:spcBef>
              <a:spcAft>
                <a:spcPct val="0"/>
              </a:spcAft>
              <a:defRPr sz="1900">
                <a:solidFill>
                  <a:schemeClr val="tx1"/>
                </a:solidFill>
                <a:latin typeface="+mn-lt"/>
                <a:ea typeface="+mn-ea"/>
                <a:cs typeface="+mn-cs"/>
              </a:defRPr>
            </a:lvl7pPr>
            <a:lvl8pPr marL="3646774" indent="607796" algn="l" rtl="0" fontAlgn="base">
              <a:spcBef>
                <a:spcPct val="20000"/>
              </a:spcBef>
              <a:spcAft>
                <a:spcPct val="0"/>
              </a:spcAft>
              <a:defRPr sz="1900">
                <a:solidFill>
                  <a:schemeClr val="tx1"/>
                </a:solidFill>
                <a:latin typeface="+mn-lt"/>
                <a:ea typeface="+mn-ea"/>
                <a:cs typeface="+mn-cs"/>
              </a:defRPr>
            </a:lvl8pPr>
            <a:lvl9pPr marL="4254554" indent="607796" algn="l" rtl="0" fontAlgn="base">
              <a:spcBef>
                <a:spcPct val="20000"/>
              </a:spcBef>
              <a:spcAft>
                <a:spcPct val="0"/>
              </a:spcAft>
              <a:defRPr sz="1900">
                <a:solidFill>
                  <a:schemeClr val="tx1"/>
                </a:solidFill>
                <a:latin typeface="+mn-lt"/>
                <a:ea typeface="+mn-ea"/>
                <a:cs typeface="+mn-cs"/>
              </a:defRPr>
            </a:lvl9pPr>
          </a:lstStyle>
          <a:p>
            <a:pPr marL="0" indent="0">
              <a:buClr>
                <a:srgbClr val="000000"/>
              </a:buClr>
              <a:buFont typeface="Wingdings" pitchFamily="2" charset="2"/>
              <a:buNone/>
              <a:defRPr/>
            </a:pPr>
            <a:r>
              <a:rPr lang="en-US" sz="2000" b="1" dirty="0">
                <a:solidFill>
                  <a:srgbClr val="000000"/>
                </a:solidFill>
              </a:rPr>
              <a:t>Cluster Verification Utility (CVU):</a:t>
            </a:r>
            <a:r>
              <a:rPr lang="en-US" sz="2000" dirty="0">
                <a:solidFill>
                  <a:srgbClr val="000000"/>
                </a:solidFill>
              </a:rPr>
              <a:t> </a:t>
            </a:r>
          </a:p>
          <a:p>
            <a:pPr>
              <a:buClr>
                <a:srgbClr val="000000"/>
              </a:buClr>
              <a:defRPr/>
            </a:pPr>
            <a:r>
              <a:rPr lang="en-US" sz="2000" dirty="0">
                <a:solidFill>
                  <a:srgbClr val="000000"/>
                </a:solidFill>
              </a:rPr>
              <a:t>The CVU tool automatically runs, pointing out configuration issue.</a:t>
            </a:r>
          </a:p>
          <a:p>
            <a:pPr>
              <a:buClr>
                <a:srgbClr val="000000"/>
              </a:buClr>
              <a:defRPr/>
            </a:pPr>
            <a:r>
              <a:rPr lang="en-US" sz="2000" dirty="0">
                <a:solidFill>
                  <a:srgbClr val="000000"/>
                </a:solidFill>
              </a:rPr>
              <a:t>In Oracle 12.1.0.2, scheduled to run automatically every time the cluster is started and periodically after that. </a:t>
            </a:r>
          </a:p>
          <a:p>
            <a:pPr>
              <a:buClr>
                <a:srgbClr val="000000"/>
              </a:buClr>
              <a:defRPr/>
            </a:pPr>
            <a:r>
              <a:rPr lang="en-US" sz="2000" dirty="0">
                <a:solidFill>
                  <a:srgbClr val="000000"/>
                </a:solidFill>
              </a:rPr>
              <a:t>The CVU itself and checks use CPU and RAM resources, and are better run manually when such resources are limited. </a:t>
            </a:r>
          </a:p>
          <a:p>
            <a:pPr>
              <a:buClr>
                <a:srgbClr val="000000"/>
              </a:buClr>
              <a:defRPr/>
            </a:pPr>
            <a:r>
              <a:rPr lang="en-US" sz="2000" dirty="0">
                <a:solidFill>
                  <a:srgbClr val="000000"/>
                </a:solidFill>
              </a:rPr>
              <a:t>It’s a quick removal </a:t>
            </a:r>
            <a:endParaRPr lang="en-US" sz="2000" kern="0" dirty="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27699" y="577057"/>
            <a:ext cx="8766175" cy="617537"/>
          </a:xfrm>
        </p:spPr>
        <p:txBody>
          <a:bodyPr/>
          <a:lstStyle/>
          <a:p>
            <a:r>
              <a:rPr lang="en-US" altLang="en-US" dirty="0"/>
              <a:t>Oracle 12c  OC4J – Ensure Disabled</a:t>
            </a:r>
          </a:p>
        </p:txBody>
      </p:sp>
      <p:sp>
        <p:nvSpPr>
          <p:cNvPr id="33795"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5F45D1D5-4FFD-49D2-83F1-29C646085B6C}" type="slidenum">
              <a:rPr lang="en-US" altLang="en-US" sz="800" smtClean="0"/>
              <a:pPr/>
              <a:t>22</a:t>
            </a:fld>
            <a:endParaRPr lang="en-US" altLang="en-US" sz="800"/>
          </a:p>
        </p:txBody>
      </p:sp>
      <p:sp>
        <p:nvSpPr>
          <p:cNvPr id="35844" name="Content Placeholder 5"/>
          <p:cNvSpPr>
            <a:spLocks noGrp="1"/>
          </p:cNvSpPr>
          <p:nvPr>
            <p:ph idx="1"/>
          </p:nvPr>
        </p:nvSpPr>
        <p:spPr>
          <a:xfrm>
            <a:off x="5429250" y="1428750"/>
            <a:ext cx="3714750" cy="4273550"/>
          </a:xfrm>
          <a:solidFill>
            <a:schemeClr val="bg1">
              <a:lumMod val="95000"/>
            </a:schemeClr>
          </a:solidFill>
        </p:spPr>
        <p:txBody>
          <a:bodyPr>
            <a:normAutofit fontScale="70000" lnSpcReduction="20000"/>
          </a:bodyPr>
          <a:lstStyle/>
          <a:p>
            <a:pPr marL="0" indent="0">
              <a:buFont typeface="Wingdings" panose="05000000000000000000" pitchFamily="2" charset="2"/>
              <a:buNone/>
              <a:defRPr/>
            </a:pPr>
            <a:r>
              <a:rPr lang="en-US" altLang="en-US" sz="2400" dirty="0"/>
              <a:t># </a:t>
            </a:r>
            <a:r>
              <a:rPr lang="en-US" altLang="en-US" sz="2400" b="1" dirty="0" err="1"/>
              <a:t>crs_stat</a:t>
            </a:r>
            <a:r>
              <a:rPr lang="en-US" altLang="en-US" sz="2400" b="1" dirty="0"/>
              <a:t> -t</a:t>
            </a:r>
            <a:endParaRPr lang="en-US" altLang="en-US" sz="1400" dirty="0"/>
          </a:p>
          <a:p>
            <a:pPr marL="0" indent="0">
              <a:buFont typeface="Wingdings" panose="05000000000000000000" pitchFamily="2" charset="2"/>
              <a:buNone/>
              <a:defRPr/>
            </a:pPr>
            <a:r>
              <a:rPr lang="en-US" altLang="en-US" sz="1400" dirty="0"/>
              <a:t>Name           Type           Target    State     Host        </a:t>
            </a:r>
          </a:p>
          <a:p>
            <a:pPr marL="0" indent="0">
              <a:buFont typeface="Wingdings" panose="05000000000000000000" pitchFamily="2" charset="2"/>
              <a:buNone/>
              <a:defRPr/>
            </a:pPr>
            <a:r>
              <a:rPr lang="en-US" altLang="en-US" sz="1400" dirty="0"/>
              <a:t>------------------------------------------------------------</a:t>
            </a:r>
          </a:p>
          <a:p>
            <a:pPr marL="0" indent="0">
              <a:buFont typeface="Wingdings" panose="05000000000000000000" pitchFamily="2" charset="2"/>
              <a:buNone/>
              <a:defRPr/>
            </a:pPr>
            <a:r>
              <a:rPr lang="en-US" altLang="en-US" sz="1400" dirty="0" err="1"/>
              <a:t>ora</a:t>
            </a:r>
            <a:r>
              <a:rPr lang="en-US" altLang="en-US" sz="1400" dirty="0"/>
              <a:t>....</a:t>
            </a:r>
            <a:r>
              <a:rPr lang="en-US" altLang="en-US" sz="1400" dirty="0" err="1"/>
              <a:t>ER.lsnr</a:t>
            </a:r>
            <a:r>
              <a:rPr lang="en-US" altLang="en-US" sz="1400" dirty="0"/>
              <a:t> </a:t>
            </a:r>
            <a:r>
              <a:rPr lang="en-US" altLang="en-US" sz="1400" dirty="0" err="1"/>
              <a:t>ora</a:t>
            </a:r>
            <a:r>
              <a:rPr lang="en-US" altLang="en-US" sz="1400" dirty="0"/>
              <a:t>....</a:t>
            </a:r>
            <a:r>
              <a:rPr lang="en-US" altLang="en-US" sz="1400" dirty="0" err="1"/>
              <a:t>er.type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....N1.lsnr </a:t>
            </a:r>
            <a:r>
              <a:rPr lang="en-US" altLang="en-US" sz="1400" dirty="0" err="1"/>
              <a:t>ora</a:t>
            </a:r>
            <a:r>
              <a:rPr lang="en-US" altLang="en-US" sz="1400" dirty="0"/>
              <a:t>....</a:t>
            </a:r>
            <a:r>
              <a:rPr lang="en-US" altLang="en-US" sz="1400" dirty="0" err="1"/>
              <a:t>er.type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....N2.lsnr </a:t>
            </a:r>
            <a:r>
              <a:rPr lang="en-US" altLang="en-US" sz="1400" dirty="0" err="1"/>
              <a:t>ora</a:t>
            </a:r>
            <a:r>
              <a:rPr lang="en-US" altLang="en-US" sz="1400" dirty="0"/>
              <a:t>....</a:t>
            </a:r>
            <a:r>
              <a:rPr lang="en-US" altLang="en-US" sz="1400" dirty="0" err="1"/>
              <a:t>er.type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....N3.lsnr </a:t>
            </a:r>
            <a:r>
              <a:rPr lang="en-US" altLang="en-US" sz="1400" dirty="0" err="1"/>
              <a:t>ora</a:t>
            </a:r>
            <a:r>
              <a:rPr lang="en-US" altLang="en-US" sz="1400" dirty="0"/>
              <a:t>....</a:t>
            </a:r>
            <a:r>
              <a:rPr lang="en-US" altLang="en-US" sz="1400" dirty="0" err="1"/>
              <a:t>er.type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a:t>ora.OCR2.dg    </a:t>
            </a:r>
            <a:r>
              <a:rPr lang="en-US" altLang="en-US" sz="1400" dirty="0" err="1"/>
              <a:t>ora</a:t>
            </a:r>
            <a:r>
              <a:rPr lang="en-US" altLang="en-US" sz="1400" dirty="0"/>
              <a:t>....</a:t>
            </a:r>
            <a:r>
              <a:rPr lang="en-US" altLang="en-US" sz="1400" dirty="0" err="1"/>
              <a:t>up.type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a:t>ora.asm        </a:t>
            </a:r>
            <a:r>
              <a:rPr lang="en-US" altLang="en-US" sz="1400" dirty="0" err="1"/>
              <a:t>ora.asm.type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....SM1.asm application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....01.lsnr application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....e01.ons application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a:t>
            </a:r>
            <a:r>
              <a:rPr lang="en-US" altLang="en-US" sz="1400" dirty="0"/>
              <a:t>....e01.vip </a:t>
            </a:r>
            <a:r>
              <a:rPr lang="en-US" altLang="en-US" sz="1400" dirty="0" err="1"/>
              <a:t>ora</a:t>
            </a:r>
            <a:r>
              <a:rPr lang="en-US" altLang="en-US" sz="1400" dirty="0"/>
              <a:t>....t1.type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err="1"/>
              <a:t>ora.cvu</a:t>
            </a:r>
            <a:r>
              <a:rPr lang="en-US" altLang="en-US" sz="1400" dirty="0"/>
              <a:t>        </a:t>
            </a:r>
            <a:r>
              <a:rPr lang="en-US" altLang="en-US" sz="1400" dirty="0" err="1"/>
              <a:t>ora.cvu.type</a:t>
            </a:r>
            <a:r>
              <a:rPr lang="en-US" altLang="en-US" sz="1400" dirty="0"/>
              <a:t>   OFFLINE   </a:t>
            </a:r>
            <a:r>
              <a:rPr lang="en-US" altLang="en-US" sz="1400" dirty="0" err="1"/>
              <a:t>OFFLINE</a:t>
            </a:r>
            <a:r>
              <a:rPr lang="en-US" altLang="en-US" sz="1400" dirty="0"/>
              <a:t>               </a:t>
            </a:r>
          </a:p>
          <a:p>
            <a:pPr marL="0" indent="0">
              <a:buFont typeface="Wingdings" panose="05000000000000000000" pitchFamily="2" charset="2"/>
              <a:buNone/>
              <a:defRPr/>
            </a:pPr>
            <a:r>
              <a:rPr lang="en-US" altLang="en-US" sz="1400" dirty="0" err="1"/>
              <a:t>ora</a:t>
            </a:r>
            <a:r>
              <a:rPr lang="en-US" altLang="en-US" sz="1400" dirty="0"/>
              <a:t>....network </a:t>
            </a:r>
            <a:r>
              <a:rPr lang="en-US" altLang="en-US" sz="1400" dirty="0" err="1"/>
              <a:t>ora</a:t>
            </a:r>
            <a:r>
              <a:rPr lang="en-US" altLang="en-US" sz="1400" dirty="0"/>
              <a:t>....</a:t>
            </a:r>
            <a:r>
              <a:rPr lang="en-US" altLang="en-US" sz="1400" dirty="0" err="1"/>
              <a:t>rk.type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b="1" dirty="0">
                <a:solidFill>
                  <a:srgbClr val="FF0000"/>
                </a:solidFill>
              </a:rPr>
              <a:t>ora.oc4j       ora.oc4j.type  OFFLINE   </a:t>
            </a:r>
            <a:r>
              <a:rPr lang="en-US" altLang="en-US" sz="1400" b="1" dirty="0" err="1">
                <a:solidFill>
                  <a:srgbClr val="FF0000"/>
                </a:solidFill>
              </a:rPr>
              <a:t>OFFLINE</a:t>
            </a:r>
            <a:r>
              <a:rPr lang="en-US" altLang="en-US" sz="1400" b="1" dirty="0">
                <a:solidFill>
                  <a:srgbClr val="FF0000"/>
                </a:solidFill>
              </a:rPr>
              <a:t>  </a:t>
            </a:r>
            <a:r>
              <a:rPr lang="en-US" altLang="en-US" sz="1400" dirty="0"/>
              <a:t>             </a:t>
            </a:r>
          </a:p>
          <a:p>
            <a:pPr marL="0" indent="0">
              <a:buFont typeface="Wingdings" panose="05000000000000000000" pitchFamily="2" charset="2"/>
              <a:buNone/>
              <a:defRPr/>
            </a:pPr>
            <a:r>
              <a:rPr lang="en-US" altLang="en-US" sz="1400" dirty="0" err="1"/>
              <a:t>ora.ons</a:t>
            </a:r>
            <a:r>
              <a:rPr lang="en-US" altLang="en-US" sz="1400" dirty="0"/>
              <a:t>        </a:t>
            </a:r>
            <a:r>
              <a:rPr lang="en-US" altLang="en-US" sz="1400" dirty="0" err="1"/>
              <a:t>ora.ons.type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a:t>ora.scan1.vip  </a:t>
            </a:r>
            <a:r>
              <a:rPr lang="en-US" altLang="en-US" sz="1400" dirty="0" err="1"/>
              <a:t>ora</a:t>
            </a:r>
            <a:r>
              <a:rPr lang="en-US" altLang="en-US" sz="1400" dirty="0"/>
              <a:t>....</a:t>
            </a:r>
            <a:r>
              <a:rPr lang="en-US" altLang="en-US" sz="1400" dirty="0" err="1"/>
              <a:t>ip.type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a:t>ora.scan2.vip  </a:t>
            </a:r>
            <a:r>
              <a:rPr lang="en-US" altLang="en-US" sz="1400" dirty="0" err="1"/>
              <a:t>ora</a:t>
            </a:r>
            <a:r>
              <a:rPr lang="en-US" altLang="en-US" sz="1400" dirty="0"/>
              <a:t>....</a:t>
            </a:r>
            <a:r>
              <a:rPr lang="en-US" altLang="en-US" sz="1400" dirty="0" err="1"/>
              <a:t>ip.type</a:t>
            </a:r>
            <a:r>
              <a:rPr lang="en-US" altLang="en-US" sz="1400" dirty="0"/>
              <a:t> ONLINE    </a:t>
            </a:r>
            <a:r>
              <a:rPr lang="en-US" altLang="en-US" sz="1400" dirty="0" err="1"/>
              <a:t>ONLINE</a:t>
            </a:r>
            <a:r>
              <a:rPr lang="en-US" altLang="en-US" sz="1400" dirty="0"/>
              <a:t>    clone01     </a:t>
            </a:r>
          </a:p>
          <a:p>
            <a:pPr marL="0" indent="0">
              <a:buFont typeface="Wingdings" panose="05000000000000000000" pitchFamily="2" charset="2"/>
              <a:buNone/>
              <a:defRPr/>
            </a:pPr>
            <a:r>
              <a:rPr lang="en-US" altLang="en-US" sz="1400" dirty="0"/>
              <a:t>ora.scan3.vip  </a:t>
            </a:r>
            <a:r>
              <a:rPr lang="en-US" altLang="en-US" sz="1400" dirty="0" err="1"/>
              <a:t>ora</a:t>
            </a:r>
            <a:r>
              <a:rPr lang="en-US" altLang="en-US" sz="1400" dirty="0"/>
              <a:t>....</a:t>
            </a:r>
            <a:r>
              <a:rPr lang="en-US" altLang="en-US" sz="1400" dirty="0" err="1"/>
              <a:t>ip.type</a:t>
            </a:r>
            <a:r>
              <a:rPr lang="en-US" altLang="en-US" sz="1400" dirty="0"/>
              <a:t> ONLINE    </a:t>
            </a:r>
            <a:r>
              <a:rPr lang="en-US" altLang="en-US" sz="1400" dirty="0" err="1"/>
              <a:t>ONLINE</a:t>
            </a:r>
            <a:r>
              <a:rPr lang="en-US" altLang="en-US" sz="1400" dirty="0"/>
              <a:t>    clone01</a:t>
            </a:r>
            <a:endParaRPr lang="en-US" altLang="en-US" sz="1400" dirty="0">
              <a:solidFill>
                <a:srgbClr val="FF0000"/>
              </a:solidFill>
            </a:endParaRPr>
          </a:p>
        </p:txBody>
      </p:sp>
      <p:sp>
        <p:nvSpPr>
          <p:cNvPr id="7" name="Content Placeholder 5"/>
          <p:cNvSpPr txBox="1">
            <a:spLocks/>
          </p:cNvSpPr>
          <p:nvPr/>
        </p:nvSpPr>
        <p:spPr bwMode="auto">
          <a:xfrm>
            <a:off x="0" y="1522413"/>
            <a:ext cx="533558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541" tIns="60771" rIns="121541" bIns="60771"/>
          <a:lstStyle>
            <a:lvl1pPr marL="227013" indent="-227013" algn="l" rtl="0" eaLnBrk="0" fontAlgn="base" hangingPunct="0">
              <a:spcBef>
                <a:spcPct val="20000"/>
              </a:spcBef>
              <a:spcAft>
                <a:spcPct val="0"/>
              </a:spcAft>
              <a:buClr>
                <a:schemeClr val="tx1"/>
              </a:buClr>
              <a:buFont typeface="Wingdings" pitchFamily="2" charset="2"/>
              <a:buChar char="§"/>
              <a:defRPr sz="2100">
                <a:solidFill>
                  <a:schemeClr val="tx1"/>
                </a:solidFill>
                <a:latin typeface="+mn-lt"/>
                <a:ea typeface="ＭＳ Ｐゴシック" pitchFamily="34" charset="-128"/>
                <a:cs typeface="+mn-cs"/>
              </a:defRPr>
            </a:lvl1pPr>
            <a:lvl2pPr marL="676275" indent="-231775" algn="l" rtl="0" eaLnBrk="0" fontAlgn="base" hangingPunct="0">
              <a:spcBef>
                <a:spcPct val="20000"/>
              </a:spcBef>
              <a:spcAft>
                <a:spcPct val="0"/>
              </a:spcAft>
              <a:buClr>
                <a:schemeClr val="tx1"/>
              </a:buClr>
              <a:buFont typeface="Arial" pitchFamily="34" charset="0"/>
              <a:buChar char="–"/>
              <a:defRPr sz="1900">
                <a:solidFill>
                  <a:schemeClr val="tx1"/>
                </a:solidFill>
                <a:latin typeface="+mn-lt"/>
                <a:ea typeface="ＭＳ Ｐゴシック" pitchFamily="34" charset="-128"/>
                <a:cs typeface="+mn-cs"/>
              </a:defRPr>
            </a:lvl2pPr>
            <a:lvl3pPr marL="919163" indent="-14288" algn="l" rtl="0" eaLnBrk="0" fontAlgn="base" hangingPunct="0">
              <a:spcBef>
                <a:spcPct val="20000"/>
              </a:spcBef>
              <a:spcAft>
                <a:spcPct val="0"/>
              </a:spcAft>
              <a:defRPr sz="1900">
                <a:solidFill>
                  <a:schemeClr val="tx1"/>
                </a:solidFill>
                <a:latin typeface="+mn-lt"/>
                <a:ea typeface="ＭＳ Ｐゴシック" pitchFamily="34" charset="-128"/>
                <a:cs typeface="+mn-cs"/>
              </a:defRPr>
            </a:lvl3pPr>
            <a:lvl4pPr marL="1362075" indent="1588" algn="l" rtl="0" eaLnBrk="0" fontAlgn="base" hangingPunct="0">
              <a:spcBef>
                <a:spcPct val="20000"/>
              </a:spcBef>
              <a:spcAft>
                <a:spcPct val="0"/>
              </a:spcAft>
              <a:defRPr sz="1900">
                <a:solidFill>
                  <a:schemeClr val="tx1"/>
                </a:solidFill>
                <a:latin typeface="+mn-lt"/>
                <a:ea typeface="ＭＳ Ｐゴシック" pitchFamily="34" charset="-128"/>
                <a:cs typeface="+mn-cs"/>
              </a:defRPr>
            </a:lvl4pPr>
            <a:lvl5pPr marL="1822450" indent="606425" algn="l" rtl="0" eaLnBrk="0" fontAlgn="base" hangingPunct="0">
              <a:spcBef>
                <a:spcPct val="20000"/>
              </a:spcBef>
              <a:spcAft>
                <a:spcPct val="0"/>
              </a:spcAft>
              <a:defRPr sz="1900">
                <a:solidFill>
                  <a:schemeClr val="tx1"/>
                </a:solidFill>
                <a:latin typeface="+mn-lt"/>
                <a:ea typeface="ＭＳ Ｐゴシック" pitchFamily="34" charset="-128"/>
                <a:cs typeface="+mn-cs"/>
              </a:defRPr>
            </a:lvl5pPr>
            <a:lvl6pPr marL="2431178" indent="607796" algn="l" rtl="0" fontAlgn="base">
              <a:spcBef>
                <a:spcPct val="20000"/>
              </a:spcBef>
              <a:spcAft>
                <a:spcPct val="0"/>
              </a:spcAft>
              <a:defRPr sz="1900">
                <a:solidFill>
                  <a:schemeClr val="tx1"/>
                </a:solidFill>
                <a:latin typeface="+mn-lt"/>
                <a:ea typeface="+mn-ea"/>
                <a:cs typeface="+mn-cs"/>
              </a:defRPr>
            </a:lvl6pPr>
            <a:lvl7pPr marL="3038963" indent="607796" algn="l" rtl="0" fontAlgn="base">
              <a:spcBef>
                <a:spcPct val="20000"/>
              </a:spcBef>
              <a:spcAft>
                <a:spcPct val="0"/>
              </a:spcAft>
              <a:defRPr sz="1900">
                <a:solidFill>
                  <a:schemeClr val="tx1"/>
                </a:solidFill>
                <a:latin typeface="+mn-lt"/>
                <a:ea typeface="+mn-ea"/>
                <a:cs typeface="+mn-cs"/>
              </a:defRPr>
            </a:lvl7pPr>
            <a:lvl8pPr marL="3646774" indent="607796" algn="l" rtl="0" fontAlgn="base">
              <a:spcBef>
                <a:spcPct val="20000"/>
              </a:spcBef>
              <a:spcAft>
                <a:spcPct val="0"/>
              </a:spcAft>
              <a:defRPr sz="1900">
                <a:solidFill>
                  <a:schemeClr val="tx1"/>
                </a:solidFill>
                <a:latin typeface="+mn-lt"/>
                <a:ea typeface="+mn-ea"/>
                <a:cs typeface="+mn-cs"/>
              </a:defRPr>
            </a:lvl8pPr>
            <a:lvl9pPr marL="4254554" indent="607796" algn="l" rtl="0" fontAlgn="base">
              <a:spcBef>
                <a:spcPct val="20000"/>
              </a:spcBef>
              <a:spcAft>
                <a:spcPct val="0"/>
              </a:spcAft>
              <a:defRPr sz="1900">
                <a:solidFill>
                  <a:schemeClr val="tx1"/>
                </a:solidFill>
                <a:latin typeface="+mn-lt"/>
                <a:ea typeface="+mn-ea"/>
                <a:cs typeface="+mn-cs"/>
              </a:defRPr>
            </a:lvl9pPr>
          </a:lstStyle>
          <a:p>
            <a:pPr marL="0" indent="0">
              <a:buClr>
                <a:srgbClr val="000000"/>
              </a:buClr>
              <a:buFont typeface="Wingdings" pitchFamily="2" charset="2"/>
              <a:buNone/>
              <a:defRPr/>
            </a:pPr>
            <a:r>
              <a:rPr lang="en-US" sz="2000" b="1" dirty="0">
                <a:solidFill>
                  <a:srgbClr val="000000"/>
                </a:solidFill>
              </a:rPr>
              <a:t>OC4J: </a:t>
            </a:r>
          </a:p>
          <a:p>
            <a:pPr>
              <a:buClr>
                <a:srgbClr val="000000"/>
              </a:buClr>
              <a:defRPr/>
            </a:pPr>
            <a:r>
              <a:rPr lang="en-US" sz="2000" dirty="0">
                <a:solidFill>
                  <a:srgbClr val="000000"/>
                </a:solidFill>
              </a:rPr>
              <a:t>Every Oracle 12c grid install contains OC4J</a:t>
            </a:r>
          </a:p>
          <a:p>
            <a:pPr>
              <a:buClr>
                <a:srgbClr val="000000"/>
              </a:buClr>
              <a:defRPr/>
            </a:pPr>
            <a:r>
              <a:rPr lang="en-US" sz="2000" dirty="0">
                <a:solidFill>
                  <a:srgbClr val="000000"/>
                </a:solidFill>
              </a:rPr>
              <a:t>Linux on System z oc4j is disabled by default.</a:t>
            </a:r>
          </a:p>
          <a:p>
            <a:pPr>
              <a:buClr>
                <a:srgbClr val="000000"/>
              </a:buClr>
              <a:defRPr/>
            </a:pPr>
            <a:r>
              <a:rPr lang="en-US" sz="2000" dirty="0">
                <a:solidFill>
                  <a:srgbClr val="000000"/>
                </a:solidFill>
              </a:rPr>
              <a:t>Ensure oc4j is disabled.</a:t>
            </a:r>
            <a:endParaRPr lang="en-US" sz="2600" kern="0" dirty="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a:ea typeface="ヒラギノ角ゴ Pro W3"/>
                <a:cs typeface="Geneva"/>
              </a:rPr>
              <a:t>Have a procedure to identify the cpu consuming processes</a:t>
            </a:r>
          </a:p>
        </p:txBody>
      </p:sp>
      <p:sp>
        <p:nvSpPr>
          <p:cNvPr id="34819" name="Content Placeholder 2"/>
          <p:cNvSpPr>
            <a:spLocks noGrp="1"/>
          </p:cNvSpPr>
          <p:nvPr>
            <p:ph idx="1"/>
          </p:nvPr>
        </p:nvSpPr>
        <p:spPr>
          <a:xfrm>
            <a:off x="184150" y="1951038"/>
            <a:ext cx="8763000" cy="3371850"/>
          </a:xfrm>
        </p:spPr>
        <p:txBody>
          <a:bodyPr/>
          <a:lstStyle/>
          <a:p>
            <a:r>
              <a:rPr lang="en-US" altLang="en-US">
                <a:ea typeface="ヒラギノ角ゴ Pro W3"/>
                <a:cs typeface="Geneva"/>
              </a:rPr>
              <a:t>Gather INDIVIDUAL PROCESS CPU usage statistics (all processes) at five minute intervals</a:t>
            </a:r>
          </a:p>
          <a:p>
            <a:r>
              <a:rPr lang="en-US" altLang="en-US">
                <a:ea typeface="ヒラギノ角ゴ Pro W3"/>
                <a:cs typeface="Geneva"/>
              </a:rPr>
              <a:t>Summarize Top 5 or 10 CPU usage processes by each Server for an hour, every hour, for each day</a:t>
            </a:r>
          </a:p>
          <a:p>
            <a:r>
              <a:rPr lang="en-US" altLang="en-US">
                <a:ea typeface="ヒラギノ角ゴ Pro W3"/>
                <a:cs typeface="Geneva"/>
              </a:rPr>
              <a:t>Store it in Oracle tables and analyze for patterns and unusual changes</a:t>
            </a:r>
          </a:p>
          <a:p>
            <a:r>
              <a:rPr lang="en-US" altLang="en-US">
                <a:ea typeface="ヒラギノ角ゴ Pro W3"/>
                <a:cs typeface="Geneva"/>
              </a:rPr>
              <a:t>Target those processes to reduce the CPU usage</a:t>
            </a:r>
          </a:p>
          <a:p>
            <a:r>
              <a:rPr lang="en-US" altLang="en-US">
                <a:ea typeface="ヒラギノ角ゴ Pro W3"/>
                <a:cs typeface="Geneva"/>
              </a:rPr>
              <a:t>The compression, RMAN seems to be high CPU usage</a:t>
            </a:r>
          </a:p>
          <a:p>
            <a:r>
              <a:rPr lang="en-US" altLang="en-US">
                <a:ea typeface="ヒラギノ角ゴ Pro W3"/>
                <a:cs typeface="Geneva"/>
              </a:rPr>
              <a:t>Try to implement incremental RMAN backup</a:t>
            </a:r>
          </a:p>
        </p:txBody>
      </p:sp>
      <p:sp>
        <p:nvSpPr>
          <p:cNvPr id="34820" name="Slide Number Placeholder 3"/>
          <p:cNvSpPr>
            <a:spLocks noGrp="1"/>
          </p:cNvSpPr>
          <p:nvPr>
            <p:ph type="sldNum" sz="quarter" idx="10"/>
          </p:nvPr>
        </p:nvSpPr>
        <p:spPr bwMode="auto">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1F787955-FB47-4D7C-BC4C-CA0D3F16DD28}" type="slidenum">
              <a:rPr lang="en-US" altLang="en-US" sz="800" smtClean="0"/>
              <a:pPr/>
              <a:t>23</a:t>
            </a:fld>
            <a:endParaRPr lang="en-US" altLang="en-US" sz="800"/>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a:ea typeface="ヒラギノ角ゴ Pro W3"/>
                <a:cs typeface="Geneva"/>
              </a:rPr>
              <a:t>Some process to watch out for CPU consumption are:</a:t>
            </a:r>
          </a:p>
        </p:txBody>
      </p:sp>
      <p:sp>
        <p:nvSpPr>
          <p:cNvPr id="35843" name="Content Placeholder 2"/>
          <p:cNvSpPr>
            <a:spLocks noGrp="1"/>
          </p:cNvSpPr>
          <p:nvPr>
            <p:ph idx="1"/>
          </p:nvPr>
        </p:nvSpPr>
        <p:spPr>
          <a:xfrm>
            <a:off x="184150" y="1951038"/>
            <a:ext cx="8763000" cy="3371850"/>
          </a:xfrm>
        </p:spPr>
        <p:txBody>
          <a:bodyPr/>
          <a:lstStyle/>
          <a:p>
            <a:r>
              <a:rPr lang="en-US" altLang="en-US"/>
              <a:t>ZIP, GZIP, BZIP, etc.</a:t>
            </a:r>
          </a:p>
          <a:p>
            <a:r>
              <a:rPr lang="en-US" altLang="en-US"/>
              <a:t>SNMPD</a:t>
            </a:r>
          </a:p>
          <a:p>
            <a:r>
              <a:rPr lang="en-US" altLang="en-US"/>
              <a:t>OEM Agent</a:t>
            </a:r>
          </a:p>
          <a:p>
            <a:r>
              <a:rPr lang="en-US" altLang="en-US"/>
              <a:t>KSWAPD0</a:t>
            </a:r>
          </a:p>
          <a:p>
            <a:r>
              <a:rPr lang="en-US" altLang="en-US"/>
              <a:t>BPBKAR</a:t>
            </a:r>
          </a:p>
          <a:p>
            <a:r>
              <a:rPr lang="en-US" altLang="en-US"/>
              <a:t>GREP</a:t>
            </a:r>
          </a:p>
          <a:p>
            <a:r>
              <a:rPr lang="en-US" altLang="en-US"/>
              <a:t>TAR</a:t>
            </a:r>
            <a:endParaRPr lang="en-US" altLang="en-US">
              <a:ea typeface="ヒラギノ角ゴ Pro W3"/>
              <a:cs typeface="Geneva"/>
            </a:endParaRPr>
          </a:p>
        </p:txBody>
      </p:sp>
      <p:sp>
        <p:nvSpPr>
          <p:cNvPr id="35844" name="Slide Number Placeholder 3"/>
          <p:cNvSpPr>
            <a:spLocks noGrp="1"/>
          </p:cNvSpPr>
          <p:nvPr>
            <p:ph type="sldNum" sz="quarter" idx="10"/>
          </p:nvPr>
        </p:nvSpPr>
        <p:spPr bwMode="auto">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6E49ACED-ACCB-4034-A4BD-5A02546354EA}" type="slidenum">
              <a:rPr lang="en-US" altLang="en-US" sz="800" smtClean="0"/>
              <a:pPr/>
              <a:t>24</a:t>
            </a:fld>
            <a:endParaRPr lang="en-US" altLang="en-US" sz="800"/>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a:ea typeface="ヒラギノ角ゴ Pro W3"/>
                <a:cs typeface="Geneva"/>
              </a:rPr>
              <a:t>Context switches</a:t>
            </a:r>
          </a:p>
        </p:txBody>
      </p:sp>
      <p:sp>
        <p:nvSpPr>
          <p:cNvPr id="35843" name="Content Placeholder 2"/>
          <p:cNvSpPr>
            <a:spLocks noGrp="1"/>
          </p:cNvSpPr>
          <p:nvPr>
            <p:ph idx="1"/>
          </p:nvPr>
        </p:nvSpPr>
        <p:spPr>
          <a:xfrm>
            <a:off x="184150" y="1951038"/>
            <a:ext cx="8763000" cy="3371850"/>
          </a:xfrm>
        </p:spPr>
        <p:txBody>
          <a:bodyPr/>
          <a:lstStyle/>
          <a:p>
            <a:r>
              <a:rPr lang="en-US" altLang="en-US" dirty="0"/>
              <a:t>Depends</a:t>
            </a:r>
          </a:p>
          <a:p>
            <a:endParaRPr lang="en-US" altLang="en-US" dirty="0">
              <a:ea typeface="ヒラギノ角ゴ Pro W3"/>
              <a:cs typeface="Geneva"/>
            </a:endParaRPr>
          </a:p>
        </p:txBody>
      </p:sp>
      <p:sp>
        <p:nvSpPr>
          <p:cNvPr id="35844" name="Slide Number Placeholder 3"/>
          <p:cNvSpPr>
            <a:spLocks noGrp="1"/>
          </p:cNvSpPr>
          <p:nvPr>
            <p:ph type="sldNum" sz="quarter" idx="10"/>
          </p:nvPr>
        </p:nvSpPr>
        <p:spPr bwMode="auto">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6E49ACED-ACCB-4034-A4BD-5A02546354EA}" type="slidenum">
              <a:rPr lang="en-US" altLang="en-US" sz="800" smtClean="0"/>
              <a:pPr/>
              <a:t>25</a:t>
            </a:fld>
            <a:endParaRPr lang="en-US" altLang="en-US" sz="800"/>
          </a:p>
        </p:txBody>
      </p:sp>
      <p:graphicFrame>
        <p:nvGraphicFramePr>
          <p:cNvPr id="2" name="Table 1"/>
          <p:cNvGraphicFramePr>
            <a:graphicFrameLocks noGrp="1"/>
          </p:cNvGraphicFramePr>
          <p:nvPr>
            <p:extLst>
              <p:ext uri="{D42A27DB-BD31-4B8C-83A1-F6EECF244321}">
                <p14:modId xmlns:p14="http://schemas.microsoft.com/office/powerpoint/2010/main" val="3642738022"/>
              </p:ext>
            </p:extLst>
          </p:nvPr>
        </p:nvGraphicFramePr>
        <p:xfrm>
          <a:off x="274367" y="2540000"/>
          <a:ext cx="8594995" cy="3266414"/>
        </p:xfrm>
        <a:graphic>
          <a:graphicData uri="http://schemas.openxmlformats.org/drawingml/2006/table">
            <a:tbl>
              <a:tblPr>
                <a:tableStyleId>{5C22544A-7EE6-4342-B048-85BDC9FD1C3A}</a:tableStyleId>
              </a:tblPr>
              <a:tblGrid>
                <a:gridCol w="1309968">
                  <a:extLst>
                    <a:ext uri="{9D8B030D-6E8A-4147-A177-3AD203B41FA5}">
                      <a16:colId xmlns:a16="http://schemas.microsoft.com/office/drawing/2014/main" val="982359079"/>
                    </a:ext>
                  </a:extLst>
                </a:gridCol>
                <a:gridCol w="1617410">
                  <a:extLst>
                    <a:ext uri="{9D8B030D-6E8A-4147-A177-3AD203B41FA5}">
                      <a16:colId xmlns:a16="http://schemas.microsoft.com/office/drawing/2014/main" val="1243255707"/>
                    </a:ext>
                  </a:extLst>
                </a:gridCol>
                <a:gridCol w="1684245">
                  <a:extLst>
                    <a:ext uri="{9D8B030D-6E8A-4147-A177-3AD203B41FA5}">
                      <a16:colId xmlns:a16="http://schemas.microsoft.com/office/drawing/2014/main" val="3021122711"/>
                    </a:ext>
                  </a:extLst>
                </a:gridCol>
                <a:gridCol w="1991686">
                  <a:extLst>
                    <a:ext uri="{9D8B030D-6E8A-4147-A177-3AD203B41FA5}">
                      <a16:colId xmlns:a16="http://schemas.microsoft.com/office/drawing/2014/main" val="4134732934"/>
                    </a:ext>
                  </a:extLst>
                </a:gridCol>
                <a:gridCol w="1991686">
                  <a:extLst>
                    <a:ext uri="{9D8B030D-6E8A-4147-A177-3AD203B41FA5}">
                      <a16:colId xmlns:a16="http://schemas.microsoft.com/office/drawing/2014/main" val="553149435"/>
                    </a:ext>
                  </a:extLst>
                </a:gridCol>
              </a:tblGrid>
              <a:tr h="259061">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91255827"/>
                  </a:ext>
                </a:extLst>
              </a:tr>
              <a:tr h="270324">
                <a:tc>
                  <a:txBody>
                    <a:bodyPr/>
                    <a:lstStyle/>
                    <a:p>
                      <a:pPr algn="l" fontAlgn="b"/>
                      <a:r>
                        <a:rPr lang="en-US" sz="1100" u="none" strike="noStrike">
                          <a:effectLst/>
                        </a:rPr>
                        <a:t>Test Condition</a:t>
                      </a:r>
                      <a:endParaRPr lang="en-US" sz="11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Number of Processes</a:t>
                      </a:r>
                      <a:endParaRPr lang="en-US" sz="11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Processes with threads</a:t>
                      </a:r>
                      <a:endParaRPr lang="en-US" sz="11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CS with 1 virtual processor</a:t>
                      </a:r>
                      <a:endParaRPr lang="en-US" sz="11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CS with 2 virtual processors</a:t>
                      </a:r>
                      <a:endParaRPr lang="en-US" sz="1100" b="1"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15837818"/>
                  </a:ext>
                </a:extLst>
              </a:tr>
              <a:tr h="281587">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26148877"/>
                  </a:ext>
                </a:extLst>
              </a:tr>
              <a:tr h="281587">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0184928"/>
                  </a:ext>
                </a:extLst>
              </a:tr>
              <a:tr h="270324">
                <a:tc>
                  <a:txBody>
                    <a:bodyPr/>
                    <a:lstStyle/>
                    <a:p>
                      <a:pPr algn="l" fontAlgn="b"/>
                      <a:r>
                        <a:rPr lang="en-US" sz="1100" u="none" strike="noStrike">
                          <a:effectLst/>
                        </a:rPr>
                        <a:t>zero Database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152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25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25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25569778"/>
                  </a:ext>
                </a:extLst>
              </a:tr>
              <a:tr h="270324">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05213588"/>
                  </a:ext>
                </a:extLst>
              </a:tr>
              <a:tr h="270324">
                <a:tc>
                  <a:txBody>
                    <a:bodyPr/>
                    <a:lstStyle/>
                    <a:p>
                      <a:pPr algn="l" fontAlgn="b"/>
                      <a:r>
                        <a:rPr lang="en-US" sz="1100" u="none" strike="noStrike">
                          <a:effectLst/>
                        </a:rPr>
                        <a:t>One Database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175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2000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2000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59323607"/>
                  </a:ext>
                </a:extLst>
              </a:tr>
              <a:tr h="270324">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71532192"/>
                  </a:ext>
                </a:extLst>
              </a:tr>
              <a:tr h="270324">
                <a:tc>
                  <a:txBody>
                    <a:bodyPr/>
                    <a:lstStyle/>
                    <a:p>
                      <a:pPr algn="l" fontAlgn="b"/>
                      <a:r>
                        <a:rPr lang="en-US" sz="1100" u="none" strike="noStrike">
                          <a:effectLst/>
                        </a:rPr>
                        <a:t>Two Databases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141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192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3000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4000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758134875"/>
                  </a:ext>
                </a:extLst>
              </a:tr>
              <a:tr h="270324">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09157326"/>
                  </a:ext>
                </a:extLst>
              </a:tr>
              <a:tr h="270324">
                <a:tc>
                  <a:txBody>
                    <a:bodyPr/>
                    <a:lstStyle/>
                    <a:p>
                      <a:pPr algn="l" fontAlgn="b"/>
                      <a:r>
                        <a:rPr lang="en-US" sz="1100" u="none" strike="noStrike">
                          <a:effectLst/>
                        </a:rPr>
                        <a:t>Three Databases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162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214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4000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5800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15171688"/>
                  </a:ext>
                </a:extLst>
              </a:tr>
              <a:tr h="281587">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62348309"/>
                  </a:ext>
                </a:extLst>
              </a:tr>
            </a:tbl>
          </a:graphicData>
        </a:graphic>
      </p:graphicFrame>
    </p:spTree>
    <p:extLst>
      <p:ext uri="{BB962C8B-B14F-4D97-AF65-F5344CB8AC3E}">
        <p14:creationId xmlns:p14="http://schemas.microsoft.com/office/powerpoint/2010/main" val="4222958941"/>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a:t>Agenda</a:t>
            </a:r>
          </a:p>
        </p:txBody>
      </p:sp>
      <p:sp>
        <p:nvSpPr>
          <p:cNvPr id="36867" name="Rectangle 3"/>
          <p:cNvSpPr>
            <a:spLocks noGrp="1" noChangeArrowheads="1"/>
          </p:cNvSpPr>
          <p:nvPr>
            <p:ph idx="1"/>
          </p:nvPr>
        </p:nvSpPr>
        <p:spPr/>
        <p:txBody>
          <a:bodyPr/>
          <a:lstStyle/>
          <a:p>
            <a:pPr eaLnBrk="1" hangingPunct="1"/>
            <a:r>
              <a:rPr lang="en-US" altLang="en-US"/>
              <a:t>Oracle Database architecture</a:t>
            </a:r>
          </a:p>
          <a:p>
            <a:pPr eaLnBrk="1" hangingPunct="1"/>
            <a:r>
              <a:rPr lang="en-US" altLang="en-US"/>
              <a:t>CPU</a:t>
            </a:r>
          </a:p>
          <a:p>
            <a:pPr eaLnBrk="1" hangingPunct="1"/>
            <a:r>
              <a:rPr lang="en-US" altLang="en-US" b="1"/>
              <a:t>Memory</a:t>
            </a:r>
          </a:p>
          <a:p>
            <a:pPr eaLnBrk="1" hangingPunct="1"/>
            <a:r>
              <a:rPr lang="en-US" altLang="en-US"/>
              <a:t>I/O</a:t>
            </a:r>
          </a:p>
          <a:p>
            <a:pPr eaLnBrk="1" hangingPunct="1"/>
            <a:r>
              <a:rPr lang="en-US" altLang="en-US"/>
              <a:t>Network </a:t>
            </a:r>
          </a:p>
          <a:p>
            <a:pPr eaLnBrk="1" hangingPunct="1"/>
            <a:r>
              <a:rPr lang="en-US" altLang="en-US"/>
              <a:t>High Availability </a:t>
            </a:r>
          </a:p>
          <a:p>
            <a:pPr eaLnBrk="1" hangingPunct="1"/>
            <a:endParaRPr lang="en-US" altLang="en-US"/>
          </a:p>
          <a:p>
            <a:pPr eaLnBrk="1" hangingPunct="1"/>
            <a:endParaRPr lang="en-US" altLang="en-US"/>
          </a:p>
        </p:txBody>
      </p:sp>
      <p:sp>
        <p:nvSpPr>
          <p:cNvPr id="36868"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8E1FCF7E-2793-4DE7-BC68-36D9828BF5F4}" type="slidenum">
              <a:rPr lang="en-US" altLang="en-US" sz="800" smtClean="0"/>
              <a:pPr>
                <a:spcBef>
                  <a:spcPct val="0"/>
                </a:spcBef>
                <a:buClrTx/>
                <a:buFontTx/>
                <a:buNone/>
              </a:pPr>
              <a:t>26</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82563" y="593725"/>
            <a:ext cx="8297862" cy="400050"/>
          </a:xfrm>
        </p:spPr>
        <p:txBody>
          <a:bodyPr/>
          <a:lstStyle/>
          <a:p>
            <a:r>
              <a:rPr lang="en-US" altLang="en-US" sz="2400">
                <a:ea typeface="ヒラギノ角ゴ Pro W3"/>
                <a:cs typeface="Geneva"/>
              </a:rPr>
              <a:t>Memory Sizing Oracle with Linux on System z Linux</a:t>
            </a:r>
          </a:p>
        </p:txBody>
      </p:sp>
      <p:sp>
        <p:nvSpPr>
          <p:cNvPr id="66562" name="Rectangle 3"/>
          <p:cNvSpPr>
            <a:spLocks noGrp="1" noChangeArrowheads="1"/>
          </p:cNvSpPr>
          <p:nvPr>
            <p:ph idx="1"/>
          </p:nvPr>
        </p:nvSpPr>
        <p:spPr>
          <a:xfrm>
            <a:off x="87313" y="1770063"/>
            <a:ext cx="9056687" cy="3552825"/>
          </a:xfrm>
        </p:spPr>
        <p:txBody>
          <a:bodyPr>
            <a:normAutofit fontScale="85000" lnSpcReduction="20000"/>
          </a:bodyPr>
          <a:lstStyle/>
          <a:p>
            <a:pPr>
              <a:defRPr/>
            </a:pPr>
            <a:r>
              <a:rPr lang="en-US" sz="2400" dirty="0">
                <a:ea typeface="Geneva"/>
                <a:cs typeface="Geneva"/>
              </a:rPr>
              <a:t>Oracle recommends </a:t>
            </a:r>
            <a:r>
              <a:rPr lang="en-US" sz="2400" b="1" dirty="0">
                <a:ea typeface="Geneva"/>
                <a:cs typeface="Geneva"/>
              </a:rPr>
              <a:t>4GB</a:t>
            </a:r>
            <a:r>
              <a:rPr lang="en-US" sz="2400" dirty="0">
                <a:ea typeface="Geneva"/>
                <a:cs typeface="Geneva"/>
              </a:rPr>
              <a:t> for all Linux Platforms, </a:t>
            </a:r>
            <a:r>
              <a:rPr lang="en-US" sz="2400" b="1" dirty="0">
                <a:solidFill>
                  <a:srgbClr val="0000FF"/>
                </a:solidFill>
                <a:ea typeface="Geneva"/>
                <a:cs typeface="Geneva"/>
              </a:rPr>
              <a:t>smallest we would suggest is 2GB of Virtual Memory for a Single Oracle 11g/12c instance.</a:t>
            </a:r>
            <a:br>
              <a:rPr lang="en-US" b="1" dirty="0">
                <a:solidFill>
                  <a:srgbClr val="0000FF"/>
                </a:solidFill>
                <a:ea typeface="Geneva"/>
                <a:cs typeface="Geneva"/>
              </a:rPr>
            </a:br>
            <a:endParaRPr lang="en-US" sz="1800" dirty="0">
              <a:ea typeface="ヒラギノ角ゴ Pro W3"/>
              <a:cs typeface="Geneva"/>
            </a:endParaRPr>
          </a:p>
          <a:p>
            <a:pPr>
              <a:defRPr/>
            </a:pPr>
            <a:r>
              <a:rPr lang="en-US" sz="2400" b="1" dirty="0">
                <a:solidFill>
                  <a:schemeClr val="hlink"/>
                </a:solidFill>
                <a:ea typeface="ヒラギノ角ゴ Pro W3"/>
                <a:cs typeface="Geneva"/>
              </a:rPr>
              <a:t>Right Size</a:t>
            </a:r>
            <a:r>
              <a:rPr lang="en-US" sz="2400" dirty="0">
                <a:ea typeface="ヒラギノ角ゴ Pro W3"/>
                <a:cs typeface="Geneva"/>
              </a:rPr>
              <a:t> the Virtual Memory based on what is needed:</a:t>
            </a:r>
          </a:p>
          <a:p>
            <a:pPr lvl="1">
              <a:defRPr/>
            </a:pPr>
            <a:r>
              <a:rPr lang="en-US" sz="2100" b="1" dirty="0">
                <a:ea typeface="Geneva"/>
                <a:cs typeface="Geneva"/>
              </a:rPr>
              <a:t>All SGA’s (including ASM) </a:t>
            </a:r>
            <a:r>
              <a:rPr lang="en-US" sz="2100" dirty="0">
                <a:ea typeface="Geneva"/>
                <a:cs typeface="Geneva"/>
              </a:rPr>
              <a:t>– consider Large Pages</a:t>
            </a:r>
          </a:p>
          <a:p>
            <a:pPr lvl="1">
              <a:defRPr/>
            </a:pPr>
            <a:r>
              <a:rPr lang="en-US" sz="2100" b="1" dirty="0">
                <a:ea typeface="Geneva"/>
                <a:cs typeface="Geneva"/>
              </a:rPr>
              <a:t>Oracle PGA’s </a:t>
            </a:r>
            <a:r>
              <a:rPr lang="en-US" sz="2100" dirty="0">
                <a:ea typeface="Geneva"/>
                <a:cs typeface="Geneva"/>
              </a:rPr>
              <a:t>(not eligible for Large Pages – small pages</a:t>
            </a:r>
            <a:r>
              <a:rPr lang="en-US" sz="2100" b="1" dirty="0">
                <a:ea typeface="Geneva"/>
                <a:cs typeface="Geneva"/>
              </a:rPr>
              <a:t>)</a:t>
            </a:r>
            <a:endParaRPr lang="en-US" sz="2100" dirty="0">
              <a:ea typeface="Geneva"/>
              <a:cs typeface="Geneva"/>
            </a:endParaRPr>
          </a:p>
          <a:p>
            <a:pPr lvl="1">
              <a:defRPr/>
            </a:pPr>
            <a:r>
              <a:rPr lang="en-US" sz="2100" b="1" dirty="0">
                <a:ea typeface="Geneva"/>
                <a:cs typeface="Geneva"/>
              </a:rPr>
              <a:t>User Connections</a:t>
            </a:r>
            <a:r>
              <a:rPr lang="en-US" sz="2100" dirty="0">
                <a:ea typeface="Geneva"/>
                <a:cs typeface="Geneva"/>
              </a:rPr>
              <a:t> to the database (4.5mb per connection – small pages)</a:t>
            </a:r>
          </a:p>
          <a:p>
            <a:pPr lvl="1">
              <a:defRPr/>
            </a:pPr>
            <a:r>
              <a:rPr lang="en-US" sz="2100" b="1" dirty="0">
                <a:ea typeface="Geneva"/>
                <a:cs typeface="Geneva"/>
              </a:rPr>
              <a:t>Linux Page Tables </a:t>
            </a:r>
            <a:r>
              <a:rPr lang="en-US" sz="2100" dirty="0">
                <a:ea typeface="Geneva"/>
                <a:cs typeface="Geneva"/>
              </a:rPr>
              <a:t>and </a:t>
            </a:r>
            <a:r>
              <a:rPr lang="en-US" sz="2100" b="1" dirty="0">
                <a:ea typeface="Geneva"/>
                <a:cs typeface="Geneva"/>
              </a:rPr>
              <a:t>Linux Kernel Memory </a:t>
            </a:r>
            <a:r>
              <a:rPr lang="en-US" sz="2100" dirty="0">
                <a:ea typeface="Geneva"/>
                <a:cs typeface="Geneva"/>
              </a:rPr>
              <a:t>(small pages)</a:t>
            </a:r>
          </a:p>
          <a:p>
            <a:pPr lvl="1">
              <a:defRPr/>
            </a:pPr>
            <a:r>
              <a:rPr lang="en-US" sz="2100" dirty="0">
                <a:ea typeface="Geneva"/>
                <a:cs typeface="Geneva"/>
              </a:rPr>
              <a:t>Try NOT to oversize the Linux Guest under z/VM, use VDISKs</a:t>
            </a:r>
          </a:p>
          <a:p>
            <a:pPr lvl="1">
              <a:defRPr/>
            </a:pPr>
            <a:r>
              <a:rPr lang="en-US" sz="2100" dirty="0">
                <a:ea typeface="Geneva"/>
                <a:cs typeface="Geneva"/>
              </a:rPr>
              <a:t>Leave room (5-10%) such that </a:t>
            </a:r>
            <a:r>
              <a:rPr lang="en-US" sz="2100" dirty="0" err="1">
                <a:ea typeface="Geneva"/>
                <a:cs typeface="Geneva"/>
              </a:rPr>
              <a:t>kswapd</a:t>
            </a:r>
            <a:r>
              <a:rPr lang="en-US" sz="2100" dirty="0">
                <a:ea typeface="Geneva"/>
                <a:cs typeface="Geneva"/>
              </a:rPr>
              <a:t> and OOM (out of </a:t>
            </a:r>
            <a:r>
              <a:rPr lang="en-US" sz="2100" dirty="0" err="1">
                <a:ea typeface="Geneva"/>
                <a:cs typeface="Geneva"/>
              </a:rPr>
              <a:t>mem</a:t>
            </a:r>
            <a:r>
              <a:rPr lang="en-US" sz="2100" dirty="0">
                <a:ea typeface="Geneva"/>
                <a:cs typeface="Geneva"/>
              </a:rPr>
              <a:t> </a:t>
            </a:r>
            <a:r>
              <a:rPr lang="en-US" sz="2100" dirty="0" err="1">
                <a:ea typeface="Geneva"/>
                <a:cs typeface="Geneva"/>
              </a:rPr>
              <a:t>mgr</a:t>
            </a:r>
            <a:r>
              <a:rPr lang="en-US" sz="2100" dirty="0">
                <a:ea typeface="Geneva"/>
                <a:cs typeface="Geneva"/>
              </a:rPr>
              <a:t>) don’t kick in,</a:t>
            </a:r>
          </a:p>
          <a:p>
            <a:pPr>
              <a:buFont typeface="Times" pitchFamily="18" charset="0"/>
              <a:buNone/>
              <a:defRPr/>
            </a:pPr>
            <a:endParaRPr lang="en-US" sz="1800" b="1" dirty="0">
              <a:solidFill>
                <a:srgbClr val="0000FF"/>
              </a:solidFill>
              <a:ea typeface="ヒラギノ角ゴ Pro W3"/>
              <a:cs typeface="Geneva"/>
            </a:endParaRPr>
          </a:p>
          <a:p>
            <a:pPr>
              <a:defRPr/>
            </a:pPr>
            <a:r>
              <a:rPr lang="en-US" sz="2400" dirty="0">
                <a:ea typeface="ヒラギノ角ゴ Pro W3"/>
                <a:cs typeface="Geneva"/>
              </a:rPr>
              <a:t>Production workloads 1 to  </a:t>
            </a:r>
            <a:r>
              <a:rPr lang="en-US" sz="2400" dirty="0">
                <a:solidFill>
                  <a:srgbClr val="0000FF"/>
                </a:solidFill>
                <a:ea typeface="ヒラギノ角ゴ Pro W3"/>
                <a:cs typeface="Geneva"/>
              </a:rPr>
              <a:t>1.5:1</a:t>
            </a:r>
            <a:r>
              <a:rPr lang="en-US" sz="2400" dirty="0">
                <a:ea typeface="ヒラギノ角ゴ Pro W3"/>
                <a:cs typeface="Geneva"/>
              </a:rPr>
              <a:t> Virtual to Physical Memory, for Test and Dev </a:t>
            </a:r>
            <a:r>
              <a:rPr lang="en-US" sz="2400" dirty="0">
                <a:solidFill>
                  <a:srgbClr val="0000FF"/>
                </a:solidFill>
                <a:ea typeface="ヒラギノ角ゴ Pro W3"/>
                <a:cs typeface="Geneva"/>
              </a:rPr>
              <a:t>2</a:t>
            </a:r>
            <a:r>
              <a:rPr lang="en-US" sz="2400" dirty="0">
                <a:ea typeface="ヒラギノ角ゴ Pro W3"/>
                <a:cs typeface="Geneva"/>
              </a:rPr>
              <a:t> to </a:t>
            </a:r>
            <a:r>
              <a:rPr lang="en-US" sz="2400" dirty="0">
                <a:solidFill>
                  <a:srgbClr val="0000FF"/>
                </a:solidFill>
                <a:ea typeface="ヒラギノ角ゴ Pro W3"/>
                <a:cs typeface="Geneva"/>
              </a:rPr>
              <a:t>3:1,  even 4:1</a:t>
            </a:r>
            <a:r>
              <a:rPr lang="en-US" sz="2400" dirty="0">
                <a:ea typeface="ヒラギノ角ゴ Pro W3"/>
                <a:cs typeface="Geneva"/>
              </a:rPr>
              <a:t> are possible.</a:t>
            </a:r>
          </a:p>
        </p:txBody>
      </p:sp>
      <p:sp>
        <p:nvSpPr>
          <p:cNvPr id="37892" name="Slide Number Placeholder 3"/>
          <p:cNvSpPr>
            <a:spLocks noGrp="1"/>
          </p:cNvSpPr>
          <p:nvPr>
            <p:ph type="sldNum" sz="quarter" idx="10"/>
          </p:nvPr>
        </p:nvSpPr>
        <p:spPr bwMode="auto">
          <a:xfrm>
            <a:off x="0" y="5843588"/>
            <a:ext cx="2514600" cy="157162"/>
          </a:xfrm>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5FA84BFC-DFCD-4942-B3D6-95EED4C4CA2E}" type="slidenum">
              <a:rPr lang="en-US" altLang="en-US" sz="800" smtClean="0"/>
              <a:pPr/>
              <a:t>27</a:t>
            </a:fld>
            <a:endParaRPr lang="en-US" altLang="en-US" sz="800"/>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a:t>Agenda</a:t>
            </a:r>
          </a:p>
        </p:txBody>
      </p:sp>
      <p:sp>
        <p:nvSpPr>
          <p:cNvPr id="39939" name="Rectangle 3"/>
          <p:cNvSpPr>
            <a:spLocks noGrp="1" noChangeArrowheads="1"/>
          </p:cNvSpPr>
          <p:nvPr>
            <p:ph idx="1"/>
          </p:nvPr>
        </p:nvSpPr>
        <p:spPr/>
        <p:txBody>
          <a:bodyPr/>
          <a:lstStyle/>
          <a:p>
            <a:pPr eaLnBrk="1" hangingPunct="1"/>
            <a:r>
              <a:rPr lang="en-US" altLang="en-US"/>
              <a:t>Oracle Database architecture</a:t>
            </a:r>
          </a:p>
          <a:p>
            <a:pPr eaLnBrk="1" hangingPunct="1"/>
            <a:r>
              <a:rPr lang="en-US" altLang="en-US"/>
              <a:t>CPU</a:t>
            </a:r>
          </a:p>
          <a:p>
            <a:pPr eaLnBrk="1" hangingPunct="1"/>
            <a:r>
              <a:rPr lang="en-US" altLang="en-US"/>
              <a:t>Memory</a:t>
            </a:r>
          </a:p>
          <a:p>
            <a:pPr eaLnBrk="1" hangingPunct="1"/>
            <a:r>
              <a:rPr lang="en-US" altLang="en-US" b="1"/>
              <a:t>I/O</a:t>
            </a:r>
          </a:p>
          <a:p>
            <a:pPr eaLnBrk="1" hangingPunct="1"/>
            <a:r>
              <a:rPr lang="en-US" altLang="en-US"/>
              <a:t>Network </a:t>
            </a:r>
          </a:p>
          <a:p>
            <a:pPr eaLnBrk="1" hangingPunct="1"/>
            <a:r>
              <a:rPr lang="en-US" altLang="en-US"/>
              <a:t>High Availability </a:t>
            </a:r>
          </a:p>
          <a:p>
            <a:pPr eaLnBrk="1" hangingPunct="1"/>
            <a:endParaRPr lang="en-US" altLang="en-US"/>
          </a:p>
          <a:p>
            <a:pPr eaLnBrk="1" hangingPunct="1"/>
            <a:endParaRPr lang="en-US" altLang="en-US"/>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28</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dirty="0"/>
              <a:t>Kernel I/O Scheduler</a:t>
            </a:r>
            <a:endParaRPr lang="en-US" altLang="en-US" dirty="0"/>
          </a:p>
        </p:txBody>
      </p:sp>
      <p:sp>
        <p:nvSpPr>
          <p:cNvPr id="39939" name="Rectangle 3"/>
          <p:cNvSpPr>
            <a:spLocks noGrp="1" noChangeArrowheads="1"/>
          </p:cNvSpPr>
          <p:nvPr>
            <p:ph idx="1"/>
          </p:nvPr>
        </p:nvSpPr>
        <p:spPr/>
        <p:txBody>
          <a:bodyPr/>
          <a:lstStyle/>
          <a:p>
            <a:r>
              <a:rPr lang="en-US" dirty="0"/>
              <a:t>The I/O scheduler optimizes disk access, the strategy for optimization aims to minimize the number of I/O operations and disk head movements.</a:t>
            </a:r>
          </a:p>
          <a:p>
            <a:r>
              <a:rPr lang="en-US" dirty="0"/>
              <a:t>The Linux 2.6 kernel offers a choice of four different I/O schedulers:</a:t>
            </a:r>
          </a:p>
          <a:p>
            <a:pPr lvl="1"/>
            <a:r>
              <a:rPr lang="en-US" dirty="0" err="1"/>
              <a:t>Noop</a:t>
            </a:r>
            <a:r>
              <a:rPr lang="en-US" dirty="0"/>
              <a:t> Scheduler (</a:t>
            </a:r>
            <a:r>
              <a:rPr lang="en-US" dirty="0" err="1"/>
              <a:t>noop</a:t>
            </a:r>
            <a:r>
              <a:rPr lang="en-US" dirty="0"/>
              <a:t>)</a:t>
            </a:r>
          </a:p>
          <a:p>
            <a:pPr lvl="1"/>
            <a:r>
              <a:rPr lang="en-US" dirty="0"/>
              <a:t>Deadline Scheduler (deadline)</a:t>
            </a:r>
          </a:p>
          <a:p>
            <a:pPr lvl="1"/>
            <a:r>
              <a:rPr lang="en-US" dirty="0"/>
              <a:t>Anticipatory Scheduler (as)</a:t>
            </a:r>
          </a:p>
          <a:p>
            <a:pPr lvl="1"/>
            <a:r>
              <a:rPr lang="en-US" dirty="0"/>
              <a:t>Complete Fair Queuing Scheduler (</a:t>
            </a:r>
            <a:r>
              <a:rPr lang="en-US" dirty="0" err="1"/>
              <a:t>cfq</a:t>
            </a:r>
            <a:r>
              <a:rPr lang="en-US" dirty="0"/>
              <a:t>)</a:t>
            </a:r>
          </a:p>
          <a:p>
            <a:r>
              <a:rPr lang="en-US" dirty="0"/>
              <a:t>Linux default is the “as” scheduler:</a:t>
            </a:r>
          </a:p>
          <a:p>
            <a:pPr lvl="1"/>
            <a:r>
              <a:rPr lang="en-US" dirty="0"/>
              <a:t>Designed to optimize access to physical disks.</a:t>
            </a:r>
          </a:p>
          <a:p>
            <a:pPr lvl="1"/>
            <a:r>
              <a:rPr lang="en-US" dirty="0"/>
              <a:t>Not optimal for typical storage servers used in the System z environment</a:t>
            </a:r>
          </a:p>
          <a:p>
            <a:r>
              <a:rPr lang="en-US" dirty="0"/>
              <a:t>Recommended I/O scheduler – </a:t>
            </a:r>
            <a:r>
              <a:rPr lang="en-US" b="1" dirty="0"/>
              <a:t>deadline or </a:t>
            </a:r>
            <a:r>
              <a:rPr lang="en-US" b="1" dirty="0" err="1"/>
              <a:t>noop</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29</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1149047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Agenda</a:t>
            </a:r>
          </a:p>
        </p:txBody>
      </p:sp>
      <p:sp>
        <p:nvSpPr>
          <p:cNvPr id="11267" name="Rectangle 3"/>
          <p:cNvSpPr>
            <a:spLocks noGrp="1" noChangeArrowheads="1"/>
          </p:cNvSpPr>
          <p:nvPr>
            <p:ph idx="1"/>
          </p:nvPr>
        </p:nvSpPr>
        <p:spPr/>
        <p:txBody>
          <a:bodyPr/>
          <a:lstStyle/>
          <a:p>
            <a:pPr eaLnBrk="1" hangingPunct="1"/>
            <a:r>
              <a:rPr lang="en-US" altLang="en-US" b="1">
                <a:solidFill>
                  <a:schemeClr val="tx2"/>
                </a:solidFill>
              </a:rPr>
              <a:t>Oracle Database architecture</a:t>
            </a:r>
          </a:p>
          <a:p>
            <a:pPr eaLnBrk="1" hangingPunct="1"/>
            <a:r>
              <a:rPr lang="en-US" altLang="en-US"/>
              <a:t>CPU</a:t>
            </a:r>
          </a:p>
          <a:p>
            <a:pPr eaLnBrk="1" hangingPunct="1"/>
            <a:r>
              <a:rPr lang="en-US" altLang="en-US"/>
              <a:t>Memory</a:t>
            </a:r>
          </a:p>
          <a:p>
            <a:pPr eaLnBrk="1" hangingPunct="1"/>
            <a:r>
              <a:rPr lang="en-US" altLang="en-US"/>
              <a:t>I/O</a:t>
            </a:r>
          </a:p>
          <a:p>
            <a:pPr eaLnBrk="1" hangingPunct="1"/>
            <a:r>
              <a:rPr lang="en-US" altLang="en-US"/>
              <a:t>Network </a:t>
            </a:r>
          </a:p>
          <a:p>
            <a:pPr eaLnBrk="1" hangingPunct="1"/>
            <a:r>
              <a:rPr lang="en-US" altLang="en-US"/>
              <a:t>High Availability </a:t>
            </a:r>
          </a:p>
          <a:p>
            <a:pPr eaLnBrk="1" hangingPunct="1"/>
            <a:endParaRPr lang="en-US" altLang="en-US"/>
          </a:p>
          <a:p>
            <a:pPr eaLnBrk="1" hangingPunct="1"/>
            <a:endParaRPr lang="en-US" altLang="en-US"/>
          </a:p>
        </p:txBody>
      </p:sp>
      <p:sp>
        <p:nvSpPr>
          <p:cNvPr id="11268"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066B4748-043F-4D32-A4D9-647CF60BBA2D}" type="slidenum">
              <a:rPr lang="en-US" altLang="en-US" sz="800" smtClean="0"/>
              <a:pPr>
                <a:spcBef>
                  <a:spcPct val="0"/>
                </a:spcBef>
                <a:buClrTx/>
                <a:buFontTx/>
                <a:buNone/>
              </a:pPr>
              <a:t>3</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dirty="0"/>
              <a:t>I/O settings you may want to consider adjusting (based on storage vendor recommendations)</a:t>
            </a:r>
            <a:br>
              <a:rPr lang="en-US" dirty="0"/>
            </a:br>
            <a:endParaRPr lang="en-US" altLang="en-US" dirty="0"/>
          </a:p>
        </p:txBody>
      </p:sp>
      <p:sp>
        <p:nvSpPr>
          <p:cNvPr id="39939" name="Rectangle 3"/>
          <p:cNvSpPr>
            <a:spLocks noGrp="1" noChangeArrowheads="1"/>
          </p:cNvSpPr>
          <p:nvPr>
            <p:ph idx="1"/>
          </p:nvPr>
        </p:nvSpPr>
        <p:spPr/>
        <p:txBody>
          <a:bodyPr/>
          <a:lstStyle/>
          <a:p>
            <a:r>
              <a:rPr lang="en-US" b="1" dirty="0"/>
              <a:t>scheduler </a:t>
            </a:r>
            <a:r>
              <a:rPr lang="en-US" dirty="0"/>
              <a:t>I/O scheduler (</a:t>
            </a:r>
            <a:r>
              <a:rPr lang="en-US" dirty="0" err="1"/>
              <a:t>noop</a:t>
            </a:r>
            <a:r>
              <a:rPr lang="en-US" dirty="0"/>
              <a:t> or deadline)</a:t>
            </a:r>
          </a:p>
          <a:p>
            <a:r>
              <a:rPr lang="en-US" b="1" dirty="0" err="1"/>
              <a:t>nr_requests</a:t>
            </a:r>
            <a:r>
              <a:rPr lang="en-US" b="1" dirty="0"/>
              <a:t> </a:t>
            </a:r>
            <a:r>
              <a:rPr lang="en-US" dirty="0"/>
              <a:t>number of I/O requests default 128 (may want to increase to 1024 for Flash Storage devices)</a:t>
            </a:r>
          </a:p>
          <a:p>
            <a:r>
              <a:rPr lang="en-US" b="1" dirty="0"/>
              <a:t>rotational </a:t>
            </a:r>
            <a:r>
              <a:rPr lang="en-US" dirty="0"/>
              <a:t>1 default for spinning disk, 0 for Flash</a:t>
            </a:r>
          </a:p>
          <a:p>
            <a:r>
              <a:rPr lang="en-US" b="1" dirty="0" err="1"/>
              <a:t>nomerges</a:t>
            </a:r>
            <a:r>
              <a:rPr lang="en-US" dirty="0"/>
              <a:t> default 0, 1 for Flash</a:t>
            </a:r>
          </a:p>
          <a:p>
            <a:r>
              <a:rPr lang="en-US" b="1" dirty="0" err="1"/>
              <a:t>max_sectors_kb</a:t>
            </a:r>
            <a:r>
              <a:rPr lang="en-US" dirty="0"/>
              <a:t> default 1024, 4096 for Flash</a:t>
            </a:r>
          </a:p>
          <a:p>
            <a:r>
              <a:rPr lang="en-US" b="1" dirty="0" err="1"/>
              <a:t>rq_infinity</a:t>
            </a:r>
            <a:r>
              <a:rPr lang="en-US" dirty="0"/>
              <a:t> default 1, 2 for Flash</a:t>
            </a:r>
          </a:p>
          <a:p>
            <a:r>
              <a:rPr lang="en-US" b="1" dirty="0" err="1"/>
              <a:t>add_random</a:t>
            </a:r>
            <a:r>
              <a:rPr lang="en-US" dirty="0"/>
              <a:t> default 1, 0 for Flash</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30</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150415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dirty="0"/>
              <a:t>Linux </a:t>
            </a:r>
            <a:r>
              <a:rPr lang="en-US" dirty="0" err="1"/>
              <a:t>multipathing</a:t>
            </a:r>
            <a:r>
              <a:rPr lang="en-US" dirty="0"/>
              <a:t> Recommendations</a:t>
            </a:r>
            <a:endParaRPr lang="en-US" altLang="en-US" dirty="0"/>
          </a:p>
        </p:txBody>
      </p:sp>
      <p:sp>
        <p:nvSpPr>
          <p:cNvPr id="39939" name="Rectangle 3"/>
          <p:cNvSpPr>
            <a:spLocks noGrp="1" noChangeArrowheads="1"/>
          </p:cNvSpPr>
          <p:nvPr>
            <p:ph idx="1"/>
          </p:nvPr>
        </p:nvSpPr>
        <p:spPr>
          <a:xfrm>
            <a:off x="182563" y="1874838"/>
            <a:ext cx="8869948" cy="4479925"/>
          </a:xfrm>
        </p:spPr>
        <p:txBody>
          <a:bodyPr/>
          <a:lstStyle/>
          <a:p>
            <a:r>
              <a:rPr lang="en-US" b="1" dirty="0"/>
              <a:t>/</a:t>
            </a:r>
            <a:r>
              <a:rPr lang="en-US" b="1" dirty="0" err="1"/>
              <a:t>etc</a:t>
            </a:r>
            <a:r>
              <a:rPr lang="en-US" b="1" dirty="0"/>
              <a:t>/</a:t>
            </a:r>
            <a:r>
              <a:rPr lang="en-US" b="1" dirty="0" err="1"/>
              <a:t>multipath.conf</a:t>
            </a:r>
            <a:r>
              <a:rPr lang="en-US" b="1" dirty="0"/>
              <a:t> </a:t>
            </a:r>
            <a:r>
              <a:rPr lang="en-US" dirty="0"/>
              <a:t>parameters can impact your FCP/SCSI performance particularly with I/O bound workloads:</a:t>
            </a:r>
          </a:p>
          <a:p>
            <a:r>
              <a:rPr lang="en-US" dirty="0"/>
              <a:t>Check with your OS distributor &amp; Storage vendors for recommended settings</a:t>
            </a:r>
          </a:p>
          <a:p>
            <a:pPr lvl="1"/>
            <a:r>
              <a:rPr lang="en-US" dirty="0" err="1"/>
              <a:t>rr_min_io_rq</a:t>
            </a:r>
            <a:r>
              <a:rPr lang="en-US" dirty="0"/>
              <a:t>=1 #Number of I/</a:t>
            </a:r>
            <a:r>
              <a:rPr lang="en-US" dirty="0" err="1"/>
              <a:t>Os</a:t>
            </a:r>
            <a:r>
              <a:rPr lang="en-US" dirty="0"/>
              <a:t> per Path (for Newer Linux Kernels) SLES 11 SP3, RH 6.x+</a:t>
            </a:r>
          </a:p>
          <a:p>
            <a:pPr lvl="1"/>
            <a:r>
              <a:rPr lang="en-US" dirty="0"/>
              <a:t>#</a:t>
            </a:r>
            <a:r>
              <a:rPr lang="en-US" dirty="0" err="1"/>
              <a:t>rr_min_io</a:t>
            </a:r>
            <a:r>
              <a:rPr lang="en-US" dirty="0"/>
              <a:t> #Use for Older Linux Distros (Red Hat 5.x,SLES 11sp1 &amp; older)</a:t>
            </a:r>
          </a:p>
          <a:p>
            <a:pPr lvl="1"/>
            <a:r>
              <a:rPr lang="en-US" dirty="0" err="1"/>
              <a:t>path_selector</a:t>
            </a:r>
            <a:r>
              <a:rPr lang="en-US" dirty="0"/>
              <a:t> "service-time 0" #default for SLES 11 SP3+, </a:t>
            </a:r>
            <a:r>
              <a:rPr lang="en-US" dirty="0" err="1"/>
              <a:t>RedHat</a:t>
            </a:r>
            <a:r>
              <a:rPr lang="en-US" dirty="0"/>
              <a:t> 6.7+</a:t>
            </a:r>
          </a:p>
          <a:p>
            <a:pPr lvl="1"/>
            <a:r>
              <a:rPr lang="en-US" dirty="0"/>
              <a:t>#</a:t>
            </a:r>
            <a:r>
              <a:rPr lang="en-US" dirty="0" err="1"/>
              <a:t>path_selector</a:t>
            </a:r>
            <a:r>
              <a:rPr lang="en-US" dirty="0"/>
              <a:t> "round-robin 0" #round-robin for SLES 11 SP2+ and </a:t>
            </a:r>
            <a:r>
              <a:rPr lang="en-US" dirty="0" err="1"/>
              <a:t>RedHat</a:t>
            </a:r>
            <a:r>
              <a:rPr lang="en-US" dirty="0"/>
              <a:t> 6.x</a:t>
            </a:r>
          </a:p>
          <a:p>
            <a:pPr lvl="1"/>
            <a:r>
              <a:rPr lang="en-US" dirty="0" err="1"/>
              <a:t>path_grouping_policy</a:t>
            </a:r>
            <a:r>
              <a:rPr lang="en-US" dirty="0"/>
              <a:t> "</a:t>
            </a:r>
            <a:r>
              <a:rPr lang="en-US" dirty="0" err="1"/>
              <a:t>multibus</a:t>
            </a:r>
            <a:r>
              <a:rPr lang="en-US" dirty="0"/>
              <a:t>" # SLES 11 SP1+ and Red Hat 6.x+</a:t>
            </a:r>
          </a:p>
          <a:p>
            <a:pPr lvl="1"/>
            <a:r>
              <a:rPr lang="en-US" dirty="0"/>
              <a:t># </a:t>
            </a:r>
            <a:r>
              <a:rPr lang="en-US" dirty="0" err="1"/>
              <a:t>path_grouping_policy</a:t>
            </a:r>
            <a:r>
              <a:rPr lang="en-US" dirty="0"/>
              <a:t> "failover" # SLES 10, Red Hat 5.x</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31</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14639945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dirty="0"/>
              <a:t>File System Types &amp; </a:t>
            </a:r>
            <a:r>
              <a:rPr lang="en-US" dirty="0" err="1"/>
              <a:t>Noatime</a:t>
            </a:r>
            <a:r>
              <a:rPr lang="en-US" dirty="0"/>
              <a:t> mount option</a:t>
            </a:r>
            <a:endParaRPr lang="en-US" altLang="en-US" dirty="0"/>
          </a:p>
        </p:txBody>
      </p:sp>
      <p:sp>
        <p:nvSpPr>
          <p:cNvPr id="39939" name="Rectangle 3"/>
          <p:cNvSpPr>
            <a:spLocks noGrp="1" noChangeArrowheads="1"/>
          </p:cNvSpPr>
          <p:nvPr>
            <p:ph idx="1"/>
          </p:nvPr>
        </p:nvSpPr>
        <p:spPr>
          <a:xfrm>
            <a:off x="182563" y="1874838"/>
            <a:ext cx="8869948" cy="4479925"/>
          </a:xfrm>
        </p:spPr>
        <p:txBody>
          <a:bodyPr/>
          <a:lstStyle/>
          <a:p>
            <a:r>
              <a:rPr lang="en-US" dirty="0"/>
              <a:t>Recommended file system types:</a:t>
            </a:r>
          </a:p>
          <a:p>
            <a:r>
              <a:rPr lang="en-US" dirty="0"/>
              <a:t> Oracle ASM </a:t>
            </a:r>
          </a:p>
          <a:p>
            <a:r>
              <a:rPr lang="en-US" dirty="0"/>
              <a:t>SUSE </a:t>
            </a:r>
            <a:r>
              <a:rPr lang="en-US" dirty="0" err="1"/>
              <a:t>xfs</a:t>
            </a:r>
            <a:r>
              <a:rPr lang="en-US" dirty="0"/>
              <a:t> file system recommended for database files for SUSE</a:t>
            </a:r>
          </a:p>
          <a:p>
            <a:pPr lvl="1"/>
            <a:r>
              <a:rPr lang="en-US" dirty="0"/>
              <a:t> see Oracle Note for latest: 414673.1</a:t>
            </a:r>
          </a:p>
          <a:p>
            <a:r>
              <a:rPr lang="en-US" dirty="0"/>
              <a:t>Red Hat 6.x - ext4 recommended for database files.</a:t>
            </a:r>
          </a:p>
          <a:p>
            <a:pPr lvl="1"/>
            <a:r>
              <a:rPr lang="en-US" dirty="0"/>
              <a:t> see Oracle Note for latest: 414673.1</a:t>
            </a:r>
          </a:p>
          <a:p>
            <a:r>
              <a:rPr lang="en-US" dirty="0"/>
              <a:t> Oracle </a:t>
            </a:r>
            <a:r>
              <a:rPr lang="en-US" dirty="0" err="1"/>
              <a:t>db</a:t>
            </a:r>
            <a:r>
              <a:rPr lang="en-US" dirty="0"/>
              <a:t> file systems on ext3/4 mount with the </a:t>
            </a:r>
            <a:r>
              <a:rPr lang="en-US" dirty="0" err="1"/>
              <a:t>noatime</a:t>
            </a:r>
            <a:r>
              <a:rPr lang="en-US" dirty="0"/>
              <a:t>, (</a:t>
            </a:r>
            <a:r>
              <a:rPr lang="en-US" dirty="0" err="1"/>
              <a:t>nodiratime</a:t>
            </a:r>
            <a:r>
              <a:rPr lang="en-US" dirty="0"/>
              <a:t>) options</a:t>
            </a:r>
          </a:p>
          <a:p>
            <a:pPr lvl="1"/>
            <a:r>
              <a:rPr lang="en-US" dirty="0"/>
              <a:t> Reduces CPU usage and I/</a:t>
            </a:r>
            <a:r>
              <a:rPr lang="en-US" dirty="0" err="1"/>
              <a:t>Os</a:t>
            </a:r>
            <a:r>
              <a:rPr lang="en-US" dirty="0"/>
              <a:t> - see Oracle Note </a:t>
            </a:r>
            <a:r>
              <a:rPr lang="en-US" b="1" dirty="0"/>
              <a:t>1561740.1</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32</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193097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dirty="0"/>
              <a:t>Have lots of DASD to Format? – create a Flash Copy script!</a:t>
            </a:r>
            <a:endParaRPr lang="en-US" altLang="en-US" dirty="0"/>
          </a:p>
        </p:txBody>
      </p:sp>
      <p:sp>
        <p:nvSpPr>
          <p:cNvPr id="39939" name="Rectangle 3"/>
          <p:cNvSpPr>
            <a:spLocks noGrp="1" noChangeArrowheads="1"/>
          </p:cNvSpPr>
          <p:nvPr>
            <p:ph idx="1"/>
          </p:nvPr>
        </p:nvSpPr>
        <p:spPr>
          <a:xfrm>
            <a:off x="182563" y="1874838"/>
            <a:ext cx="8869948" cy="4479925"/>
          </a:xfrm>
        </p:spPr>
        <p:txBody>
          <a:bodyPr/>
          <a:lstStyle/>
          <a:p>
            <a:r>
              <a:rPr lang="en-US" dirty="0"/>
              <a:t>Recommended file system types:</a:t>
            </a:r>
          </a:p>
          <a:p>
            <a:r>
              <a:rPr lang="en-US" dirty="0"/>
              <a:t> Oracle ASM </a:t>
            </a:r>
          </a:p>
          <a:p>
            <a:r>
              <a:rPr lang="en-US" dirty="0"/>
              <a:t>SUSE </a:t>
            </a:r>
            <a:r>
              <a:rPr lang="en-US" dirty="0" err="1"/>
              <a:t>xfs</a:t>
            </a:r>
            <a:r>
              <a:rPr lang="en-US" dirty="0"/>
              <a:t> file system recommended for database files for SUSE</a:t>
            </a:r>
          </a:p>
          <a:p>
            <a:pPr lvl="1"/>
            <a:r>
              <a:rPr lang="en-US" dirty="0"/>
              <a:t> see Oracle Note for latest: 414673.1</a:t>
            </a:r>
          </a:p>
          <a:p>
            <a:r>
              <a:rPr lang="en-US" dirty="0"/>
              <a:t>Red Hat 6.x - ext4 recommended for database files.</a:t>
            </a:r>
          </a:p>
          <a:p>
            <a:pPr lvl="1"/>
            <a:r>
              <a:rPr lang="en-US" dirty="0"/>
              <a:t> see Oracle Note for latest: 414673.1</a:t>
            </a:r>
          </a:p>
          <a:p>
            <a:r>
              <a:rPr lang="en-US" dirty="0"/>
              <a:t> Oracle </a:t>
            </a:r>
            <a:r>
              <a:rPr lang="en-US" dirty="0" err="1"/>
              <a:t>db</a:t>
            </a:r>
            <a:r>
              <a:rPr lang="en-US" dirty="0"/>
              <a:t> file systems on ext3/4 mount with the </a:t>
            </a:r>
            <a:r>
              <a:rPr lang="en-US" dirty="0" err="1"/>
              <a:t>noatime</a:t>
            </a:r>
            <a:r>
              <a:rPr lang="en-US" dirty="0"/>
              <a:t>, (</a:t>
            </a:r>
            <a:r>
              <a:rPr lang="en-US" dirty="0" err="1"/>
              <a:t>nodiratime</a:t>
            </a:r>
            <a:r>
              <a:rPr lang="en-US" dirty="0"/>
              <a:t>) options</a:t>
            </a:r>
          </a:p>
          <a:p>
            <a:pPr lvl="1"/>
            <a:r>
              <a:rPr lang="en-US" dirty="0"/>
              <a:t> Reduces CPU usage and I/</a:t>
            </a:r>
            <a:r>
              <a:rPr lang="en-US" dirty="0" err="1"/>
              <a:t>Os</a:t>
            </a:r>
            <a:r>
              <a:rPr lang="en-US" dirty="0"/>
              <a:t> - see Oracle Note </a:t>
            </a:r>
            <a:r>
              <a:rPr lang="en-US" b="1" dirty="0"/>
              <a:t>1561740.1</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33</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pic>
        <p:nvPicPr>
          <p:cNvPr id="2" name="Picture 1"/>
          <p:cNvPicPr>
            <a:picLocks noChangeAspect="1"/>
          </p:cNvPicPr>
          <p:nvPr/>
        </p:nvPicPr>
        <p:blipFill>
          <a:blip r:embed="rId2"/>
          <a:stretch>
            <a:fillRect/>
          </a:stretch>
        </p:blipFill>
        <p:spPr>
          <a:xfrm>
            <a:off x="244312" y="1363722"/>
            <a:ext cx="8534580" cy="4868010"/>
          </a:xfrm>
          <a:prstGeom prst="rect">
            <a:avLst/>
          </a:prstGeom>
        </p:spPr>
      </p:pic>
    </p:spTree>
    <p:extLst>
      <p:ext uri="{BB962C8B-B14F-4D97-AF65-F5344CB8AC3E}">
        <p14:creationId xmlns:p14="http://schemas.microsoft.com/office/powerpoint/2010/main" val="1767992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dirty="0"/>
              <a:t>Typical AWR with I/O Wait:</a:t>
            </a:r>
            <a:endParaRPr lang="en-US" altLang="en-US" dirty="0"/>
          </a:p>
        </p:txBody>
      </p:sp>
      <p:sp>
        <p:nvSpPr>
          <p:cNvPr id="39939" name="Rectangle 3"/>
          <p:cNvSpPr>
            <a:spLocks noGrp="1" noChangeArrowheads="1"/>
          </p:cNvSpPr>
          <p:nvPr>
            <p:ph idx="1"/>
          </p:nvPr>
        </p:nvSpPr>
        <p:spPr>
          <a:xfrm>
            <a:off x="182563" y="1874838"/>
            <a:ext cx="8869948" cy="4479925"/>
          </a:xfrm>
        </p:spPr>
        <p:txBody>
          <a:bodyPr/>
          <a:lstStyle/>
          <a:p>
            <a:r>
              <a:rPr lang="en-US" dirty="0"/>
              <a:t>Recommended file system types:</a:t>
            </a:r>
          </a:p>
          <a:p>
            <a:r>
              <a:rPr lang="en-US" dirty="0"/>
              <a:t> Oracle ASM </a:t>
            </a:r>
          </a:p>
          <a:p>
            <a:r>
              <a:rPr lang="en-US" dirty="0"/>
              <a:t>SUSE </a:t>
            </a:r>
            <a:r>
              <a:rPr lang="en-US" dirty="0" err="1"/>
              <a:t>xfs</a:t>
            </a:r>
            <a:r>
              <a:rPr lang="en-US" dirty="0"/>
              <a:t> file system recommended for database files for SUSE</a:t>
            </a:r>
          </a:p>
          <a:p>
            <a:pPr lvl="1"/>
            <a:r>
              <a:rPr lang="en-US" dirty="0"/>
              <a:t> see Oracle Note for latest: 414673.1</a:t>
            </a:r>
          </a:p>
          <a:p>
            <a:r>
              <a:rPr lang="en-US" dirty="0"/>
              <a:t>Red Hat 6.x - ext4 recommended for database files.</a:t>
            </a:r>
          </a:p>
          <a:p>
            <a:pPr lvl="1"/>
            <a:r>
              <a:rPr lang="en-US" dirty="0"/>
              <a:t> see Oracle Note for latest: 414673.1</a:t>
            </a:r>
          </a:p>
          <a:p>
            <a:r>
              <a:rPr lang="en-US" dirty="0"/>
              <a:t> Oracle </a:t>
            </a:r>
            <a:r>
              <a:rPr lang="en-US" dirty="0" err="1"/>
              <a:t>db</a:t>
            </a:r>
            <a:r>
              <a:rPr lang="en-US" dirty="0"/>
              <a:t> file systems on ext3/4 mount with the </a:t>
            </a:r>
            <a:r>
              <a:rPr lang="en-US" dirty="0" err="1"/>
              <a:t>noatime</a:t>
            </a:r>
            <a:r>
              <a:rPr lang="en-US" dirty="0"/>
              <a:t>, (</a:t>
            </a:r>
            <a:r>
              <a:rPr lang="en-US" dirty="0" err="1"/>
              <a:t>nodiratime</a:t>
            </a:r>
            <a:r>
              <a:rPr lang="en-US" dirty="0"/>
              <a:t>) options</a:t>
            </a:r>
          </a:p>
          <a:p>
            <a:pPr lvl="1"/>
            <a:r>
              <a:rPr lang="en-US" dirty="0"/>
              <a:t> Reduces CPU usage and I/</a:t>
            </a:r>
            <a:r>
              <a:rPr lang="en-US" dirty="0" err="1"/>
              <a:t>Os</a:t>
            </a:r>
            <a:r>
              <a:rPr lang="en-US" dirty="0"/>
              <a:t> - see Oracle Note </a:t>
            </a:r>
            <a:r>
              <a:rPr lang="en-US" b="1" dirty="0"/>
              <a:t>1561740.1</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34</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pic>
        <p:nvPicPr>
          <p:cNvPr id="2" name="Picture 1"/>
          <p:cNvPicPr>
            <a:picLocks noChangeAspect="1"/>
          </p:cNvPicPr>
          <p:nvPr/>
        </p:nvPicPr>
        <p:blipFill>
          <a:blip r:embed="rId2"/>
          <a:stretch>
            <a:fillRect/>
          </a:stretch>
        </p:blipFill>
        <p:spPr>
          <a:xfrm>
            <a:off x="457245" y="1032310"/>
            <a:ext cx="8353403" cy="4865544"/>
          </a:xfrm>
          <a:prstGeom prst="rect">
            <a:avLst/>
          </a:prstGeom>
        </p:spPr>
      </p:pic>
    </p:spTree>
    <p:extLst>
      <p:ext uri="{BB962C8B-B14F-4D97-AF65-F5344CB8AC3E}">
        <p14:creationId xmlns:p14="http://schemas.microsoft.com/office/powerpoint/2010/main" val="450214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dirty="0"/>
              <a:t>Oracle I/O Calibrate – To Verify Storage Configuration</a:t>
            </a:r>
            <a:endParaRPr lang="en-US" altLang="en-US" dirty="0"/>
          </a:p>
        </p:txBody>
      </p:sp>
      <p:sp>
        <p:nvSpPr>
          <p:cNvPr id="39939" name="Rectangle 3"/>
          <p:cNvSpPr>
            <a:spLocks noGrp="1" noChangeArrowheads="1"/>
          </p:cNvSpPr>
          <p:nvPr>
            <p:ph idx="1"/>
          </p:nvPr>
        </p:nvSpPr>
        <p:spPr>
          <a:xfrm>
            <a:off x="182562" y="1143025"/>
            <a:ext cx="8778509" cy="5394300"/>
          </a:xfrm>
        </p:spPr>
        <p:txBody>
          <a:bodyPr/>
          <a:lstStyle/>
          <a:p>
            <a:pPr marL="0" indent="0">
              <a:buNone/>
            </a:pPr>
            <a:r>
              <a:rPr lang="en-US" dirty="0"/>
              <a:t>SET SERVEROUTPUT ON</a:t>
            </a:r>
          </a:p>
          <a:p>
            <a:pPr marL="0" indent="0">
              <a:buNone/>
            </a:pPr>
            <a:r>
              <a:rPr lang="en-US" dirty="0"/>
              <a:t>DECLARE</a:t>
            </a:r>
          </a:p>
          <a:p>
            <a:pPr marL="0" indent="0">
              <a:buNone/>
            </a:pPr>
            <a:r>
              <a:rPr lang="en-US" dirty="0"/>
              <a:t>       </a:t>
            </a:r>
            <a:r>
              <a:rPr lang="en-US" dirty="0" err="1"/>
              <a:t>lat</a:t>
            </a:r>
            <a:r>
              <a:rPr lang="en-US" dirty="0"/>
              <a:t> INTEGER; </a:t>
            </a:r>
          </a:p>
          <a:p>
            <a:pPr marL="0" indent="0">
              <a:buNone/>
            </a:pPr>
            <a:r>
              <a:rPr lang="en-US" dirty="0"/>
              <a:t>       </a:t>
            </a:r>
            <a:r>
              <a:rPr lang="en-US" dirty="0" err="1"/>
              <a:t>iops</a:t>
            </a:r>
            <a:r>
              <a:rPr lang="en-US" dirty="0"/>
              <a:t> INTEGER;</a:t>
            </a:r>
          </a:p>
          <a:p>
            <a:pPr marL="0" indent="0">
              <a:buNone/>
            </a:pPr>
            <a:r>
              <a:rPr lang="en-US" dirty="0"/>
              <a:t>       mbps INTEGER;</a:t>
            </a:r>
          </a:p>
          <a:p>
            <a:pPr marL="0" indent="0">
              <a:buNone/>
            </a:pPr>
            <a:r>
              <a:rPr lang="en-US" dirty="0"/>
              <a:t>BEGIN</a:t>
            </a:r>
          </a:p>
          <a:p>
            <a:pPr marL="0" indent="0">
              <a:buNone/>
            </a:pPr>
            <a:r>
              <a:rPr lang="it-IT" b="1" dirty="0"/>
              <a:t>   </a:t>
            </a:r>
            <a:r>
              <a:rPr lang="it-IT" dirty="0"/>
              <a:t>DBMS_RESOURCE_MANAGER.CALIBRATE_IO</a:t>
            </a:r>
            <a:r>
              <a:rPr lang="it-IT" b="1" dirty="0"/>
              <a:t> </a:t>
            </a:r>
            <a:r>
              <a:rPr lang="it-IT" dirty="0"/>
              <a:t>(2, 10, iops, mbps, lat);</a:t>
            </a:r>
          </a:p>
          <a:p>
            <a:pPr marL="0" indent="0">
              <a:buNone/>
            </a:pPr>
            <a:r>
              <a:rPr lang="en-US" dirty="0"/>
              <a:t>   DBMS_OUTPUT.PUT_LINE ('</a:t>
            </a:r>
            <a:r>
              <a:rPr lang="en-US" dirty="0" err="1"/>
              <a:t>max_iops</a:t>
            </a:r>
            <a:r>
              <a:rPr lang="en-US" dirty="0"/>
              <a:t> = ' || </a:t>
            </a:r>
            <a:r>
              <a:rPr lang="en-US" dirty="0" err="1"/>
              <a:t>iops</a:t>
            </a:r>
            <a:r>
              <a:rPr lang="en-US" dirty="0"/>
              <a:t>);</a:t>
            </a:r>
          </a:p>
          <a:p>
            <a:pPr marL="0" indent="0">
              <a:buNone/>
            </a:pPr>
            <a:r>
              <a:rPr lang="en-US" dirty="0"/>
              <a:t>   DBMS_OUTPUT.PUT_LINE ('latency = ' || </a:t>
            </a:r>
            <a:r>
              <a:rPr lang="en-US" dirty="0" err="1"/>
              <a:t>lat</a:t>
            </a:r>
            <a:r>
              <a:rPr lang="en-US" dirty="0"/>
              <a:t>);</a:t>
            </a:r>
          </a:p>
          <a:p>
            <a:pPr marL="0" indent="0">
              <a:buNone/>
            </a:pPr>
            <a:r>
              <a:rPr lang="en-US" dirty="0"/>
              <a:t>   DBMS_OUTPUT.PUT_LINE('</a:t>
            </a:r>
            <a:r>
              <a:rPr lang="en-US" dirty="0" err="1"/>
              <a:t>max_mbps</a:t>
            </a:r>
            <a:r>
              <a:rPr lang="en-US" dirty="0"/>
              <a:t> = ' || mbps);</a:t>
            </a:r>
          </a:p>
          <a:p>
            <a:pPr marL="0" indent="0">
              <a:buNone/>
            </a:pPr>
            <a:r>
              <a:rPr lang="en-US" dirty="0"/>
              <a:t>end;</a:t>
            </a:r>
          </a:p>
          <a:p>
            <a:pPr marL="0" indent="0">
              <a:buNone/>
            </a:pPr>
            <a:r>
              <a:rPr lang="en-US" dirty="0"/>
              <a:t>/</a:t>
            </a:r>
            <a:endParaRPr lang="en-US" altLang="en-US" dirty="0"/>
          </a:p>
        </p:txBody>
      </p:sp>
      <p:sp>
        <p:nvSpPr>
          <p:cNvPr id="399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70594CA-2D14-45BE-BB26-4B511DDF99AE}" type="slidenum">
              <a:rPr lang="en-US" altLang="en-US" sz="800" smtClean="0"/>
              <a:pPr>
                <a:spcBef>
                  <a:spcPct val="0"/>
                </a:spcBef>
                <a:buClrTx/>
                <a:buFontTx/>
                <a:buNone/>
              </a:pPr>
              <a:t>35</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23971687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a:t>Agenda</a:t>
            </a:r>
          </a:p>
        </p:txBody>
      </p:sp>
      <p:sp>
        <p:nvSpPr>
          <p:cNvPr id="40963" name="Rectangle 3"/>
          <p:cNvSpPr>
            <a:spLocks noGrp="1" noChangeArrowheads="1"/>
          </p:cNvSpPr>
          <p:nvPr>
            <p:ph idx="1"/>
          </p:nvPr>
        </p:nvSpPr>
        <p:spPr/>
        <p:txBody>
          <a:bodyPr/>
          <a:lstStyle/>
          <a:p>
            <a:pPr eaLnBrk="1" hangingPunct="1"/>
            <a:r>
              <a:rPr lang="en-US" altLang="en-US"/>
              <a:t>Oracle Database architecture</a:t>
            </a:r>
          </a:p>
          <a:p>
            <a:pPr eaLnBrk="1" hangingPunct="1"/>
            <a:r>
              <a:rPr lang="en-US" altLang="en-US"/>
              <a:t>CPU</a:t>
            </a:r>
          </a:p>
          <a:p>
            <a:pPr eaLnBrk="1" hangingPunct="1"/>
            <a:r>
              <a:rPr lang="en-US" altLang="en-US"/>
              <a:t>Memory</a:t>
            </a:r>
          </a:p>
          <a:p>
            <a:pPr eaLnBrk="1" hangingPunct="1"/>
            <a:r>
              <a:rPr lang="en-US" altLang="en-US"/>
              <a:t>I/O</a:t>
            </a:r>
          </a:p>
          <a:p>
            <a:pPr eaLnBrk="1" hangingPunct="1"/>
            <a:r>
              <a:rPr lang="en-US" altLang="en-US" b="1"/>
              <a:t>Network</a:t>
            </a:r>
            <a:r>
              <a:rPr lang="en-US" altLang="en-US"/>
              <a:t> </a:t>
            </a:r>
          </a:p>
          <a:p>
            <a:pPr eaLnBrk="1" hangingPunct="1"/>
            <a:r>
              <a:rPr lang="en-US" altLang="en-US"/>
              <a:t>High Availability </a:t>
            </a:r>
          </a:p>
          <a:p>
            <a:pPr eaLnBrk="1" hangingPunct="1"/>
            <a:endParaRPr lang="en-US" altLang="en-US"/>
          </a:p>
          <a:p>
            <a:pPr eaLnBrk="1" hangingPunct="1"/>
            <a:endParaRPr lang="en-US" altLang="en-US"/>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36</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82928" y="594391"/>
            <a:ext cx="7177087" cy="682625"/>
          </a:xfrm>
        </p:spPr>
        <p:txBody>
          <a:bodyPr/>
          <a:lstStyle/>
          <a:p>
            <a:r>
              <a:rPr lang="en-US" altLang="en-US" dirty="0">
                <a:ea typeface="ヒラギノ角ゴ Pro W3"/>
                <a:cs typeface="Geneva"/>
              </a:rPr>
              <a:t>Choose the Correct Network MTU size</a:t>
            </a:r>
          </a:p>
        </p:txBody>
      </p:sp>
      <p:graphicFrame>
        <p:nvGraphicFramePr>
          <p:cNvPr id="53279" name="Group 31"/>
          <p:cNvGraphicFramePr>
            <a:graphicFrameLocks noGrp="1"/>
          </p:cNvGraphicFramePr>
          <p:nvPr>
            <p:ph type="tbl" idx="1"/>
            <p:extLst>
              <p:ext uri="{D42A27DB-BD31-4B8C-83A1-F6EECF244321}">
                <p14:modId xmlns:p14="http://schemas.microsoft.com/office/powerpoint/2010/main" val="1677812705"/>
              </p:ext>
            </p:extLst>
          </p:nvPr>
        </p:nvGraphicFramePr>
        <p:xfrm>
          <a:off x="502988" y="4053926"/>
          <a:ext cx="7594880" cy="1920176"/>
        </p:xfrm>
        <a:graphic>
          <a:graphicData uri="http://schemas.openxmlformats.org/drawingml/2006/table">
            <a:tbl>
              <a:tblPr/>
              <a:tblGrid>
                <a:gridCol w="2306943">
                  <a:extLst>
                    <a:ext uri="{9D8B030D-6E8A-4147-A177-3AD203B41FA5}">
                      <a16:colId xmlns:a16="http://schemas.microsoft.com/office/drawing/2014/main" val="20000"/>
                    </a:ext>
                  </a:extLst>
                </a:gridCol>
                <a:gridCol w="2236819">
                  <a:extLst>
                    <a:ext uri="{9D8B030D-6E8A-4147-A177-3AD203B41FA5}">
                      <a16:colId xmlns:a16="http://schemas.microsoft.com/office/drawing/2014/main" val="20001"/>
                    </a:ext>
                  </a:extLst>
                </a:gridCol>
                <a:gridCol w="3051118">
                  <a:extLst>
                    <a:ext uri="{9D8B030D-6E8A-4147-A177-3AD203B41FA5}">
                      <a16:colId xmlns:a16="http://schemas.microsoft.com/office/drawing/2014/main" val="20002"/>
                    </a:ext>
                  </a:extLst>
                </a:gridCol>
              </a:tblGrid>
              <a:tr h="382198">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1" i="0" u="none" strike="noStrike" cap="none" normalizeH="0" baseline="0" dirty="0" err="1">
                          <a:ln>
                            <a:noFill/>
                          </a:ln>
                          <a:solidFill>
                            <a:schemeClr val="tx1"/>
                          </a:solidFill>
                          <a:effectLst/>
                          <a:latin typeface="Arial" charset="0"/>
                          <a:ea typeface="MS PGothic" pitchFamily="34" charset="-128"/>
                          <a:cs typeface="Geneva"/>
                        </a:rPr>
                        <a:t>netstat</a:t>
                      </a:r>
                      <a:r>
                        <a:rPr kumimoji="0" lang="en-US" altLang="ja-JP" sz="1800" b="1" i="0" u="none" strike="noStrike" cap="none" normalizeH="0" baseline="0" dirty="0">
                          <a:ln>
                            <a:noFill/>
                          </a:ln>
                          <a:solidFill>
                            <a:schemeClr val="tx1"/>
                          </a:solidFill>
                          <a:effectLst/>
                          <a:latin typeface="Arial" charset="0"/>
                          <a:ea typeface="MS PGothic" pitchFamily="34" charset="-128"/>
                          <a:cs typeface="Geneva"/>
                        </a:rPr>
                        <a:t> –s of Interconnect</a:t>
                      </a:r>
                      <a:r>
                        <a:rPr kumimoji="0" lang="en-US" altLang="ja-JP" sz="1800" b="0" i="0" u="none" strike="noStrike" cap="none" normalizeH="0" baseline="0" dirty="0">
                          <a:ln>
                            <a:noFill/>
                          </a:ln>
                          <a:solidFill>
                            <a:schemeClr val="tx1"/>
                          </a:solidFill>
                          <a:effectLst/>
                          <a:latin typeface="Arial" charset="0"/>
                          <a:ea typeface="MS PGothic" pitchFamily="34" charset="-128"/>
                          <a:cs typeface="Geneva"/>
                        </a:rPr>
                        <a:t> </a:t>
                      </a:r>
                      <a:endParaRPr kumimoji="0" lang="en-US" sz="1800" b="0" i="0" u="none" strike="noStrike" cap="none" normalizeH="0" baseline="0" dirty="0">
                        <a:ln>
                          <a:noFill/>
                        </a:ln>
                        <a:solidFill>
                          <a:schemeClr val="tx1"/>
                        </a:solidFill>
                        <a:effectLst/>
                        <a:latin typeface="Arial" charset="0"/>
                        <a:ea typeface="ヒラギノ角ゴ Pro W3"/>
                        <a:cs typeface="Geneva"/>
                      </a:endParaRPr>
                    </a:p>
                  </a:txBody>
                  <a:tcPr marT="34282" marB="3428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sz="1800" b="1" i="0" u="none" strike="noStrike" cap="none" normalizeH="0" baseline="0" dirty="0">
                          <a:ln>
                            <a:noFill/>
                          </a:ln>
                          <a:solidFill>
                            <a:schemeClr val="tx1"/>
                          </a:solidFill>
                          <a:effectLst/>
                          <a:latin typeface="Arial" charset="0"/>
                          <a:ea typeface="ヒラギノ角ゴ Pro W3"/>
                          <a:cs typeface="Geneva"/>
                        </a:rPr>
                        <a:t>MTU Size of 1492 (default)</a:t>
                      </a:r>
                    </a:p>
                  </a:txBody>
                  <a:tcPr marT="34282" marB="3428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sz="1800" b="1" i="0" u="none" strike="noStrike" cap="none" normalizeH="0" baseline="0" dirty="0">
                          <a:ln>
                            <a:noFill/>
                          </a:ln>
                          <a:solidFill>
                            <a:schemeClr val="tx1"/>
                          </a:solidFill>
                          <a:effectLst/>
                          <a:latin typeface="Arial" charset="0"/>
                          <a:ea typeface="ヒラギノ角ゴ Pro W3"/>
                          <a:cs typeface="Geneva"/>
                        </a:rPr>
                        <a:t>MTU Size of 8992 (with 8K DB block size, especially RAC)</a:t>
                      </a:r>
                    </a:p>
                  </a:txBody>
                  <a:tcPr marT="34282" marB="3428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76441">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a:ln>
                            <a:noFill/>
                          </a:ln>
                          <a:solidFill>
                            <a:schemeClr val="tx1"/>
                          </a:solidFill>
                          <a:effectLst/>
                          <a:latin typeface="Arial" charset="0"/>
                          <a:ea typeface="MS PGothic" pitchFamily="34" charset="-128"/>
                          <a:cs typeface="Geneva"/>
                        </a:rPr>
                        <a:t>Before reassemblies</a:t>
                      </a:r>
                      <a:endParaRPr kumimoji="0" lang="en-US" sz="1800" b="0" i="0" u="none" strike="noStrike" cap="none" normalizeH="0" baseline="0">
                        <a:ln>
                          <a:noFill/>
                        </a:ln>
                        <a:solidFill>
                          <a:schemeClr val="tx1"/>
                        </a:solidFill>
                        <a:effectLst/>
                        <a:latin typeface="Arial" charset="0"/>
                        <a:ea typeface="ヒラギノ角ゴ Pro W3"/>
                        <a:cs typeface="Geneva"/>
                      </a:endParaRPr>
                    </a:p>
                  </a:txBody>
                  <a:tcPr marT="34282" marB="3428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a:ln>
                            <a:noFill/>
                          </a:ln>
                          <a:solidFill>
                            <a:schemeClr val="tx1"/>
                          </a:solidFill>
                          <a:effectLst/>
                          <a:latin typeface="Arial" charset="0"/>
                          <a:ea typeface="MS PGothic" pitchFamily="34" charset="-128"/>
                          <a:cs typeface="Geneva"/>
                        </a:rPr>
                        <a:t>43,530,572 </a:t>
                      </a:r>
                      <a:endParaRPr kumimoji="0" lang="en-US" sz="1800" b="0" i="0" u="none" strike="noStrike" cap="none" normalizeH="0" baseline="0">
                        <a:ln>
                          <a:noFill/>
                        </a:ln>
                        <a:solidFill>
                          <a:schemeClr val="tx1"/>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a:ln>
                            <a:noFill/>
                          </a:ln>
                          <a:solidFill>
                            <a:schemeClr val="tx1"/>
                          </a:solidFill>
                          <a:effectLst/>
                          <a:latin typeface="Arial" charset="0"/>
                          <a:ea typeface="MS PGothic" pitchFamily="34" charset="-128"/>
                          <a:cs typeface="Geneva"/>
                        </a:rPr>
                        <a:t>1,563,179</a:t>
                      </a:r>
                      <a:endParaRPr kumimoji="0" lang="en-US" sz="1800" b="0" i="0" u="none" strike="noStrike" cap="none" normalizeH="0" baseline="0">
                        <a:ln>
                          <a:noFill/>
                        </a:ln>
                        <a:solidFill>
                          <a:schemeClr val="tx1"/>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6032">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sz="1800" b="0" i="0" u="none" strike="noStrike" cap="none" normalizeH="0" baseline="0">
                          <a:ln>
                            <a:noFill/>
                          </a:ln>
                          <a:solidFill>
                            <a:schemeClr val="tx1"/>
                          </a:solidFill>
                          <a:effectLst/>
                          <a:latin typeface="Arial" charset="0"/>
                          <a:ea typeface="ヒラギノ角ゴ Pro W3"/>
                          <a:cs typeface="Geneva"/>
                        </a:rPr>
                        <a:t>After reassemblies</a:t>
                      </a:r>
                    </a:p>
                  </a:txBody>
                  <a:tcPr marT="34282" marB="3428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dirty="0">
                          <a:ln>
                            <a:noFill/>
                          </a:ln>
                          <a:solidFill>
                            <a:schemeClr val="tx1"/>
                          </a:solidFill>
                          <a:effectLst/>
                          <a:latin typeface="Arial" charset="0"/>
                          <a:ea typeface="MS PGothic" pitchFamily="34" charset="-128"/>
                          <a:cs typeface="Geneva"/>
                        </a:rPr>
                        <a:t>54,281,987 </a:t>
                      </a:r>
                      <a:endParaRPr kumimoji="0" lang="en-US" sz="1800" b="0" i="0" u="none" strike="noStrike" cap="none" normalizeH="0" baseline="0" dirty="0">
                        <a:ln>
                          <a:noFill/>
                        </a:ln>
                        <a:solidFill>
                          <a:schemeClr val="tx1"/>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a:ln>
                            <a:noFill/>
                          </a:ln>
                          <a:solidFill>
                            <a:schemeClr val="tx1"/>
                          </a:solidFill>
                          <a:effectLst/>
                          <a:latin typeface="Arial" charset="0"/>
                          <a:ea typeface="MS PGothic" pitchFamily="34" charset="-128"/>
                          <a:cs typeface="Geneva"/>
                        </a:rPr>
                        <a:t>1,565,071</a:t>
                      </a:r>
                      <a:endParaRPr kumimoji="0" lang="en-US" sz="1800" b="0" i="0" u="none" strike="noStrike" cap="none" normalizeH="0" baseline="0">
                        <a:ln>
                          <a:noFill/>
                        </a:ln>
                        <a:solidFill>
                          <a:schemeClr val="tx1"/>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2941">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sz="1800" b="0" i="0" u="none" strike="noStrike" cap="none" normalizeH="0" baseline="0">
                          <a:ln>
                            <a:noFill/>
                          </a:ln>
                          <a:solidFill>
                            <a:srgbClr val="FF0000"/>
                          </a:solidFill>
                          <a:effectLst/>
                          <a:latin typeface="Arial" charset="0"/>
                          <a:ea typeface="ヒラギノ角ゴ Pro W3"/>
                          <a:cs typeface="Geneva"/>
                        </a:rPr>
                        <a:t>Delta assemblies</a:t>
                      </a:r>
                    </a:p>
                  </a:txBody>
                  <a:tcPr marT="34282" marB="3428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a:ln>
                            <a:noFill/>
                          </a:ln>
                          <a:solidFill>
                            <a:srgbClr val="FF0000"/>
                          </a:solidFill>
                          <a:effectLst/>
                          <a:latin typeface="Arial" charset="0"/>
                          <a:ea typeface="MS PGothic" pitchFamily="34" charset="-128"/>
                          <a:cs typeface="Geneva"/>
                        </a:rPr>
                        <a:t>10,751,415 </a:t>
                      </a:r>
                      <a:endParaRPr kumimoji="0" lang="en-US" sz="1800" b="0" i="0" u="none" strike="noStrike" cap="none" normalizeH="0" baseline="0">
                        <a:ln>
                          <a:noFill/>
                        </a:ln>
                        <a:solidFill>
                          <a:srgbClr val="FF0000"/>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Times" pitchFamily="18" charset="0"/>
                        <a:buNone/>
                        <a:tabLst/>
                      </a:pPr>
                      <a:r>
                        <a:rPr kumimoji="0" lang="en-US" altLang="ja-JP" sz="1800" b="0" i="0" u="none" strike="noStrike" cap="none" normalizeH="0" baseline="0" dirty="0">
                          <a:ln>
                            <a:noFill/>
                          </a:ln>
                          <a:solidFill>
                            <a:srgbClr val="FF0000"/>
                          </a:solidFill>
                          <a:effectLst/>
                          <a:latin typeface="Arial" charset="0"/>
                          <a:ea typeface="MS PGothic" pitchFamily="34" charset="-128"/>
                          <a:cs typeface="Geneva"/>
                        </a:rPr>
                        <a:t>1,892 </a:t>
                      </a:r>
                      <a:endParaRPr kumimoji="0" lang="en-US" sz="1800" b="0" i="0" u="none" strike="noStrike" cap="none" normalizeH="0" baseline="0" dirty="0">
                        <a:ln>
                          <a:noFill/>
                        </a:ln>
                        <a:solidFill>
                          <a:srgbClr val="FF0000"/>
                        </a:solidFill>
                        <a:effectLst/>
                        <a:latin typeface="Arial" charset="0"/>
                        <a:ea typeface="ヒラギノ角ゴ Pro W3"/>
                        <a:cs typeface="Geneva"/>
                      </a:endParaRPr>
                    </a:p>
                  </a:txBody>
                  <a:tcPr marT="34282" marB="3428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42009" name="Rectangle 5"/>
          <p:cNvSpPr>
            <a:spLocks noGrp="1" noChangeArrowheads="1"/>
          </p:cNvSpPr>
          <p:nvPr>
            <p:ph type="sldNum" sz="quarter" idx="10"/>
          </p:nvPr>
        </p:nvSpPr>
        <p:spPr bwMode="auto">
          <a:xfrm>
            <a:off x="0" y="5837238"/>
            <a:ext cx="2514600" cy="163512"/>
          </a:xfrm>
          <a:noFill/>
        </p:spPr>
        <p:txBody>
          <a:bodyPr lIns="91440" tIns="45720" rIns="91440" bIns="45720"/>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58A96A46-CBA0-4449-9834-C103A2A078FD}" type="slidenum">
              <a:rPr lang="en-US" altLang="en-US" sz="800" smtClean="0"/>
              <a:pPr/>
              <a:t>37</a:t>
            </a:fld>
            <a:endParaRPr lang="en-US" altLang="en-US" sz="800"/>
          </a:p>
        </p:txBody>
      </p:sp>
      <p:sp>
        <p:nvSpPr>
          <p:cNvPr id="2" name="Rectangle 1"/>
          <p:cNvSpPr/>
          <p:nvPr/>
        </p:nvSpPr>
        <p:spPr>
          <a:xfrm>
            <a:off x="365806" y="1286179"/>
            <a:ext cx="7777758" cy="2554545"/>
          </a:xfrm>
          <a:prstGeom prst="rect">
            <a:avLst/>
          </a:prstGeom>
        </p:spPr>
        <p:txBody>
          <a:bodyPr wrap="square">
            <a:spAutoFit/>
          </a:bodyPr>
          <a:lstStyle/>
          <a:p>
            <a:pPr marL="285750" indent="-285750">
              <a:buFont typeface="Arial" panose="020B0604020202020204" pitchFamily="34" charset="0"/>
              <a:buChar char="•"/>
            </a:pPr>
            <a:r>
              <a:rPr lang="en-US" sz="2000" dirty="0"/>
              <a:t>For Oracle RAC Environments, </a:t>
            </a:r>
            <a:r>
              <a:rPr lang="en-US" sz="2000" b="1" dirty="0"/>
              <a:t>choose your MTU size carefully</a:t>
            </a:r>
            <a:r>
              <a:rPr lang="en-US" sz="2000" dirty="0"/>
              <a:t>. Set it to the maximum size supported by all hops on the path to the final destination to avoid fragmentation.</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Use the </a:t>
            </a:r>
            <a:r>
              <a:rPr lang="en-US" sz="2000" b="1" dirty="0" err="1"/>
              <a:t>tracepath</a:t>
            </a:r>
            <a:r>
              <a:rPr lang="en-US" sz="2000" b="1" dirty="0"/>
              <a:t> </a:t>
            </a:r>
            <a:r>
              <a:rPr lang="en-US" sz="2000" dirty="0"/>
              <a:t>command to verify the path MTU size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Sending packets &gt; 1400 with an MTU size of 8992 will increase throughput and save CPU cycles</a:t>
            </a: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a:t>Agenda</a:t>
            </a:r>
          </a:p>
        </p:txBody>
      </p:sp>
      <p:sp>
        <p:nvSpPr>
          <p:cNvPr id="40963" name="Rectangle 3"/>
          <p:cNvSpPr>
            <a:spLocks noGrp="1" noChangeArrowheads="1"/>
          </p:cNvSpPr>
          <p:nvPr>
            <p:ph idx="1"/>
          </p:nvPr>
        </p:nvSpPr>
        <p:spPr/>
        <p:txBody>
          <a:bodyPr/>
          <a:lstStyle/>
          <a:p>
            <a:pPr eaLnBrk="1" hangingPunct="1"/>
            <a:r>
              <a:rPr lang="en-US" altLang="en-US" dirty="0"/>
              <a:t>Oracle Database architecture</a:t>
            </a:r>
          </a:p>
          <a:p>
            <a:pPr eaLnBrk="1" hangingPunct="1"/>
            <a:r>
              <a:rPr lang="en-US" altLang="en-US" dirty="0"/>
              <a:t>CPU</a:t>
            </a:r>
          </a:p>
          <a:p>
            <a:pPr eaLnBrk="1" hangingPunct="1"/>
            <a:r>
              <a:rPr lang="en-US" altLang="en-US" dirty="0"/>
              <a:t>Memory</a:t>
            </a:r>
          </a:p>
          <a:p>
            <a:pPr eaLnBrk="1" hangingPunct="1"/>
            <a:r>
              <a:rPr lang="en-US" altLang="en-US" dirty="0"/>
              <a:t>I/O</a:t>
            </a:r>
          </a:p>
          <a:p>
            <a:pPr eaLnBrk="1" hangingPunct="1"/>
            <a:r>
              <a:rPr lang="en-US" altLang="en-US" dirty="0"/>
              <a:t>Network </a:t>
            </a:r>
          </a:p>
          <a:p>
            <a:pPr eaLnBrk="1" hangingPunct="1"/>
            <a:r>
              <a:rPr lang="en-US" altLang="en-US" b="1" dirty="0"/>
              <a:t>High Availability </a:t>
            </a:r>
          </a:p>
          <a:p>
            <a:pPr eaLnBrk="1" hangingPunct="1"/>
            <a:endParaRPr lang="en-US" altLang="en-US" dirty="0"/>
          </a:p>
          <a:p>
            <a:pPr eaLnBrk="1" hangingPunct="1"/>
            <a:endParaRPr lang="en-US" altLang="en-US" dirty="0"/>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38</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38065601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Oracle Database Server Best practices for High Availability</a:t>
            </a:r>
            <a:endParaRPr lang="en-US" altLang="en-US" dirty="0"/>
          </a:p>
        </p:txBody>
      </p:sp>
      <p:sp>
        <p:nvSpPr>
          <p:cNvPr id="40963" name="Rectangle 3"/>
          <p:cNvSpPr>
            <a:spLocks noGrp="1" noChangeArrowheads="1"/>
          </p:cNvSpPr>
          <p:nvPr>
            <p:ph idx="1"/>
          </p:nvPr>
        </p:nvSpPr>
        <p:spPr>
          <a:xfrm>
            <a:off x="182563" y="1051586"/>
            <a:ext cx="8686800" cy="5303177"/>
          </a:xfrm>
        </p:spPr>
        <p:txBody>
          <a:bodyPr/>
          <a:lstStyle/>
          <a:p>
            <a:r>
              <a:rPr lang="en-US" dirty="0"/>
              <a:t>Frequently </a:t>
            </a:r>
            <a:r>
              <a:rPr lang="en-US" b="1" dirty="0"/>
              <a:t>updated and validated </a:t>
            </a:r>
            <a:r>
              <a:rPr lang="en-US" dirty="0"/>
              <a:t>local and remote backups constitute the foundation of an overall HA strategy. </a:t>
            </a:r>
          </a:p>
          <a:p>
            <a:r>
              <a:rPr lang="en-US" dirty="0"/>
              <a:t>Multiplex Redo logs </a:t>
            </a:r>
          </a:p>
          <a:p>
            <a:r>
              <a:rPr lang="en-US" dirty="0"/>
              <a:t>Use </a:t>
            </a:r>
            <a:r>
              <a:rPr lang="en-US" dirty="0" err="1"/>
              <a:t>spfile</a:t>
            </a:r>
            <a:r>
              <a:rPr lang="en-US" dirty="0"/>
              <a:t> </a:t>
            </a:r>
          </a:p>
          <a:p>
            <a:r>
              <a:rPr lang="en-US" dirty="0"/>
              <a:t>Create two or more control files </a:t>
            </a:r>
          </a:p>
          <a:p>
            <a:r>
              <a:rPr lang="en-US" dirty="0"/>
              <a:t>Enable Archive mode and use Flash Area </a:t>
            </a:r>
          </a:p>
          <a:p>
            <a:r>
              <a:rPr lang="en-US" dirty="0"/>
              <a:t>Avoid NOLOGGING </a:t>
            </a:r>
          </a:p>
          <a:p>
            <a:r>
              <a:rPr lang="en-US" dirty="0"/>
              <a:t>Take advantages of Flashback Database </a:t>
            </a:r>
          </a:p>
          <a:p>
            <a:r>
              <a:rPr lang="en-US" dirty="0"/>
              <a:t>Enable Block checking </a:t>
            </a:r>
          </a:p>
          <a:p>
            <a:r>
              <a:rPr lang="en-US" dirty="0"/>
              <a:t>Use Temp tablespace with temp files and use temp tablespaces groups </a:t>
            </a:r>
          </a:p>
          <a:p>
            <a:r>
              <a:rPr lang="en-US" dirty="0"/>
              <a:t>Usage of ASM will be a good choice </a:t>
            </a:r>
          </a:p>
          <a:p>
            <a:pPr lvl="1"/>
            <a:r>
              <a:rPr lang="en-US" dirty="0"/>
              <a:t>for mirroring </a:t>
            </a:r>
          </a:p>
          <a:p>
            <a:pPr lvl="1"/>
            <a:r>
              <a:rPr lang="en-US" dirty="0"/>
              <a:t>data distribution </a:t>
            </a:r>
          </a:p>
          <a:p>
            <a:pPr lvl="1"/>
            <a:r>
              <a:rPr lang="en-US" dirty="0"/>
              <a:t>add / removing </a:t>
            </a:r>
            <a:r>
              <a:rPr lang="en-US" dirty="0" err="1"/>
              <a:t>luns</a:t>
            </a:r>
            <a:r>
              <a:rPr lang="en-US" dirty="0"/>
              <a:t> </a:t>
            </a:r>
          </a:p>
          <a:p>
            <a:pPr marL="0" indent="0">
              <a:buNone/>
            </a:pPr>
            <a:endParaRPr lang="en-US" altLang="en-US" dirty="0"/>
          </a:p>
          <a:p>
            <a:pPr eaLnBrk="1" hangingPunct="1"/>
            <a:endParaRPr lang="en-US" altLang="en-US" dirty="0"/>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39</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3966611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t>Oracle Database architecture</a:t>
            </a:r>
          </a:p>
        </p:txBody>
      </p:sp>
      <p:sp>
        <p:nvSpPr>
          <p:cNvPr id="12291" name="Content Placeholder 2"/>
          <p:cNvSpPr>
            <a:spLocks noGrp="1"/>
          </p:cNvSpPr>
          <p:nvPr>
            <p:ph idx="1"/>
          </p:nvPr>
        </p:nvSpPr>
        <p:spPr/>
        <p:txBody>
          <a:bodyPr/>
          <a:lstStyle/>
          <a:p>
            <a:r>
              <a:rPr lang="en-US" altLang="en-US"/>
              <a:t>Relational database management system (RDBMS)</a:t>
            </a:r>
          </a:p>
          <a:p>
            <a:r>
              <a:rPr lang="en-US" altLang="en-US"/>
              <a:t>Data is perceived as rows and columns</a:t>
            </a:r>
          </a:p>
          <a:p>
            <a:r>
              <a:rPr lang="en-US" altLang="en-US"/>
              <a:t>Instance and Database</a:t>
            </a:r>
          </a:p>
          <a:p>
            <a:r>
              <a:rPr lang="en-US" altLang="en-US"/>
              <a:t>Database is collection of </a:t>
            </a:r>
          </a:p>
          <a:p>
            <a:pPr lvl="1"/>
            <a:r>
              <a:rPr lang="en-US" altLang="en-US"/>
              <a:t>Data files</a:t>
            </a:r>
          </a:p>
          <a:p>
            <a:pPr lvl="1"/>
            <a:r>
              <a:rPr lang="en-US" altLang="en-US"/>
              <a:t>Redo log files</a:t>
            </a:r>
          </a:p>
          <a:p>
            <a:pPr lvl="1"/>
            <a:r>
              <a:rPr lang="en-US" altLang="en-US"/>
              <a:t>Control files</a:t>
            </a:r>
          </a:p>
          <a:p>
            <a:r>
              <a:rPr lang="en-US" altLang="en-US"/>
              <a:t>Instance is a mean to access a database and consists of </a:t>
            </a:r>
          </a:p>
          <a:p>
            <a:pPr lvl="1"/>
            <a:r>
              <a:rPr lang="en-US" altLang="en-US"/>
              <a:t>Processes</a:t>
            </a:r>
          </a:p>
          <a:p>
            <a:pPr lvl="1"/>
            <a:r>
              <a:rPr lang="en-US" altLang="en-US"/>
              <a:t>Threads</a:t>
            </a:r>
          </a:p>
          <a:p>
            <a:pPr lvl="1"/>
            <a:r>
              <a:rPr lang="en-US" altLang="en-US"/>
              <a:t>Memory structures</a:t>
            </a:r>
          </a:p>
          <a:p>
            <a:r>
              <a:rPr lang="en-US" altLang="en-US"/>
              <a:t>Instance always opens one and only one database</a:t>
            </a:r>
          </a:p>
          <a:p>
            <a:endParaRPr lang="en-US" altLang="en-US"/>
          </a:p>
          <a:p>
            <a:endParaRPr lang="en-US" altLang="en-US"/>
          </a:p>
        </p:txBody>
      </p:sp>
      <p:sp>
        <p:nvSpPr>
          <p:cNvPr id="12292"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2EDB2625-9323-45FE-A42B-F94666995004}" type="slidenum">
              <a:rPr lang="en-US" altLang="en-US" sz="800" smtClean="0"/>
              <a:pPr>
                <a:spcBef>
                  <a:spcPct val="0"/>
                </a:spcBef>
                <a:buClrTx/>
                <a:buFontTx/>
                <a:buNone/>
              </a:pPr>
              <a:t>4</a:t>
            </a:fld>
            <a:endParaRPr lang="en-US" altLang="en-US" sz="8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Other layers for High Availability</a:t>
            </a:r>
            <a:endParaRPr lang="en-US" altLang="en-US" dirty="0"/>
          </a:p>
        </p:txBody>
      </p:sp>
      <p:sp>
        <p:nvSpPr>
          <p:cNvPr id="40963" name="Rectangle 3"/>
          <p:cNvSpPr>
            <a:spLocks noGrp="1" noChangeArrowheads="1"/>
          </p:cNvSpPr>
          <p:nvPr>
            <p:ph idx="1"/>
          </p:nvPr>
        </p:nvSpPr>
        <p:spPr>
          <a:xfrm>
            <a:off x="137319" y="1492463"/>
            <a:ext cx="8686800" cy="4860712"/>
          </a:xfrm>
        </p:spPr>
        <p:txBody>
          <a:bodyPr/>
          <a:lstStyle/>
          <a:p>
            <a:r>
              <a:rPr lang="en-US" dirty="0"/>
              <a:t>To improve the availability of virtual machines in case of a hardware maintenance or failure: </a:t>
            </a:r>
          </a:p>
          <a:p>
            <a:pPr lvl="1"/>
            <a:r>
              <a:rPr lang="en-US" dirty="0"/>
              <a:t>Single System Image (SSI) </a:t>
            </a:r>
          </a:p>
          <a:p>
            <a:r>
              <a:rPr lang="en-US" dirty="0"/>
              <a:t>Linux provides HA by clustering and there are four options: </a:t>
            </a:r>
          </a:p>
          <a:p>
            <a:pPr lvl="1"/>
            <a:r>
              <a:rPr lang="en-US" dirty="0"/>
              <a:t>Linux-HA </a:t>
            </a:r>
          </a:p>
          <a:p>
            <a:pPr lvl="1"/>
            <a:r>
              <a:rPr lang="en-US" dirty="0"/>
              <a:t>SUSE Linux Enterprise High Availability Extension </a:t>
            </a:r>
          </a:p>
          <a:p>
            <a:pPr lvl="1"/>
            <a:r>
              <a:rPr lang="en-US" dirty="0"/>
              <a:t>Red Hat Enterprise Linux Add-on </a:t>
            </a:r>
          </a:p>
          <a:p>
            <a:pPr lvl="1"/>
            <a:r>
              <a:rPr lang="en-US" dirty="0"/>
              <a:t>IBM Tivoli System Automation </a:t>
            </a:r>
          </a:p>
          <a:p>
            <a:r>
              <a:rPr lang="fr-FR" dirty="0"/>
              <a:t>Oracle </a:t>
            </a:r>
            <a:r>
              <a:rPr lang="fr-FR" dirty="0" err="1"/>
              <a:t>Grid</a:t>
            </a:r>
            <a:r>
              <a:rPr lang="fr-FR" dirty="0"/>
              <a:t> Infrastructure (Active / Passive) </a:t>
            </a:r>
            <a:endParaRPr lang="en-US" dirty="0"/>
          </a:p>
          <a:p>
            <a:r>
              <a:rPr lang="en-US" dirty="0"/>
              <a:t>Oracle RAC One Node (Active / Passive) </a:t>
            </a:r>
          </a:p>
          <a:p>
            <a:r>
              <a:rPr lang="en-US" dirty="0"/>
              <a:t>Oracle RAC (Active / Active)</a:t>
            </a:r>
          </a:p>
          <a:p>
            <a:r>
              <a:rPr lang="en-US" dirty="0"/>
              <a:t>Oracle HA implementation can span across two System z servers</a:t>
            </a:r>
          </a:p>
          <a:p>
            <a:endParaRPr lang="en-US" dirty="0"/>
          </a:p>
          <a:p>
            <a:endParaRPr lang="en-US" dirty="0"/>
          </a:p>
          <a:p>
            <a:pPr marL="0" indent="0">
              <a:buNone/>
            </a:pPr>
            <a:endParaRPr lang="en-US" altLang="en-US" dirty="0"/>
          </a:p>
          <a:p>
            <a:pPr eaLnBrk="1" hangingPunct="1"/>
            <a:endParaRPr lang="en-US" altLang="en-US" dirty="0"/>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40</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spTree>
    <p:extLst>
      <p:ext uri="{BB962C8B-B14F-4D97-AF65-F5344CB8AC3E}">
        <p14:creationId xmlns:p14="http://schemas.microsoft.com/office/powerpoint/2010/main" val="18508655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High Availability for Oracle on z Systems – multiple options</a:t>
            </a:r>
            <a:endParaRPr lang="en-US" altLang="en-US" dirty="0"/>
          </a:p>
        </p:txBody>
      </p:sp>
      <p:sp>
        <p:nvSpPr>
          <p:cNvPr id="40963" name="Rectangle 3"/>
          <p:cNvSpPr>
            <a:spLocks noGrp="1" noChangeArrowheads="1"/>
          </p:cNvSpPr>
          <p:nvPr>
            <p:ph idx="1"/>
          </p:nvPr>
        </p:nvSpPr>
        <p:spPr>
          <a:xfrm>
            <a:off x="137319" y="1492463"/>
            <a:ext cx="8686800" cy="4860712"/>
          </a:xfrm>
        </p:spPr>
        <p:txBody>
          <a:bodyPr/>
          <a:lstStyle/>
          <a:p>
            <a:endParaRPr lang="en-US" dirty="0"/>
          </a:p>
          <a:p>
            <a:endParaRPr lang="en-US" dirty="0"/>
          </a:p>
          <a:p>
            <a:pPr marL="0" indent="0">
              <a:buNone/>
            </a:pPr>
            <a:endParaRPr lang="en-US" altLang="en-US" dirty="0"/>
          </a:p>
          <a:p>
            <a:pPr eaLnBrk="1" hangingPunct="1"/>
            <a:endParaRPr lang="en-US" altLang="en-US" dirty="0"/>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41</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pic>
        <p:nvPicPr>
          <p:cNvPr id="2" name="Picture 1"/>
          <p:cNvPicPr>
            <a:picLocks noChangeAspect="1"/>
          </p:cNvPicPr>
          <p:nvPr/>
        </p:nvPicPr>
        <p:blipFill>
          <a:blip r:embed="rId2"/>
          <a:stretch>
            <a:fillRect/>
          </a:stretch>
        </p:blipFill>
        <p:spPr>
          <a:xfrm>
            <a:off x="285923" y="1308314"/>
            <a:ext cx="8536605" cy="4223784"/>
          </a:xfrm>
          <a:prstGeom prst="rect">
            <a:avLst/>
          </a:prstGeom>
        </p:spPr>
      </p:pic>
    </p:spTree>
    <p:extLst>
      <p:ext uri="{BB962C8B-B14F-4D97-AF65-F5344CB8AC3E}">
        <p14:creationId xmlns:p14="http://schemas.microsoft.com/office/powerpoint/2010/main" val="13672427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References</a:t>
            </a:r>
            <a:endParaRPr lang="en-US" altLang="en-US" dirty="0"/>
          </a:p>
        </p:txBody>
      </p:sp>
      <p:sp>
        <p:nvSpPr>
          <p:cNvPr id="40963" name="Rectangle 3"/>
          <p:cNvSpPr>
            <a:spLocks noGrp="1" noChangeArrowheads="1"/>
          </p:cNvSpPr>
          <p:nvPr>
            <p:ph idx="1"/>
          </p:nvPr>
        </p:nvSpPr>
        <p:spPr>
          <a:xfrm>
            <a:off x="137319" y="1492463"/>
            <a:ext cx="8686800" cy="4860712"/>
          </a:xfrm>
        </p:spPr>
        <p:txBody>
          <a:bodyPr/>
          <a:lstStyle/>
          <a:p>
            <a:pPr marL="0" indent="0">
              <a:buNone/>
            </a:pPr>
            <a:r>
              <a:rPr lang="en-US" dirty="0"/>
              <a:t> </a:t>
            </a:r>
          </a:p>
          <a:p>
            <a:endParaRPr lang="en-US" dirty="0"/>
          </a:p>
          <a:p>
            <a:pPr marL="0" indent="0">
              <a:buNone/>
            </a:pPr>
            <a:endParaRPr lang="en-US" altLang="en-US" dirty="0"/>
          </a:p>
          <a:p>
            <a:pPr eaLnBrk="1" hangingPunct="1"/>
            <a:endParaRPr lang="en-US" altLang="en-US" dirty="0"/>
          </a:p>
        </p:txBody>
      </p:sp>
      <p:sp>
        <p:nvSpPr>
          <p:cNvPr id="409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D4FE127B-3051-4E7B-AE7B-D2AFBC059665}" type="slidenum">
              <a:rPr lang="en-US" altLang="en-US" sz="800" smtClean="0"/>
              <a:pPr>
                <a:spcBef>
                  <a:spcPct val="0"/>
                </a:spcBef>
                <a:buClrTx/>
                <a:buFontTx/>
                <a:buNone/>
              </a:pPr>
              <a:t>42</a:t>
            </a:fld>
            <a:endParaRPr lang="en-US" altLang="en-US" sz="800"/>
          </a:p>
        </p:txBody>
      </p:sp>
      <p:sp>
        <p:nvSpPr>
          <p:cNvPr id="14345" name="Rectangle 9"/>
          <p:cNvSpPr>
            <a:spLocks noChangeArrowheads="1"/>
          </p:cNvSpPr>
          <p:nvPr/>
        </p:nvSpPr>
        <p:spPr bwMode="auto">
          <a:xfrm>
            <a:off x="182563" y="6323013"/>
            <a:ext cx="85963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46038" bIns="46038" anchor="b"/>
          <a:lstStyle/>
          <a:p>
            <a:pPr marL="400050" indent="-400050">
              <a:defRPr/>
            </a:pPr>
            <a:r>
              <a:rPr lang="en-US" sz="800">
                <a:solidFill>
                  <a:schemeClr val="bg1"/>
                </a:solidFill>
                <a:latin typeface="Arial" charset="0"/>
                <a:ea typeface="ＭＳ Ｐゴシック" charset="0"/>
                <a:cs typeface="Arial" charset="0"/>
              </a:rPr>
              <a:t>Source:	If applicable, describe source origin</a:t>
            </a:r>
          </a:p>
        </p:txBody>
      </p:sp>
      <p:pic>
        <p:nvPicPr>
          <p:cNvPr id="3" name="Picture 2"/>
          <p:cNvPicPr>
            <a:picLocks noChangeAspect="1"/>
          </p:cNvPicPr>
          <p:nvPr/>
        </p:nvPicPr>
        <p:blipFill>
          <a:blip r:embed="rId2"/>
          <a:stretch>
            <a:fillRect/>
          </a:stretch>
        </p:blipFill>
        <p:spPr>
          <a:xfrm>
            <a:off x="182563" y="959644"/>
            <a:ext cx="5851505" cy="2454353"/>
          </a:xfrm>
          <a:prstGeom prst="rect">
            <a:avLst/>
          </a:prstGeom>
        </p:spPr>
      </p:pic>
      <p:pic>
        <p:nvPicPr>
          <p:cNvPr id="4" name="Picture 3"/>
          <p:cNvPicPr>
            <a:picLocks noChangeAspect="1"/>
          </p:cNvPicPr>
          <p:nvPr/>
        </p:nvPicPr>
        <p:blipFill>
          <a:blip r:embed="rId3"/>
          <a:stretch>
            <a:fillRect/>
          </a:stretch>
        </p:blipFill>
        <p:spPr>
          <a:xfrm>
            <a:off x="4206244" y="3278336"/>
            <a:ext cx="4902515" cy="3443139"/>
          </a:xfrm>
          <a:prstGeom prst="rect">
            <a:avLst/>
          </a:prstGeom>
        </p:spPr>
      </p:pic>
      <p:pic>
        <p:nvPicPr>
          <p:cNvPr id="5" name="Picture 4"/>
          <p:cNvPicPr>
            <a:picLocks noChangeAspect="1"/>
          </p:cNvPicPr>
          <p:nvPr/>
        </p:nvPicPr>
        <p:blipFill>
          <a:blip r:embed="rId4"/>
          <a:stretch>
            <a:fillRect/>
          </a:stretch>
        </p:blipFill>
        <p:spPr>
          <a:xfrm>
            <a:off x="558440" y="3626593"/>
            <a:ext cx="2793409" cy="3006646"/>
          </a:xfrm>
          <a:prstGeom prst="rect">
            <a:avLst/>
          </a:prstGeom>
        </p:spPr>
      </p:pic>
    </p:spTree>
    <p:extLst>
      <p:ext uri="{BB962C8B-B14F-4D97-AF65-F5344CB8AC3E}">
        <p14:creationId xmlns:p14="http://schemas.microsoft.com/office/powerpoint/2010/main" val="2851749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Content Placeholder 2"/>
          <p:cNvSpPr>
            <a:spLocks noGrp="1"/>
          </p:cNvSpPr>
          <p:nvPr>
            <p:ph idx="1"/>
          </p:nvPr>
        </p:nvSpPr>
        <p:spPr/>
        <p:txBody>
          <a:bodyPr/>
          <a:lstStyle/>
          <a:p>
            <a:endParaRPr lang="en-US" dirty="0"/>
          </a:p>
          <a:p>
            <a:endParaRPr lang="en-US" dirty="0"/>
          </a:p>
          <a:p>
            <a:r>
              <a:rPr lang="en-US" dirty="0"/>
              <a:t>Thanks for attending </a:t>
            </a:r>
          </a:p>
          <a:p>
            <a:r>
              <a:rPr lang="en-US" dirty="0"/>
              <a:t>Thanks to</a:t>
            </a:r>
          </a:p>
          <a:p>
            <a:pPr lvl="1"/>
            <a:r>
              <a:rPr lang="en-US" dirty="0"/>
              <a:t>David Simpson</a:t>
            </a:r>
          </a:p>
          <a:p>
            <a:pPr lvl="1"/>
            <a:r>
              <a:rPr lang="en-US" dirty="0" err="1"/>
              <a:t>Gaylan</a:t>
            </a:r>
            <a:r>
              <a:rPr lang="en-US" dirty="0"/>
              <a:t> Braselton</a:t>
            </a:r>
          </a:p>
        </p:txBody>
      </p:sp>
      <p:sp>
        <p:nvSpPr>
          <p:cNvPr id="4" name="Slide Number Placeholder 3"/>
          <p:cNvSpPr>
            <a:spLocks noGrp="1"/>
          </p:cNvSpPr>
          <p:nvPr>
            <p:ph type="sldNum" sz="quarter" idx="10"/>
          </p:nvPr>
        </p:nvSpPr>
        <p:spPr/>
        <p:txBody>
          <a:bodyPr/>
          <a:lstStyle/>
          <a:p>
            <a:pPr>
              <a:defRPr/>
            </a:pPr>
            <a:fld id="{4E33B2E1-EC83-4F9E-8ACF-11BB527A8811}" type="slidenum">
              <a:rPr lang="en-US" altLang="en-US" smtClean="0"/>
              <a:pPr>
                <a:defRPr/>
              </a:pPr>
              <a:t>43</a:t>
            </a:fld>
            <a:endParaRPr lang="en-US" altLang="en-US"/>
          </a:p>
        </p:txBody>
      </p:sp>
    </p:spTree>
    <p:extLst>
      <p:ext uri="{BB962C8B-B14F-4D97-AF65-F5344CB8AC3E}">
        <p14:creationId xmlns:p14="http://schemas.microsoft.com/office/powerpoint/2010/main" val="3379297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a:t>Oracle Database architecture</a:t>
            </a:r>
          </a:p>
        </p:txBody>
      </p:sp>
      <p:sp>
        <p:nvSpPr>
          <p:cNvPr id="13315" name="Content Placeholder 2"/>
          <p:cNvSpPr>
            <a:spLocks noGrp="1"/>
          </p:cNvSpPr>
          <p:nvPr>
            <p:ph idx="1"/>
          </p:nvPr>
        </p:nvSpPr>
        <p:spPr>
          <a:xfrm>
            <a:off x="274638" y="1050925"/>
            <a:ext cx="8631237" cy="5121275"/>
          </a:xfrm>
        </p:spPr>
        <p:txBody>
          <a:bodyPr/>
          <a:lstStyle/>
          <a:p>
            <a:r>
              <a:rPr lang="en-US" altLang="en-US"/>
              <a:t>An Oracle instance consists of memory structures (SGA) and background processes (DBWn, LGWR, CKPT, SMON, PMON, MMON and optionally ARCn, Dnnn, Snnn etc.)</a:t>
            </a:r>
          </a:p>
        </p:txBody>
      </p:sp>
      <p:sp>
        <p:nvSpPr>
          <p:cNvPr id="13316"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BD64F25C-BF7D-4534-BC72-8FEC956DCD68}" type="slidenum">
              <a:rPr lang="en-US" altLang="en-US" sz="800" smtClean="0"/>
              <a:pPr>
                <a:spcBef>
                  <a:spcPct val="0"/>
                </a:spcBef>
                <a:buClrTx/>
                <a:buFontTx/>
                <a:buNone/>
              </a:pPr>
              <a:t>5</a:t>
            </a:fld>
            <a:endParaRPr lang="en-US" altLang="en-US" sz="800"/>
          </a:p>
        </p:txBody>
      </p:sp>
      <p:pic>
        <p:nvPicPr>
          <p:cNvPr id="1331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78075" y="2697163"/>
            <a:ext cx="3962400"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a:t>Oracle Database architecture</a:t>
            </a:r>
          </a:p>
        </p:txBody>
      </p:sp>
      <p:sp>
        <p:nvSpPr>
          <p:cNvPr id="14339" name="Content Placeholder 2"/>
          <p:cNvSpPr>
            <a:spLocks noGrp="1"/>
          </p:cNvSpPr>
          <p:nvPr>
            <p:ph idx="1"/>
          </p:nvPr>
        </p:nvSpPr>
        <p:spPr>
          <a:xfrm>
            <a:off x="274638" y="1050925"/>
            <a:ext cx="8631237" cy="5121275"/>
          </a:xfrm>
        </p:spPr>
        <p:txBody>
          <a:bodyPr/>
          <a:lstStyle/>
          <a:p>
            <a:r>
              <a:rPr lang="en-US" altLang="en-US"/>
              <a:t>Database consists of the following files</a:t>
            </a:r>
          </a:p>
        </p:txBody>
      </p:sp>
      <p:sp>
        <p:nvSpPr>
          <p:cNvPr id="14340"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EE8761BF-3A6B-41DA-A0E3-958DEFCE5295}" type="slidenum">
              <a:rPr lang="en-US" altLang="en-US" sz="800" smtClean="0"/>
              <a:pPr>
                <a:spcBef>
                  <a:spcPct val="0"/>
                </a:spcBef>
                <a:buClrTx/>
                <a:buFontTx/>
                <a:buNone/>
              </a:pPr>
              <a:t>6</a:t>
            </a:fld>
            <a:endParaRPr lang="en-US" altLang="en-US" sz="800"/>
          </a:p>
        </p:txBody>
      </p:sp>
      <p:pic>
        <p:nvPicPr>
          <p:cNvPr id="1434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239963"/>
            <a:ext cx="57816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a:t>Oracle Database architecture challenges</a:t>
            </a:r>
          </a:p>
        </p:txBody>
      </p:sp>
      <p:sp>
        <p:nvSpPr>
          <p:cNvPr id="12291" name="Content Placeholder 2"/>
          <p:cNvSpPr>
            <a:spLocks noGrp="1"/>
          </p:cNvSpPr>
          <p:nvPr>
            <p:ph idx="1"/>
          </p:nvPr>
        </p:nvSpPr>
        <p:spPr>
          <a:xfrm>
            <a:off x="182563" y="1235075"/>
            <a:ext cx="8686800" cy="5119688"/>
          </a:xfrm>
        </p:spPr>
        <p:txBody>
          <a:bodyPr/>
          <a:lstStyle/>
          <a:p>
            <a:pPr>
              <a:defRPr/>
            </a:pPr>
            <a:r>
              <a:rPr lang="en-US" altLang="en-US" dirty="0"/>
              <a:t>Typically hundreds of databases in an enterprise</a:t>
            </a:r>
          </a:p>
          <a:p>
            <a:pPr>
              <a:defRPr/>
            </a:pPr>
            <a:r>
              <a:rPr lang="en-US" altLang="en-US" dirty="0"/>
              <a:t>Many implement one database per server per application</a:t>
            </a:r>
          </a:p>
          <a:p>
            <a:pPr>
              <a:defRPr/>
            </a:pPr>
            <a:r>
              <a:rPr lang="en-US" altLang="en-US" dirty="0"/>
              <a:t>Waste of resources (white space) and lot of human resources requirements</a:t>
            </a:r>
          </a:p>
          <a:p>
            <a:pPr>
              <a:defRPr/>
            </a:pPr>
            <a:r>
              <a:rPr lang="en-US" altLang="en-US" dirty="0"/>
              <a:t>Even if we combine multiple databases on one server still </a:t>
            </a:r>
            <a:r>
              <a:rPr lang="en-US" dirty="0"/>
              <a:t>there are multiple database instances </a:t>
            </a:r>
          </a:p>
          <a:p>
            <a:pPr lvl="1">
              <a:defRPr/>
            </a:pPr>
            <a:r>
              <a:rPr lang="en-US" dirty="0"/>
              <a:t>They do not share background processes,</a:t>
            </a:r>
          </a:p>
          <a:p>
            <a:pPr lvl="1">
              <a:defRPr/>
            </a:pPr>
            <a:r>
              <a:rPr lang="en-US" dirty="0"/>
              <a:t>System and process memory, or Oracle metadata</a:t>
            </a:r>
          </a:p>
          <a:p>
            <a:pPr lvl="1">
              <a:defRPr/>
            </a:pPr>
            <a:endParaRPr lang="en-US" altLang="en-US" dirty="0"/>
          </a:p>
          <a:p>
            <a:pPr>
              <a:defRPr/>
            </a:pPr>
            <a:r>
              <a:rPr lang="en-US" altLang="en-US" dirty="0"/>
              <a:t>Server consolidation is a biggest challenge with this </a:t>
            </a:r>
            <a:r>
              <a:rPr lang="en-US" altLang="en-US" dirty="0" err="1"/>
              <a:t>architecrure</a:t>
            </a:r>
            <a:endParaRPr lang="en-US" altLang="en-US" dirty="0"/>
          </a:p>
          <a:p>
            <a:pPr marL="346075" lvl="1" indent="0">
              <a:buFont typeface="Arial" panose="020B0604020202020204" pitchFamily="34" charset="0"/>
              <a:buNone/>
              <a:defRPr/>
            </a:pPr>
            <a:endParaRPr lang="en-US" altLang="en-US" dirty="0"/>
          </a:p>
          <a:p>
            <a:pPr>
              <a:defRPr/>
            </a:pPr>
            <a:endParaRPr lang="en-US" altLang="en-US" dirty="0"/>
          </a:p>
          <a:p>
            <a:pPr>
              <a:defRPr/>
            </a:pPr>
            <a:endParaRPr lang="en-US" altLang="en-US" dirty="0"/>
          </a:p>
        </p:txBody>
      </p:sp>
      <p:sp>
        <p:nvSpPr>
          <p:cNvPr id="15364"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8A9B5766-CAE3-461D-B26C-5DE0A493B3DE}" type="slidenum">
              <a:rPr lang="en-US" altLang="en-US" sz="800" smtClean="0"/>
              <a:pPr>
                <a:spcBef>
                  <a:spcPct val="0"/>
                </a:spcBef>
                <a:buClrTx/>
                <a:buFontTx/>
                <a:buNone/>
              </a:pPr>
              <a:t>7</a:t>
            </a:fld>
            <a:endParaRPr lang="en-US" altLang="en-US" sz="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a:t>Oracle Database multitenant architecture</a:t>
            </a:r>
          </a:p>
        </p:txBody>
      </p:sp>
      <p:sp>
        <p:nvSpPr>
          <p:cNvPr id="16387" name="Content Placeholder 2"/>
          <p:cNvSpPr>
            <a:spLocks noGrp="1"/>
          </p:cNvSpPr>
          <p:nvPr>
            <p:ph idx="1"/>
          </p:nvPr>
        </p:nvSpPr>
        <p:spPr>
          <a:xfrm>
            <a:off x="238125" y="1050925"/>
            <a:ext cx="8631238" cy="5119688"/>
          </a:xfrm>
        </p:spPr>
        <p:txBody>
          <a:bodyPr/>
          <a:lstStyle/>
          <a:p>
            <a:r>
              <a:rPr lang="en-US" altLang="en-US"/>
              <a:t>12c Database multitenant architecture</a:t>
            </a:r>
          </a:p>
          <a:p>
            <a:pPr lvl="1"/>
            <a:r>
              <a:rPr lang="en-US" altLang="en-US"/>
              <a:t>Container Database</a:t>
            </a:r>
          </a:p>
          <a:p>
            <a:pPr lvl="1"/>
            <a:r>
              <a:rPr lang="en-US" altLang="en-US"/>
              <a:t>Pluggable Databases</a:t>
            </a:r>
          </a:p>
          <a:p>
            <a:pPr lvl="1"/>
            <a:endParaRPr lang="en-US" altLang="en-US"/>
          </a:p>
        </p:txBody>
      </p:sp>
      <p:sp>
        <p:nvSpPr>
          <p:cNvPr id="16388" name="Slide Number Placeholder 3"/>
          <p:cNvSpPr>
            <a:spLocks noGrp="1"/>
          </p:cNvSpPr>
          <p:nvPr>
            <p:ph type="sldNum" sz="quarter" idx="10"/>
          </p:nvPr>
        </p:nvSpPr>
        <p:spPr>
          <a:xfrm rot="10800000" flipV="1">
            <a:off x="182563" y="6354763"/>
            <a:ext cx="2925762" cy="274637"/>
          </a:xfrm>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06E10317-41ED-4CDC-AFE8-7E4F5C650E41}" type="slidenum">
              <a:rPr lang="en-US" altLang="en-US" sz="800" smtClean="0"/>
              <a:pPr>
                <a:spcBef>
                  <a:spcPct val="0"/>
                </a:spcBef>
                <a:buClrTx/>
                <a:buFontTx/>
                <a:buNone/>
              </a:pPr>
              <a:t>8</a:t>
            </a:fld>
            <a:r>
              <a:rPr lang="en-US" altLang="en-US" sz="800"/>
              <a:t>   Source: Oracle 12c DBA Administration Guide </a:t>
            </a:r>
          </a:p>
        </p:txBody>
      </p:sp>
      <p:pic>
        <p:nvPicPr>
          <p:cNvPr id="1638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9038" y="2332038"/>
            <a:ext cx="6505575"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dirty="0"/>
              <a:t>Oracle Database multitenant architecture</a:t>
            </a:r>
          </a:p>
        </p:txBody>
      </p:sp>
      <p:sp>
        <p:nvSpPr>
          <p:cNvPr id="17411" name="Content Placeholder 2"/>
          <p:cNvSpPr>
            <a:spLocks noGrp="1"/>
          </p:cNvSpPr>
          <p:nvPr>
            <p:ph idx="1"/>
          </p:nvPr>
        </p:nvSpPr>
        <p:spPr/>
        <p:txBody>
          <a:bodyPr/>
          <a:lstStyle/>
          <a:p>
            <a:r>
              <a:rPr lang="en-US" altLang="en-US"/>
              <a:t>Container Database</a:t>
            </a:r>
          </a:p>
          <a:p>
            <a:pPr lvl="1"/>
            <a:r>
              <a:rPr lang="en-US" altLang="en-US"/>
              <a:t>very similar to a conventional Oracle database, as it contains most of the working parts (controlfiles, datafiles, undo, tempfiles, redo logs etc.). </a:t>
            </a:r>
          </a:p>
          <a:p>
            <a:pPr lvl="1"/>
            <a:r>
              <a:rPr lang="en-US" altLang="en-US"/>
              <a:t>It also houses the data dictionary for those objects that are owned by the root container and those that are visible to all PDBs. 	</a:t>
            </a:r>
          </a:p>
          <a:p>
            <a:r>
              <a:rPr lang="en-US" altLang="en-US"/>
              <a:t>Pluggable Database (PDB) : </a:t>
            </a:r>
          </a:p>
          <a:p>
            <a:pPr lvl="1"/>
            <a:r>
              <a:rPr lang="en-US" altLang="en-US"/>
              <a:t>PDB contains information specific to itself and it is just made up of datafiles and tempfiles to handle it's own objects. </a:t>
            </a:r>
          </a:p>
          <a:p>
            <a:pPr lvl="1"/>
            <a:r>
              <a:rPr lang="en-US" altLang="en-US"/>
              <a:t>This includes it's own data dictionary, containing information about only those objects that are specific to the PDB.</a:t>
            </a:r>
          </a:p>
          <a:p>
            <a:endParaRPr lang="en-US" altLang="en-US"/>
          </a:p>
          <a:p>
            <a:endParaRPr lang="en-US" altLang="en-US"/>
          </a:p>
        </p:txBody>
      </p:sp>
      <p:sp>
        <p:nvSpPr>
          <p:cNvPr id="17412" name="Slide Number Placeholder 3"/>
          <p:cNvSpPr>
            <a:spLocks noGrp="1"/>
          </p:cNvSpPr>
          <p:nvPr>
            <p:ph type="sldNum" sz="quarter" idx="10"/>
          </p:nvPr>
        </p:nvSpPr>
        <p:spPr>
          <a:noFill/>
        </p:spPr>
        <p:txBody>
          <a:bodyPr/>
          <a:lstStyle>
            <a:lvl1pPr>
              <a:spcBef>
                <a:spcPct val="50000"/>
              </a:spcBef>
              <a:buClr>
                <a:schemeClr val="tx1"/>
              </a:buClr>
              <a:buFont typeface="Wingdings" panose="05000000000000000000" pitchFamily="2" charset="2"/>
              <a:buChar char="§"/>
              <a:defRPr sz="2000">
                <a:solidFill>
                  <a:schemeClr val="tx1"/>
                </a:solidFill>
                <a:latin typeface="Arial" panose="020B0604020202020204" pitchFamily="34" charset="0"/>
              </a:defRPr>
            </a:lvl1pPr>
            <a:lvl2pPr marL="742950" indent="-285750">
              <a:buClr>
                <a:schemeClr val="tx1"/>
              </a:buClr>
              <a:buFont typeface="Arial" panose="020B0604020202020204" pitchFamily="34" charset="0"/>
              <a:buChar char="–"/>
              <a:defRPr>
                <a:solidFill>
                  <a:schemeClr val="tx1"/>
                </a:solidFill>
                <a:latin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defRPr>
            </a:lvl9pPr>
          </a:lstStyle>
          <a:p>
            <a:pPr>
              <a:spcBef>
                <a:spcPct val="0"/>
              </a:spcBef>
              <a:buClrTx/>
              <a:buFontTx/>
              <a:buNone/>
            </a:pPr>
            <a:fld id="{F0B37221-E9F0-4FF3-9FA4-52078165A4CF}" type="slidenum">
              <a:rPr lang="en-US" altLang="en-US" sz="800" smtClean="0"/>
              <a:pPr>
                <a:spcBef>
                  <a:spcPct val="0"/>
                </a:spcBef>
                <a:buClrTx/>
                <a:buFontTx/>
                <a:buNone/>
              </a:pPr>
              <a:t>9</a:t>
            </a:fld>
            <a:endParaRPr lang="en-US" altLang="en-US" sz="800"/>
          </a:p>
        </p:txBody>
      </p:sp>
    </p:spTree>
  </p:cSld>
  <p:clrMapOvr>
    <a:masterClrMapping/>
  </p:clrMapOvr>
</p:sld>
</file>

<file path=ppt/theme/theme1.xml><?xml version="1.0" encoding="utf-8"?>
<a:theme xmlns:a="http://schemas.openxmlformats.org/drawingml/2006/main" name="IBM White Presentation Template Jan-2014">
  <a:themeElements>
    <a:clrScheme name="January 2013 1">
      <a:dk1>
        <a:srgbClr val="000000"/>
      </a:dk1>
      <a:lt1>
        <a:srgbClr val="FFFFFF"/>
      </a:lt1>
      <a:dk2>
        <a:srgbClr val="00B2EF"/>
      </a:dk2>
      <a:lt2>
        <a:srgbClr val="808080"/>
      </a:lt2>
      <a:accent1>
        <a:srgbClr val="83D1F5"/>
      </a:accent1>
      <a:accent2>
        <a:srgbClr val="00A6A0"/>
      </a:accent2>
      <a:accent3>
        <a:srgbClr val="FFFFFF"/>
      </a:accent3>
      <a:accent4>
        <a:srgbClr val="000000"/>
      </a:accent4>
      <a:accent5>
        <a:srgbClr val="C1E5F9"/>
      </a:accent5>
      <a:accent6>
        <a:srgbClr val="009691"/>
      </a:accent6>
      <a:hlink>
        <a:srgbClr val="00B2EF"/>
      </a:hlink>
      <a:folHlink>
        <a:srgbClr val="AB1A86"/>
      </a:folHlink>
    </a:clrScheme>
    <a:fontScheme name="January 201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smtClean="0">
            <a:ln>
              <a:noFill/>
            </a:ln>
            <a:solidFill>
              <a:schemeClr val="hlink"/>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smtClean="0">
            <a:ln>
              <a:noFill/>
            </a:ln>
            <a:solidFill>
              <a:schemeClr val="hlink"/>
            </a:solidFill>
            <a:effectLst/>
            <a:latin typeface="Arial" charset="0"/>
          </a:defRPr>
        </a:defPPr>
      </a:lstStyle>
    </a:lnDef>
  </a:objectDefaults>
  <a:extraClrSchemeLst>
    <a:extraClrScheme>
      <a:clrScheme name="January 2013 1">
        <a:dk1>
          <a:srgbClr val="000000"/>
        </a:dk1>
        <a:lt1>
          <a:srgbClr val="FFFFFF"/>
        </a:lt1>
        <a:dk2>
          <a:srgbClr val="00B2EF"/>
        </a:dk2>
        <a:lt2>
          <a:srgbClr val="808080"/>
        </a:lt2>
        <a:accent1>
          <a:srgbClr val="83D1F5"/>
        </a:accent1>
        <a:accent2>
          <a:srgbClr val="00A6A0"/>
        </a:accent2>
        <a:accent3>
          <a:srgbClr val="FFFFFF"/>
        </a:accent3>
        <a:accent4>
          <a:srgbClr val="000000"/>
        </a:accent4>
        <a:accent5>
          <a:srgbClr val="C1E5F9"/>
        </a:accent5>
        <a:accent6>
          <a:srgbClr val="009691"/>
        </a:accent6>
        <a:hlink>
          <a:srgbClr val="00B2EF"/>
        </a:hlink>
        <a:folHlink>
          <a:srgbClr val="AB1A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IBM Presentation Template</Template>
  <TotalTime>17636</TotalTime>
  <Words>3166</Words>
  <Application>Microsoft Office PowerPoint</Application>
  <PresentationFormat>On-screen Show (4:3)</PresentationFormat>
  <Paragraphs>570</Paragraphs>
  <Slides>43</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43</vt:i4>
      </vt:variant>
    </vt:vector>
  </HeadingPairs>
  <TitlesOfParts>
    <vt:vector size="54" baseType="lpstr">
      <vt:lpstr>MS PGothic</vt:lpstr>
      <vt:lpstr>MS PGothic</vt:lpstr>
      <vt:lpstr>Arial</vt:lpstr>
      <vt:lpstr>Calibri</vt:lpstr>
      <vt:lpstr>Courier New</vt:lpstr>
      <vt:lpstr>Geneva</vt:lpstr>
      <vt:lpstr>Microsoft Sans Serif</vt:lpstr>
      <vt:lpstr>Times</vt:lpstr>
      <vt:lpstr>Wingdings</vt:lpstr>
      <vt:lpstr>ヒラギノ角ゴ Pro W3</vt:lpstr>
      <vt:lpstr>IBM White Presentation Template Jan-2014</vt:lpstr>
      <vt:lpstr>Best practices for running Oracle Databases under z/VM </vt:lpstr>
      <vt:lpstr>Copyright and Trademark Information</vt:lpstr>
      <vt:lpstr>Agenda</vt:lpstr>
      <vt:lpstr>Oracle Database architecture</vt:lpstr>
      <vt:lpstr>Oracle Database architecture</vt:lpstr>
      <vt:lpstr>Oracle Database architecture</vt:lpstr>
      <vt:lpstr>Oracle Database architecture challenges</vt:lpstr>
      <vt:lpstr>Oracle Database multitenant architecture</vt:lpstr>
      <vt:lpstr>Oracle Database multitenant architecture</vt:lpstr>
      <vt:lpstr>Oracle Database multitenant architecture advantages</vt:lpstr>
      <vt:lpstr>Agenda</vt:lpstr>
      <vt:lpstr>Reduce Linux RPM’s to What’s Needed</vt:lpstr>
      <vt:lpstr>Turn off Unneeded Services</vt:lpstr>
      <vt:lpstr>Linux paging / swappiness</vt:lpstr>
      <vt:lpstr>Swap Sizing Oracle with Linux on System z</vt:lpstr>
      <vt:lpstr>Large Linux Guests  - Write Improvements</vt:lpstr>
      <vt:lpstr>OS Level Currency </vt:lpstr>
      <vt:lpstr>Linux Huge Pages</vt:lpstr>
      <vt:lpstr>Oracle currency</vt:lpstr>
      <vt:lpstr>Oracle 12c Trace File Analyzer Disable</vt:lpstr>
      <vt:lpstr>12c Cluster Verification Utility (CVU) - Disable </vt:lpstr>
      <vt:lpstr>Oracle 12c  OC4J – Ensure Disabled</vt:lpstr>
      <vt:lpstr>Have a procedure to identify the cpu consuming processes</vt:lpstr>
      <vt:lpstr>Some process to watch out for CPU consumption are:</vt:lpstr>
      <vt:lpstr>Context switches</vt:lpstr>
      <vt:lpstr>Agenda</vt:lpstr>
      <vt:lpstr>Memory Sizing Oracle with Linux on System z Linux</vt:lpstr>
      <vt:lpstr>Agenda</vt:lpstr>
      <vt:lpstr>Kernel I/O Scheduler</vt:lpstr>
      <vt:lpstr>I/O settings you may want to consider adjusting (based on storage vendor recommendations) </vt:lpstr>
      <vt:lpstr>Linux multipathing Recommendations</vt:lpstr>
      <vt:lpstr>File System Types &amp; Noatime mount option</vt:lpstr>
      <vt:lpstr>Have lots of DASD to Format? – create a Flash Copy script!</vt:lpstr>
      <vt:lpstr>Typical AWR with I/O Wait:</vt:lpstr>
      <vt:lpstr>Oracle I/O Calibrate – To Verify Storage Configuration</vt:lpstr>
      <vt:lpstr>Agenda</vt:lpstr>
      <vt:lpstr>Choose the Correct Network MTU size</vt:lpstr>
      <vt:lpstr>Agenda</vt:lpstr>
      <vt:lpstr>Oracle Database Server Best practices for High Availability</vt:lpstr>
      <vt:lpstr>Other layers for High Availability</vt:lpstr>
      <vt:lpstr>High Availability for Oracle on z Systems – multiple options</vt:lpstr>
      <vt:lpstr>References</vt:lpstr>
      <vt:lpstr>Thank You</vt:lpstr>
    </vt:vector>
  </TitlesOfParts>
  <Company>IBM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Presentations: Smart Planet Template</dc:title>
  <dc:creator>krisbiron</dc:creator>
  <cp:lastModifiedBy>Sam Amsavelu</cp:lastModifiedBy>
  <cp:revision>303</cp:revision>
  <dcterms:created xsi:type="dcterms:W3CDTF">2009-05-28T20:28:13Z</dcterms:created>
  <dcterms:modified xsi:type="dcterms:W3CDTF">2016-06-24T17:19:07Z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00080098020000000000010243000207f6000400038000</vt:lpwstr>
  </property>
</Properties>
</file>