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320" r:id="rId3"/>
    <p:sldId id="321" r:id="rId4"/>
    <p:sldId id="293" r:id="rId5"/>
    <p:sldId id="300" r:id="rId6"/>
    <p:sldId id="316" r:id="rId7"/>
    <p:sldId id="302" r:id="rId8"/>
    <p:sldId id="317" r:id="rId9"/>
    <p:sldId id="318" r:id="rId10"/>
    <p:sldId id="337" r:id="rId11"/>
    <p:sldId id="301" r:id="rId12"/>
    <p:sldId id="314" r:id="rId13"/>
    <p:sldId id="322" r:id="rId14"/>
    <p:sldId id="323" r:id="rId15"/>
    <p:sldId id="324" r:id="rId16"/>
    <p:sldId id="319" r:id="rId17"/>
    <p:sldId id="338" r:id="rId18"/>
    <p:sldId id="327" r:id="rId19"/>
    <p:sldId id="326" r:id="rId20"/>
    <p:sldId id="328" r:id="rId21"/>
    <p:sldId id="315" r:id="rId22"/>
    <p:sldId id="332" r:id="rId23"/>
    <p:sldId id="336" r:id="rId24"/>
    <p:sldId id="334" r:id="rId25"/>
    <p:sldId id="308" r:id="rId26"/>
    <p:sldId id="258" r:id="rId2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John Mertic" initials="JM [3]" lastIdx="1" clrIdx="6"/>
  <p:cmAuthor id="1" name="John Mertic" initials="JM [10]" lastIdx="1" clrIdx="0"/>
  <p:cmAuthor id="8" name="John Mertic" initials="JM [4]" lastIdx="1" clrIdx="7"/>
  <p:cmAuthor id="2" name="John Mertic" initials="JM [9]" lastIdx="1" clrIdx="1"/>
  <p:cmAuthor id="9" name="John Mertic" initials="JM [5]" lastIdx="1" clrIdx="8"/>
  <p:cmAuthor id="3" name="John Mertic" initials="JM [8]" lastIdx="1" clrIdx="2"/>
  <p:cmAuthor id="10" name="John Mertic" initials="JM [6]" lastIdx="1" clrIdx="9"/>
  <p:cmAuthor id="4" name="John Mertic" initials="JM [7]" lastIdx="1" clrIdx="3"/>
  <p:cmAuthor id="5" name="John Mertic" initials="JM" lastIdx="1" clrIdx="4"/>
  <p:cmAuthor id="6" name="John Mertic" initials="JM [2]"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64AD"/>
    <a:srgbClr val="275187"/>
    <a:srgbClr val="FC3474"/>
    <a:srgbClr val="2465DA"/>
    <a:srgbClr val="001F8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11" autoAdjust="0"/>
    <p:restoredTop sz="96250" autoAdjust="0"/>
  </p:normalViewPr>
  <p:slideViewPr>
    <p:cSldViewPr snapToGrid="0" snapToObjects="1">
      <p:cViewPr varScale="1">
        <p:scale>
          <a:sx n="76" d="100"/>
          <a:sy n="76" d="100"/>
        </p:scale>
        <p:origin x="438" y="7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12-28T14:07:08.577" idx="1">
    <p:pos x="10" y="10"/>
    <p:text>I think the Primary CTA should be point 2, not sure the relevance of learning about other CP projects.</p:text>
    <p:extLst>
      <p:ext uri="{C676402C-5697-4E1C-873F-D02D1690AC5C}">
        <p15:threadingInfo xmlns:p15="http://schemas.microsoft.com/office/powerpoint/2012/main" timeZoneBias="30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F51BAB-FB0C-934A-9BD8-047AEF9C2ABF}"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AF0B01D5-2DDE-2A4B-B801-49ECD3D2B1C3}">
      <dgm:prSet phldrT="[Text]"/>
      <dgm:spPr>
        <a:solidFill>
          <a:srgbClr val="3664AD"/>
        </a:solidFill>
      </dgm:spPr>
      <dgm:t>
        <a:bodyPr/>
        <a:lstStyle/>
        <a:p>
          <a:r>
            <a:rPr lang="en-US" b="0" i="0" dirty="0" smtClean="0">
              <a:latin typeface="Gill Sans" charset="0"/>
              <a:ea typeface="Gill Sans" charset="0"/>
              <a:cs typeface="Gill Sans" charset="0"/>
            </a:rPr>
            <a:t>Governance and Membership</a:t>
          </a:r>
          <a:endParaRPr lang="en-US" b="0" i="0" dirty="0">
            <a:latin typeface="Gill Sans" charset="0"/>
            <a:ea typeface="Gill Sans" charset="0"/>
            <a:cs typeface="Gill Sans" charset="0"/>
          </a:endParaRPr>
        </a:p>
      </dgm:t>
    </dgm:pt>
    <dgm:pt modelId="{747A8CD3-5CA8-F247-96D5-3E5C3E2FD76F}" type="parTrans" cxnId="{5C77DE42-AFCA-7743-8375-018100ACDB12}">
      <dgm:prSet/>
      <dgm:spPr/>
      <dgm:t>
        <a:bodyPr/>
        <a:lstStyle/>
        <a:p>
          <a:endParaRPr lang="en-US"/>
        </a:p>
      </dgm:t>
    </dgm:pt>
    <dgm:pt modelId="{ADB70D91-F389-3448-A4CB-975A006A108F}" type="sibTrans" cxnId="{5C77DE42-AFCA-7743-8375-018100ACDB12}">
      <dgm:prSet/>
      <dgm:spPr/>
      <dgm:t>
        <a:bodyPr/>
        <a:lstStyle/>
        <a:p>
          <a:endParaRPr lang="en-US"/>
        </a:p>
      </dgm:t>
    </dgm:pt>
    <dgm:pt modelId="{651FB0D0-462D-E94C-9C51-7DC97A13DDFB}">
      <dgm:prSet phldrT="[Text]" custT="1"/>
      <dgm:spPr/>
      <dgm:t>
        <a:bodyPr/>
        <a:lstStyle/>
        <a:p>
          <a:pPr>
            <a:lnSpc>
              <a:spcPct val="80000"/>
            </a:lnSpc>
          </a:pPr>
          <a:r>
            <a:rPr lang="en-US" sz="1200" b="0" i="0" dirty="0" smtClean="0">
              <a:latin typeface="Gill Sans Light" charset="0"/>
              <a:ea typeface="Gill Sans Light" charset="0"/>
              <a:cs typeface="Gill Sans Light" charset="0"/>
            </a:rPr>
            <a:t>Incorporation, Tax status, Bylaws, Member Agreements, Anti-trust, etc.</a:t>
          </a:r>
          <a:endParaRPr lang="en-US" sz="1200" b="0" i="0" dirty="0">
            <a:latin typeface="Gill Sans Light" charset="0"/>
            <a:ea typeface="Gill Sans Light" charset="0"/>
            <a:cs typeface="Gill Sans Light" charset="0"/>
          </a:endParaRPr>
        </a:p>
      </dgm:t>
    </dgm:pt>
    <dgm:pt modelId="{579A8E49-6753-1B47-93D0-2DA46F2F816F}" type="parTrans" cxnId="{776B3220-1579-2848-98E8-3AA017164723}">
      <dgm:prSet/>
      <dgm:spPr/>
      <dgm:t>
        <a:bodyPr/>
        <a:lstStyle/>
        <a:p>
          <a:endParaRPr lang="en-US"/>
        </a:p>
      </dgm:t>
    </dgm:pt>
    <dgm:pt modelId="{21C026DD-EFD5-CA40-A400-3D4CD6A11563}" type="sibTrans" cxnId="{776B3220-1579-2848-98E8-3AA017164723}">
      <dgm:prSet/>
      <dgm:spPr/>
      <dgm:t>
        <a:bodyPr/>
        <a:lstStyle/>
        <a:p>
          <a:endParaRPr lang="en-US"/>
        </a:p>
      </dgm:t>
    </dgm:pt>
    <dgm:pt modelId="{5E8E2265-8B2F-9C42-9775-836A2705C814}">
      <dgm:prSet phldrT="[Text]"/>
      <dgm:spPr>
        <a:solidFill>
          <a:srgbClr val="3664AD"/>
        </a:solidFill>
      </dgm:spPr>
      <dgm:t>
        <a:bodyPr/>
        <a:lstStyle/>
        <a:p>
          <a:r>
            <a:rPr lang="en-US" dirty="0" smtClean="0">
              <a:latin typeface="Gill Sans" charset="0"/>
              <a:ea typeface="Gill Sans" charset="0"/>
              <a:cs typeface="Gill Sans" charset="0"/>
            </a:rPr>
            <a:t>Development Process</a:t>
          </a:r>
        </a:p>
      </dgm:t>
    </dgm:pt>
    <dgm:pt modelId="{614F50E0-0A58-CF4C-BF28-4C08C5AEBB37}" type="parTrans" cxnId="{75656CB5-613B-FD4E-8C63-E22D1DF16E2C}">
      <dgm:prSet/>
      <dgm:spPr/>
      <dgm:t>
        <a:bodyPr/>
        <a:lstStyle/>
        <a:p>
          <a:endParaRPr lang="en-US"/>
        </a:p>
      </dgm:t>
    </dgm:pt>
    <dgm:pt modelId="{21EEAEFB-1F2A-694B-89CE-47F53D363A39}" type="sibTrans" cxnId="{75656CB5-613B-FD4E-8C63-E22D1DF16E2C}">
      <dgm:prSet/>
      <dgm:spPr/>
      <dgm:t>
        <a:bodyPr/>
        <a:lstStyle/>
        <a:p>
          <a:endParaRPr lang="en-US"/>
        </a:p>
      </dgm:t>
    </dgm:pt>
    <dgm:pt modelId="{D09CEE80-77A0-FD46-9B36-A5DBAAE275DD}">
      <dgm:prSet phldrT="[Text]" custT="1"/>
      <dgm:spPr/>
      <dgm:t>
        <a:bodyPr/>
        <a:lstStyle/>
        <a:p>
          <a:pPr>
            <a:lnSpc>
              <a:spcPct val="80000"/>
            </a:lnSpc>
          </a:pPr>
          <a:r>
            <a:rPr lang="en-US" sz="1200" b="0" i="0" dirty="0" smtClean="0">
              <a:latin typeface="Gill Sans Light" charset="0"/>
              <a:ea typeface="Gill Sans Light" charset="0"/>
              <a:cs typeface="Gill Sans Light" charset="0"/>
            </a:rPr>
            <a:t>Technical Decision Making</a:t>
          </a:r>
          <a:endParaRPr lang="en-US" sz="1200" b="0" i="0" dirty="0">
            <a:latin typeface="Gill Sans Light" charset="0"/>
            <a:ea typeface="Gill Sans Light" charset="0"/>
            <a:cs typeface="Gill Sans Light" charset="0"/>
          </a:endParaRPr>
        </a:p>
      </dgm:t>
    </dgm:pt>
    <dgm:pt modelId="{3989E8E2-88F0-A949-9054-B76F59010697}" type="parTrans" cxnId="{012F1F32-9B24-8E44-A325-F37BBDFC7033}">
      <dgm:prSet/>
      <dgm:spPr/>
      <dgm:t>
        <a:bodyPr/>
        <a:lstStyle/>
        <a:p>
          <a:endParaRPr lang="en-US"/>
        </a:p>
      </dgm:t>
    </dgm:pt>
    <dgm:pt modelId="{21272332-098C-C04E-8659-573B221BA799}" type="sibTrans" cxnId="{012F1F32-9B24-8E44-A325-F37BBDFC7033}">
      <dgm:prSet/>
      <dgm:spPr/>
      <dgm:t>
        <a:bodyPr/>
        <a:lstStyle/>
        <a:p>
          <a:endParaRPr lang="en-US"/>
        </a:p>
      </dgm:t>
    </dgm:pt>
    <dgm:pt modelId="{6CA8F004-9870-E248-B161-8B399E95E116}">
      <dgm:prSet phldrT="[Text]"/>
      <dgm:spPr>
        <a:solidFill>
          <a:srgbClr val="3664AD"/>
        </a:solidFill>
      </dgm:spPr>
      <dgm:t>
        <a:bodyPr/>
        <a:lstStyle/>
        <a:p>
          <a:r>
            <a:rPr lang="en-US" b="0" i="0" dirty="0" smtClean="0">
              <a:latin typeface="Gill Sans" charset="0"/>
              <a:ea typeface="Gill Sans" charset="0"/>
              <a:cs typeface="Gill Sans" charset="0"/>
            </a:rPr>
            <a:t>Infrastructure</a:t>
          </a:r>
          <a:endParaRPr lang="en-US" b="0" i="0" dirty="0">
            <a:latin typeface="Gill Sans" charset="0"/>
            <a:ea typeface="Gill Sans" charset="0"/>
            <a:cs typeface="Gill Sans" charset="0"/>
          </a:endParaRPr>
        </a:p>
      </dgm:t>
    </dgm:pt>
    <dgm:pt modelId="{4A987254-CCB3-BE49-98A1-AE8DCBB094AE}" type="parTrans" cxnId="{B7CDCBB7-6195-9A4F-9923-51E5EFB4E238}">
      <dgm:prSet/>
      <dgm:spPr/>
      <dgm:t>
        <a:bodyPr/>
        <a:lstStyle/>
        <a:p>
          <a:endParaRPr lang="en-US"/>
        </a:p>
      </dgm:t>
    </dgm:pt>
    <dgm:pt modelId="{0EFC7100-8A30-794D-AD6F-C52F118BDEDF}" type="sibTrans" cxnId="{B7CDCBB7-6195-9A4F-9923-51E5EFB4E238}">
      <dgm:prSet/>
      <dgm:spPr/>
      <dgm:t>
        <a:bodyPr/>
        <a:lstStyle/>
        <a:p>
          <a:endParaRPr lang="en-US"/>
        </a:p>
      </dgm:t>
    </dgm:pt>
    <dgm:pt modelId="{1DD9AD20-118E-934B-A7B6-0335FF3295F9}">
      <dgm:prSet phldrT="[Text]"/>
      <dgm:spPr>
        <a:solidFill>
          <a:srgbClr val="3664AD"/>
        </a:solidFill>
      </dgm:spPr>
      <dgm:t>
        <a:bodyPr/>
        <a:lstStyle/>
        <a:p>
          <a:r>
            <a:rPr lang="en-US" b="0" i="0" dirty="0" smtClean="0">
              <a:latin typeface="Gill Sans" charset="0"/>
              <a:ea typeface="Gill Sans" charset="0"/>
              <a:cs typeface="Gill Sans" charset="0"/>
            </a:rPr>
            <a:t>IP Management</a:t>
          </a:r>
          <a:endParaRPr lang="en-US" b="0" i="0" dirty="0">
            <a:latin typeface="Gill Sans" charset="0"/>
            <a:ea typeface="Gill Sans" charset="0"/>
            <a:cs typeface="Gill Sans" charset="0"/>
          </a:endParaRPr>
        </a:p>
      </dgm:t>
    </dgm:pt>
    <dgm:pt modelId="{146CA7E1-FC74-994E-8368-53B5EEA2C9E8}" type="parTrans" cxnId="{17E39986-9784-404A-9BA1-A2D46C9915A4}">
      <dgm:prSet/>
      <dgm:spPr/>
      <dgm:t>
        <a:bodyPr/>
        <a:lstStyle/>
        <a:p>
          <a:endParaRPr lang="en-US"/>
        </a:p>
      </dgm:t>
    </dgm:pt>
    <dgm:pt modelId="{CF59A381-82B6-E645-99D5-A4766E785C4E}" type="sibTrans" cxnId="{17E39986-9784-404A-9BA1-A2D46C9915A4}">
      <dgm:prSet/>
      <dgm:spPr/>
      <dgm:t>
        <a:bodyPr/>
        <a:lstStyle/>
        <a:p>
          <a:endParaRPr lang="en-US"/>
        </a:p>
      </dgm:t>
    </dgm:pt>
    <dgm:pt modelId="{DD9B8D0D-669E-7F49-97EB-595F8E9FB24C}">
      <dgm:prSet phldrT="[Text]" custT="1"/>
      <dgm:spPr/>
      <dgm:t>
        <a:bodyPr/>
        <a:lstStyle/>
        <a:p>
          <a:pPr>
            <a:lnSpc>
              <a:spcPct val="80000"/>
            </a:lnSpc>
          </a:pPr>
          <a:r>
            <a:rPr lang="en-US" sz="1200" b="0" i="0" dirty="0" smtClean="0">
              <a:latin typeface="Gill Sans Light" charset="0"/>
              <a:ea typeface="Gill Sans Light" charset="0"/>
              <a:cs typeface="Gill Sans Light" charset="0"/>
            </a:rPr>
            <a:t>Custom infrastructure using open source best practices</a:t>
          </a:r>
          <a:endParaRPr lang="en-US" sz="1200" b="0" i="0" dirty="0">
            <a:latin typeface="Gill Sans Light" charset="0"/>
            <a:ea typeface="Gill Sans Light" charset="0"/>
            <a:cs typeface="Gill Sans Light" charset="0"/>
          </a:endParaRPr>
        </a:p>
      </dgm:t>
    </dgm:pt>
    <dgm:pt modelId="{24F35785-DF26-D847-A17D-57697C2D68C0}" type="parTrans" cxnId="{406DFE64-7E74-A744-A159-43EFB4232036}">
      <dgm:prSet/>
      <dgm:spPr/>
      <dgm:t>
        <a:bodyPr/>
        <a:lstStyle/>
        <a:p>
          <a:endParaRPr lang="en-US"/>
        </a:p>
      </dgm:t>
    </dgm:pt>
    <dgm:pt modelId="{BA36CA40-2D4D-D648-9513-054A59B09E36}" type="sibTrans" cxnId="{406DFE64-7E74-A744-A159-43EFB4232036}">
      <dgm:prSet/>
      <dgm:spPr/>
      <dgm:t>
        <a:bodyPr/>
        <a:lstStyle/>
        <a:p>
          <a:endParaRPr lang="en-US"/>
        </a:p>
      </dgm:t>
    </dgm:pt>
    <dgm:pt modelId="{937BB21D-B27D-A54F-83B1-18FAA63C6942}">
      <dgm:prSet phldrT="[Text]" custT="1"/>
      <dgm:spPr/>
      <dgm:t>
        <a:bodyPr/>
        <a:lstStyle/>
        <a:p>
          <a:pPr>
            <a:lnSpc>
              <a:spcPct val="80000"/>
            </a:lnSpc>
          </a:pPr>
          <a:r>
            <a:rPr lang="en-US" sz="1200" b="0" i="0" dirty="0" smtClean="0">
              <a:latin typeface="Gill Sans Light" charset="0"/>
              <a:ea typeface="Gill Sans Light" charset="0"/>
              <a:cs typeface="Gill Sans Light" charset="0"/>
            </a:rPr>
            <a:t>Code Provenance</a:t>
          </a:r>
          <a:endParaRPr lang="en-US" sz="1200" b="0" i="0" dirty="0">
            <a:latin typeface="Gill Sans Light" charset="0"/>
            <a:ea typeface="Gill Sans Light" charset="0"/>
            <a:cs typeface="Gill Sans Light" charset="0"/>
          </a:endParaRPr>
        </a:p>
      </dgm:t>
    </dgm:pt>
    <dgm:pt modelId="{F1AD86C0-3646-BA4D-9285-09E6DFA2BE7A}" type="parTrans" cxnId="{610051F9-0F88-C942-B114-B9E344694AEC}">
      <dgm:prSet/>
      <dgm:spPr/>
      <dgm:t>
        <a:bodyPr/>
        <a:lstStyle/>
        <a:p>
          <a:endParaRPr lang="en-US"/>
        </a:p>
      </dgm:t>
    </dgm:pt>
    <dgm:pt modelId="{86735E85-6516-974E-B3D0-6C68A189616A}" type="sibTrans" cxnId="{610051F9-0F88-C942-B114-B9E344694AEC}">
      <dgm:prSet/>
      <dgm:spPr/>
      <dgm:t>
        <a:bodyPr/>
        <a:lstStyle/>
        <a:p>
          <a:endParaRPr lang="en-US"/>
        </a:p>
      </dgm:t>
    </dgm:pt>
    <dgm:pt modelId="{4601B3EB-7798-3141-96A1-385CB5FE0764}">
      <dgm:prSet phldrT="[Text]" custT="1"/>
      <dgm:spPr/>
      <dgm:t>
        <a:bodyPr/>
        <a:lstStyle/>
        <a:p>
          <a:pPr>
            <a:lnSpc>
              <a:spcPct val="80000"/>
            </a:lnSpc>
          </a:pPr>
          <a:r>
            <a:rPr lang="en-US" sz="1200" b="0" i="0" dirty="0" smtClean="0">
              <a:latin typeface="Gill Sans Light" charset="0"/>
              <a:ea typeface="Gill Sans Light" charset="0"/>
              <a:cs typeface="Gill Sans Light" charset="0"/>
            </a:rPr>
            <a:t>Trademark management</a:t>
          </a:r>
          <a:endParaRPr lang="en-US" sz="1200" b="0" i="0" dirty="0">
            <a:latin typeface="Gill Sans Light" charset="0"/>
            <a:ea typeface="Gill Sans Light" charset="0"/>
            <a:cs typeface="Gill Sans Light" charset="0"/>
          </a:endParaRPr>
        </a:p>
      </dgm:t>
    </dgm:pt>
    <dgm:pt modelId="{A79AC53B-9C8A-B442-84D2-F4206ADA853B}" type="parTrans" cxnId="{0DC14CDF-5CEE-1C4B-AE43-D555F2C4B24A}">
      <dgm:prSet/>
      <dgm:spPr/>
      <dgm:t>
        <a:bodyPr/>
        <a:lstStyle/>
        <a:p>
          <a:endParaRPr lang="en-US"/>
        </a:p>
      </dgm:t>
    </dgm:pt>
    <dgm:pt modelId="{900B2E43-305E-2D47-AA67-EB04963FF3FC}" type="sibTrans" cxnId="{0DC14CDF-5CEE-1C4B-AE43-D555F2C4B24A}">
      <dgm:prSet/>
      <dgm:spPr/>
      <dgm:t>
        <a:bodyPr/>
        <a:lstStyle/>
        <a:p>
          <a:endParaRPr lang="en-US"/>
        </a:p>
      </dgm:t>
    </dgm:pt>
    <dgm:pt modelId="{0D5E1750-AB0E-B841-969B-B6E0FFD2DF8B}">
      <dgm:prSet phldrT="[Text]" custT="1"/>
      <dgm:spPr/>
      <dgm:t>
        <a:bodyPr/>
        <a:lstStyle/>
        <a:p>
          <a:pPr>
            <a:lnSpc>
              <a:spcPct val="80000"/>
            </a:lnSpc>
          </a:pPr>
          <a:r>
            <a:rPr lang="en-US" sz="1200" b="0" i="0" dirty="0" smtClean="0">
              <a:latin typeface="Gill Sans Light" charset="0"/>
              <a:ea typeface="Gill Sans Light" charset="0"/>
              <a:cs typeface="Gill Sans Light" charset="0"/>
            </a:rPr>
            <a:t>Legal defense and Collaboration</a:t>
          </a:r>
          <a:endParaRPr lang="en-US" sz="1200" b="0" i="0" dirty="0">
            <a:latin typeface="Gill Sans Light" charset="0"/>
            <a:ea typeface="Gill Sans Light" charset="0"/>
            <a:cs typeface="Gill Sans Light" charset="0"/>
          </a:endParaRPr>
        </a:p>
      </dgm:t>
    </dgm:pt>
    <dgm:pt modelId="{43F05841-0B85-314A-9200-0F1667C3D4B4}" type="parTrans" cxnId="{BF4A4342-1DFF-404F-B757-9ED4460B5F25}">
      <dgm:prSet/>
      <dgm:spPr/>
      <dgm:t>
        <a:bodyPr/>
        <a:lstStyle/>
        <a:p>
          <a:endParaRPr lang="en-US"/>
        </a:p>
      </dgm:t>
    </dgm:pt>
    <dgm:pt modelId="{E3CDC66F-AC78-C14C-9F21-FC35BC73BB9D}" type="sibTrans" cxnId="{BF4A4342-1DFF-404F-B757-9ED4460B5F25}">
      <dgm:prSet/>
      <dgm:spPr/>
      <dgm:t>
        <a:bodyPr/>
        <a:lstStyle/>
        <a:p>
          <a:endParaRPr lang="en-US"/>
        </a:p>
      </dgm:t>
    </dgm:pt>
    <dgm:pt modelId="{061158E1-D58F-7F4D-9609-838CFA49C928}">
      <dgm:prSet phldrT="[Text]" custT="1"/>
      <dgm:spPr/>
      <dgm:t>
        <a:bodyPr/>
        <a:lstStyle/>
        <a:p>
          <a:pPr>
            <a:lnSpc>
              <a:spcPct val="80000"/>
            </a:lnSpc>
          </a:pPr>
          <a:r>
            <a:rPr lang="en-US" sz="1200" b="0" i="0" dirty="0" smtClean="0">
              <a:latin typeface="Gill Sans Light" charset="0"/>
              <a:ea typeface="Gill Sans Light" charset="0"/>
              <a:cs typeface="Gill Sans Light" charset="0"/>
            </a:rPr>
            <a:t>Security and reliability</a:t>
          </a:r>
          <a:endParaRPr lang="en-US" sz="1200" b="0" i="0" dirty="0">
            <a:latin typeface="Gill Sans Light" charset="0"/>
            <a:ea typeface="Gill Sans Light" charset="0"/>
            <a:cs typeface="Gill Sans Light" charset="0"/>
          </a:endParaRPr>
        </a:p>
      </dgm:t>
    </dgm:pt>
    <dgm:pt modelId="{719A521C-96F3-CE46-88DE-58E511349AFF}" type="parTrans" cxnId="{EA42E333-B4E0-D842-8CCB-5386FCDE5E8F}">
      <dgm:prSet/>
      <dgm:spPr/>
      <dgm:t>
        <a:bodyPr/>
        <a:lstStyle/>
        <a:p>
          <a:endParaRPr lang="en-US"/>
        </a:p>
      </dgm:t>
    </dgm:pt>
    <dgm:pt modelId="{65B2FB11-0EE7-914A-9F90-2763D04C6855}" type="sibTrans" cxnId="{EA42E333-B4E0-D842-8CCB-5386FCDE5E8F}">
      <dgm:prSet/>
      <dgm:spPr/>
      <dgm:t>
        <a:bodyPr/>
        <a:lstStyle/>
        <a:p>
          <a:endParaRPr lang="en-US"/>
        </a:p>
      </dgm:t>
    </dgm:pt>
    <dgm:pt modelId="{012A0BE0-74CD-7345-B622-F5BEC061E761}">
      <dgm:prSet phldrT="[Text]" custT="1"/>
      <dgm:spPr/>
      <dgm:t>
        <a:bodyPr/>
        <a:lstStyle/>
        <a:p>
          <a:pPr>
            <a:lnSpc>
              <a:spcPct val="80000"/>
            </a:lnSpc>
          </a:pPr>
          <a:r>
            <a:rPr lang="en-US" sz="1200" b="0" i="0" dirty="0" smtClean="0">
              <a:latin typeface="Gill Sans Light" charset="0"/>
              <a:ea typeface="Gill Sans Light" charset="0"/>
              <a:cs typeface="Gill Sans Light" charset="0"/>
            </a:rPr>
            <a:t>Ongoing business development and membership recruitment</a:t>
          </a:r>
          <a:endParaRPr lang="en-US" sz="1200" b="0" i="0" dirty="0">
            <a:latin typeface="Gill Sans Light" charset="0"/>
            <a:ea typeface="Gill Sans Light" charset="0"/>
            <a:cs typeface="Gill Sans Light" charset="0"/>
          </a:endParaRPr>
        </a:p>
      </dgm:t>
    </dgm:pt>
    <dgm:pt modelId="{30124016-DA04-924D-ADD5-019D3F2B1530}" type="parTrans" cxnId="{50983011-F949-DF48-8046-E4F1B6FAA30B}">
      <dgm:prSet/>
      <dgm:spPr/>
      <dgm:t>
        <a:bodyPr/>
        <a:lstStyle/>
        <a:p>
          <a:endParaRPr lang="en-US"/>
        </a:p>
      </dgm:t>
    </dgm:pt>
    <dgm:pt modelId="{FB553F55-05F6-2F49-B092-11CA07C9D71C}" type="sibTrans" cxnId="{50983011-F949-DF48-8046-E4F1B6FAA30B}">
      <dgm:prSet/>
      <dgm:spPr/>
      <dgm:t>
        <a:bodyPr/>
        <a:lstStyle/>
        <a:p>
          <a:endParaRPr lang="en-US"/>
        </a:p>
      </dgm:t>
    </dgm:pt>
    <dgm:pt modelId="{132943AF-F882-7647-9D99-F03561CFA0C7}">
      <dgm:prSet phldrT="[Text]" custT="1"/>
      <dgm:spPr/>
      <dgm:t>
        <a:bodyPr/>
        <a:lstStyle/>
        <a:p>
          <a:pPr>
            <a:lnSpc>
              <a:spcPct val="80000"/>
            </a:lnSpc>
          </a:pPr>
          <a:r>
            <a:rPr lang="en-US" sz="1200" b="0" i="0" dirty="0" smtClean="0">
              <a:latin typeface="Gill Sans Light" charset="0"/>
              <a:ea typeface="Gill Sans Light" charset="0"/>
              <a:cs typeface="Gill Sans Light" charset="0"/>
            </a:rPr>
            <a:t>Project Life Cycle</a:t>
          </a:r>
          <a:endParaRPr lang="en-US" sz="1200" b="0" i="0" dirty="0">
            <a:latin typeface="Gill Sans Light" charset="0"/>
            <a:ea typeface="Gill Sans Light" charset="0"/>
            <a:cs typeface="Gill Sans Light" charset="0"/>
          </a:endParaRPr>
        </a:p>
      </dgm:t>
    </dgm:pt>
    <dgm:pt modelId="{100795A9-65FF-2A4D-9CD0-A8F59A7FBF4E}" type="parTrans" cxnId="{8708D6C7-E12C-BA48-A415-24FB268E9532}">
      <dgm:prSet/>
      <dgm:spPr/>
      <dgm:t>
        <a:bodyPr/>
        <a:lstStyle/>
        <a:p>
          <a:endParaRPr lang="en-US"/>
        </a:p>
      </dgm:t>
    </dgm:pt>
    <dgm:pt modelId="{567CB521-9F79-4D4E-AC25-8DA778A3259F}" type="sibTrans" cxnId="{8708D6C7-E12C-BA48-A415-24FB268E9532}">
      <dgm:prSet/>
      <dgm:spPr/>
      <dgm:t>
        <a:bodyPr/>
        <a:lstStyle/>
        <a:p>
          <a:endParaRPr lang="en-US"/>
        </a:p>
      </dgm:t>
    </dgm:pt>
    <dgm:pt modelId="{2A998F37-CB12-4A48-99F5-E8B60E1F2CB8}">
      <dgm:prSet phldrT="[Text]" custT="1"/>
      <dgm:spPr/>
      <dgm:t>
        <a:bodyPr/>
        <a:lstStyle/>
        <a:p>
          <a:pPr>
            <a:lnSpc>
              <a:spcPct val="80000"/>
            </a:lnSpc>
          </a:pPr>
          <a:r>
            <a:rPr lang="en-US" sz="1200" b="0" i="0" dirty="0" smtClean="0">
              <a:latin typeface="Gill Sans Light" charset="0"/>
              <a:ea typeface="Gill Sans Light" charset="0"/>
              <a:cs typeface="Gill Sans Light" charset="0"/>
            </a:rPr>
            <a:t>Release Process</a:t>
          </a:r>
          <a:endParaRPr lang="en-US" sz="1200" b="0" i="0" dirty="0">
            <a:latin typeface="Gill Sans Light" charset="0"/>
            <a:ea typeface="Gill Sans Light" charset="0"/>
            <a:cs typeface="Gill Sans Light" charset="0"/>
          </a:endParaRPr>
        </a:p>
      </dgm:t>
    </dgm:pt>
    <dgm:pt modelId="{AF0A11EC-75F5-BB43-8748-C9F281E7E13F}" type="parTrans" cxnId="{15A6A040-E6E1-5B42-A0BE-A4050F1B0BE1}">
      <dgm:prSet/>
      <dgm:spPr/>
      <dgm:t>
        <a:bodyPr/>
        <a:lstStyle/>
        <a:p>
          <a:endParaRPr lang="en-US"/>
        </a:p>
      </dgm:t>
    </dgm:pt>
    <dgm:pt modelId="{FF383DFD-59FA-8448-8C9E-E31D845FDF73}" type="sibTrans" cxnId="{15A6A040-E6E1-5B42-A0BE-A4050F1B0BE1}">
      <dgm:prSet/>
      <dgm:spPr/>
      <dgm:t>
        <a:bodyPr/>
        <a:lstStyle/>
        <a:p>
          <a:endParaRPr lang="en-US"/>
        </a:p>
      </dgm:t>
    </dgm:pt>
    <dgm:pt modelId="{51973A40-0CC8-3441-9BC4-2AA5065D10F0}">
      <dgm:prSet phldrT="[Text]"/>
      <dgm:spPr>
        <a:solidFill>
          <a:srgbClr val="3664AD"/>
        </a:solidFill>
      </dgm:spPr>
      <dgm:t>
        <a:bodyPr/>
        <a:lstStyle/>
        <a:p>
          <a:r>
            <a:rPr lang="en-US" b="0" i="0" dirty="0" smtClean="0">
              <a:latin typeface="Gill Sans" charset="0"/>
              <a:ea typeface="Gill Sans" charset="0"/>
              <a:cs typeface="Gill Sans" charset="0"/>
            </a:rPr>
            <a:t>Ecosystem Development</a:t>
          </a:r>
          <a:endParaRPr lang="en-US" b="0" i="0" dirty="0">
            <a:latin typeface="Gill Sans" charset="0"/>
            <a:ea typeface="Gill Sans" charset="0"/>
            <a:cs typeface="Gill Sans" charset="0"/>
          </a:endParaRPr>
        </a:p>
      </dgm:t>
    </dgm:pt>
    <dgm:pt modelId="{57246ABA-E8E4-F345-808E-7D8E75B569DF}" type="parTrans" cxnId="{3E0320C9-55E9-FF4A-905B-77602B7B0036}">
      <dgm:prSet/>
      <dgm:spPr/>
      <dgm:t>
        <a:bodyPr/>
        <a:lstStyle/>
        <a:p>
          <a:endParaRPr lang="en-US"/>
        </a:p>
      </dgm:t>
    </dgm:pt>
    <dgm:pt modelId="{B362E1E1-CB7F-844D-A883-D3701E542F37}" type="sibTrans" cxnId="{3E0320C9-55E9-FF4A-905B-77602B7B0036}">
      <dgm:prSet/>
      <dgm:spPr/>
      <dgm:t>
        <a:bodyPr/>
        <a:lstStyle/>
        <a:p>
          <a:endParaRPr lang="en-US"/>
        </a:p>
      </dgm:t>
    </dgm:pt>
    <dgm:pt modelId="{4CF44705-26C7-6D4D-B91B-E53AD62601C4}">
      <dgm:prSet phldrT="[Text]" custT="1"/>
      <dgm:spPr/>
      <dgm:t>
        <a:bodyPr/>
        <a:lstStyle/>
        <a:p>
          <a:pPr>
            <a:lnSpc>
              <a:spcPct val="80000"/>
            </a:lnSpc>
          </a:pPr>
          <a:r>
            <a:rPr lang="en-US" sz="1200" b="0" i="0" dirty="0" smtClean="0">
              <a:latin typeface="Gill Sans Light" charset="0"/>
              <a:ea typeface="Gill Sans Light" charset="0"/>
              <a:cs typeface="Gill Sans Light" charset="0"/>
            </a:rPr>
            <a:t>Marketing</a:t>
          </a:r>
          <a:endParaRPr lang="en-US" sz="1200" b="0" i="0" dirty="0">
            <a:latin typeface="Gill Sans Light" charset="0"/>
            <a:ea typeface="Gill Sans Light" charset="0"/>
            <a:cs typeface="Gill Sans Light" charset="0"/>
          </a:endParaRPr>
        </a:p>
      </dgm:t>
    </dgm:pt>
    <dgm:pt modelId="{0457327A-B1E2-E446-A2F3-302BBBDAF6E9}" type="parTrans" cxnId="{DB32AD32-5E4E-294A-9741-6AE16CBE4A78}">
      <dgm:prSet/>
      <dgm:spPr/>
      <dgm:t>
        <a:bodyPr/>
        <a:lstStyle/>
        <a:p>
          <a:endParaRPr lang="en-US"/>
        </a:p>
      </dgm:t>
    </dgm:pt>
    <dgm:pt modelId="{5839B4F0-55C2-8546-9ADD-37311A593959}" type="sibTrans" cxnId="{DB32AD32-5E4E-294A-9741-6AE16CBE4A78}">
      <dgm:prSet/>
      <dgm:spPr/>
      <dgm:t>
        <a:bodyPr/>
        <a:lstStyle/>
        <a:p>
          <a:endParaRPr lang="en-US"/>
        </a:p>
      </dgm:t>
    </dgm:pt>
    <dgm:pt modelId="{99753394-91CE-EC48-A03C-067BE2C7EEF3}">
      <dgm:prSet phldrT="[Text]" custT="1"/>
      <dgm:spPr/>
      <dgm:t>
        <a:bodyPr/>
        <a:lstStyle/>
        <a:p>
          <a:pPr>
            <a:lnSpc>
              <a:spcPct val="80000"/>
            </a:lnSpc>
          </a:pPr>
          <a:r>
            <a:rPr lang="en-US" sz="1200" b="0" i="0" dirty="0" smtClean="0">
              <a:latin typeface="Gill Sans Light" charset="0"/>
              <a:ea typeface="Gill Sans Light" charset="0"/>
              <a:cs typeface="Gill Sans Light" charset="0"/>
            </a:rPr>
            <a:t>Events</a:t>
          </a:r>
          <a:endParaRPr lang="en-US" sz="1200" b="0" i="0" dirty="0">
            <a:latin typeface="Gill Sans Light" charset="0"/>
            <a:ea typeface="Gill Sans Light" charset="0"/>
            <a:cs typeface="Gill Sans Light" charset="0"/>
          </a:endParaRPr>
        </a:p>
      </dgm:t>
    </dgm:pt>
    <dgm:pt modelId="{D55C286E-3927-CC43-9EFD-37FB54796E69}" type="parTrans" cxnId="{C8105FC3-2B95-D943-95A9-C7F8AAE0A79B}">
      <dgm:prSet/>
      <dgm:spPr/>
      <dgm:t>
        <a:bodyPr/>
        <a:lstStyle/>
        <a:p>
          <a:endParaRPr lang="en-US"/>
        </a:p>
      </dgm:t>
    </dgm:pt>
    <dgm:pt modelId="{D6CA629D-B639-3843-9ACF-3DFE9C832056}" type="sibTrans" cxnId="{C8105FC3-2B95-D943-95A9-C7F8AAE0A79B}">
      <dgm:prSet/>
      <dgm:spPr/>
      <dgm:t>
        <a:bodyPr/>
        <a:lstStyle/>
        <a:p>
          <a:endParaRPr lang="en-US"/>
        </a:p>
      </dgm:t>
    </dgm:pt>
    <dgm:pt modelId="{569CC880-CAA1-914F-A9B2-BFD42A3C88AB}">
      <dgm:prSet phldrT="[Text]" custT="1"/>
      <dgm:spPr/>
      <dgm:t>
        <a:bodyPr/>
        <a:lstStyle/>
        <a:p>
          <a:pPr>
            <a:lnSpc>
              <a:spcPct val="80000"/>
            </a:lnSpc>
          </a:pPr>
          <a:r>
            <a:rPr lang="en-US" sz="1200" b="0" i="0" dirty="0" smtClean="0">
              <a:latin typeface="Gill Sans Light" charset="0"/>
              <a:ea typeface="Gill Sans Light" charset="0"/>
              <a:cs typeface="Gill Sans Light" charset="0"/>
            </a:rPr>
            <a:t>Training</a:t>
          </a:r>
          <a:endParaRPr lang="en-US" sz="1200" b="0" i="0" dirty="0">
            <a:latin typeface="Gill Sans Light" charset="0"/>
            <a:ea typeface="Gill Sans Light" charset="0"/>
            <a:cs typeface="Gill Sans Light" charset="0"/>
          </a:endParaRPr>
        </a:p>
      </dgm:t>
    </dgm:pt>
    <dgm:pt modelId="{6CB8FC0A-590C-FE45-A10F-FA5F2B014CD8}" type="parTrans" cxnId="{84B739D4-ADCA-5840-B2D0-540C1BBC022B}">
      <dgm:prSet/>
      <dgm:spPr/>
      <dgm:t>
        <a:bodyPr/>
        <a:lstStyle/>
        <a:p>
          <a:endParaRPr lang="en-US"/>
        </a:p>
      </dgm:t>
    </dgm:pt>
    <dgm:pt modelId="{7BDA521A-F70B-D645-9624-000569F4CAB1}" type="sibTrans" cxnId="{84B739D4-ADCA-5840-B2D0-540C1BBC022B}">
      <dgm:prSet/>
      <dgm:spPr/>
      <dgm:t>
        <a:bodyPr/>
        <a:lstStyle/>
        <a:p>
          <a:endParaRPr lang="en-US"/>
        </a:p>
      </dgm:t>
    </dgm:pt>
    <dgm:pt modelId="{14CAB0E8-AAA5-F04D-8FDE-AF67186CDA42}" type="pres">
      <dgm:prSet presAssocID="{F3F51BAB-FB0C-934A-9BD8-047AEF9C2ABF}" presName="Name0" presStyleCnt="0">
        <dgm:presLayoutVars>
          <dgm:dir/>
          <dgm:animLvl val="lvl"/>
          <dgm:resizeHandles val="exact"/>
        </dgm:presLayoutVars>
      </dgm:prSet>
      <dgm:spPr/>
      <dgm:t>
        <a:bodyPr/>
        <a:lstStyle/>
        <a:p>
          <a:endParaRPr lang="en-US"/>
        </a:p>
      </dgm:t>
    </dgm:pt>
    <dgm:pt modelId="{B1D87F85-FFAD-4F4A-BB18-AE385C4A186F}" type="pres">
      <dgm:prSet presAssocID="{AF0B01D5-2DDE-2A4B-B801-49ECD3D2B1C3}" presName="linNode" presStyleCnt="0"/>
      <dgm:spPr/>
    </dgm:pt>
    <dgm:pt modelId="{05EC1F7E-6D3E-0F4A-8997-CE4A76CB7BF3}" type="pres">
      <dgm:prSet presAssocID="{AF0B01D5-2DDE-2A4B-B801-49ECD3D2B1C3}" presName="parentText" presStyleLbl="node1" presStyleIdx="0" presStyleCnt="5">
        <dgm:presLayoutVars>
          <dgm:chMax val="1"/>
          <dgm:bulletEnabled val="1"/>
        </dgm:presLayoutVars>
      </dgm:prSet>
      <dgm:spPr/>
      <dgm:t>
        <a:bodyPr/>
        <a:lstStyle/>
        <a:p>
          <a:endParaRPr lang="en-US"/>
        </a:p>
      </dgm:t>
    </dgm:pt>
    <dgm:pt modelId="{1B110359-4F15-5348-9ACA-87308FF6047A}" type="pres">
      <dgm:prSet presAssocID="{AF0B01D5-2DDE-2A4B-B801-49ECD3D2B1C3}" presName="descendantText" presStyleLbl="alignAccFollowNode1" presStyleIdx="0" presStyleCnt="5">
        <dgm:presLayoutVars>
          <dgm:bulletEnabled val="1"/>
        </dgm:presLayoutVars>
      </dgm:prSet>
      <dgm:spPr/>
      <dgm:t>
        <a:bodyPr/>
        <a:lstStyle/>
        <a:p>
          <a:endParaRPr lang="en-US"/>
        </a:p>
      </dgm:t>
    </dgm:pt>
    <dgm:pt modelId="{9AF4A80C-22EE-0C4A-80B8-CE81A06C2B79}" type="pres">
      <dgm:prSet presAssocID="{ADB70D91-F389-3448-A4CB-975A006A108F}" presName="sp" presStyleCnt="0"/>
      <dgm:spPr/>
    </dgm:pt>
    <dgm:pt modelId="{03F392E0-F5DE-8743-BEA2-46E6F12396A9}" type="pres">
      <dgm:prSet presAssocID="{5E8E2265-8B2F-9C42-9775-836A2705C814}" presName="linNode" presStyleCnt="0"/>
      <dgm:spPr/>
    </dgm:pt>
    <dgm:pt modelId="{FC2914D7-8A18-4140-834D-FE548FF6EF12}" type="pres">
      <dgm:prSet presAssocID="{5E8E2265-8B2F-9C42-9775-836A2705C814}" presName="parentText" presStyleLbl="node1" presStyleIdx="1" presStyleCnt="5">
        <dgm:presLayoutVars>
          <dgm:chMax val="1"/>
          <dgm:bulletEnabled val="1"/>
        </dgm:presLayoutVars>
      </dgm:prSet>
      <dgm:spPr/>
      <dgm:t>
        <a:bodyPr/>
        <a:lstStyle/>
        <a:p>
          <a:endParaRPr lang="en-US"/>
        </a:p>
      </dgm:t>
    </dgm:pt>
    <dgm:pt modelId="{08EB2C36-8830-BF46-99A1-2CBF73576728}" type="pres">
      <dgm:prSet presAssocID="{5E8E2265-8B2F-9C42-9775-836A2705C814}" presName="descendantText" presStyleLbl="alignAccFollowNode1" presStyleIdx="1" presStyleCnt="5">
        <dgm:presLayoutVars>
          <dgm:bulletEnabled val="1"/>
        </dgm:presLayoutVars>
      </dgm:prSet>
      <dgm:spPr/>
      <dgm:t>
        <a:bodyPr/>
        <a:lstStyle/>
        <a:p>
          <a:endParaRPr lang="en-US"/>
        </a:p>
      </dgm:t>
    </dgm:pt>
    <dgm:pt modelId="{3BFBFD76-9DEE-7E41-9074-07FD8DA88A88}" type="pres">
      <dgm:prSet presAssocID="{21EEAEFB-1F2A-694B-89CE-47F53D363A39}" presName="sp" presStyleCnt="0"/>
      <dgm:spPr/>
    </dgm:pt>
    <dgm:pt modelId="{59A1B3AB-C56E-3044-A563-BDDEDD5E9F17}" type="pres">
      <dgm:prSet presAssocID="{6CA8F004-9870-E248-B161-8B399E95E116}" presName="linNode" presStyleCnt="0"/>
      <dgm:spPr/>
    </dgm:pt>
    <dgm:pt modelId="{280FB4E4-46CE-0D48-B5F6-F63D4F736A64}" type="pres">
      <dgm:prSet presAssocID="{6CA8F004-9870-E248-B161-8B399E95E116}" presName="parentText" presStyleLbl="node1" presStyleIdx="2" presStyleCnt="5">
        <dgm:presLayoutVars>
          <dgm:chMax val="1"/>
          <dgm:bulletEnabled val="1"/>
        </dgm:presLayoutVars>
      </dgm:prSet>
      <dgm:spPr/>
      <dgm:t>
        <a:bodyPr/>
        <a:lstStyle/>
        <a:p>
          <a:endParaRPr lang="en-US"/>
        </a:p>
      </dgm:t>
    </dgm:pt>
    <dgm:pt modelId="{F95529DF-6DA2-C742-AC71-57284DF420E1}" type="pres">
      <dgm:prSet presAssocID="{6CA8F004-9870-E248-B161-8B399E95E116}" presName="descendantText" presStyleLbl="alignAccFollowNode1" presStyleIdx="2" presStyleCnt="5">
        <dgm:presLayoutVars>
          <dgm:bulletEnabled val="1"/>
        </dgm:presLayoutVars>
      </dgm:prSet>
      <dgm:spPr/>
      <dgm:t>
        <a:bodyPr/>
        <a:lstStyle/>
        <a:p>
          <a:endParaRPr lang="en-US"/>
        </a:p>
      </dgm:t>
    </dgm:pt>
    <dgm:pt modelId="{DEC99457-449C-2348-933E-F663480DC51D}" type="pres">
      <dgm:prSet presAssocID="{0EFC7100-8A30-794D-AD6F-C52F118BDEDF}" presName="sp" presStyleCnt="0"/>
      <dgm:spPr/>
    </dgm:pt>
    <dgm:pt modelId="{45646DE1-7998-6F46-A010-E4BD6083C4B6}" type="pres">
      <dgm:prSet presAssocID="{51973A40-0CC8-3441-9BC4-2AA5065D10F0}" presName="linNode" presStyleCnt="0"/>
      <dgm:spPr/>
    </dgm:pt>
    <dgm:pt modelId="{C2B65E1F-4816-CF42-8668-7F51CDA42B6B}" type="pres">
      <dgm:prSet presAssocID="{51973A40-0CC8-3441-9BC4-2AA5065D10F0}" presName="parentText" presStyleLbl="node1" presStyleIdx="3" presStyleCnt="5">
        <dgm:presLayoutVars>
          <dgm:chMax val="1"/>
          <dgm:bulletEnabled val="1"/>
        </dgm:presLayoutVars>
      </dgm:prSet>
      <dgm:spPr/>
      <dgm:t>
        <a:bodyPr/>
        <a:lstStyle/>
        <a:p>
          <a:endParaRPr lang="en-US"/>
        </a:p>
      </dgm:t>
    </dgm:pt>
    <dgm:pt modelId="{7BDFF1AC-2DA5-1546-8C6B-4CD80BD49B7A}" type="pres">
      <dgm:prSet presAssocID="{51973A40-0CC8-3441-9BC4-2AA5065D10F0}" presName="descendantText" presStyleLbl="alignAccFollowNode1" presStyleIdx="3" presStyleCnt="5">
        <dgm:presLayoutVars>
          <dgm:bulletEnabled val="1"/>
        </dgm:presLayoutVars>
      </dgm:prSet>
      <dgm:spPr/>
      <dgm:t>
        <a:bodyPr/>
        <a:lstStyle/>
        <a:p>
          <a:endParaRPr lang="en-US"/>
        </a:p>
      </dgm:t>
    </dgm:pt>
    <dgm:pt modelId="{E0A86087-CAEE-2F40-B58E-523C71EE1612}" type="pres">
      <dgm:prSet presAssocID="{B362E1E1-CB7F-844D-A883-D3701E542F37}" presName="sp" presStyleCnt="0"/>
      <dgm:spPr/>
    </dgm:pt>
    <dgm:pt modelId="{4D09BC6E-DCAB-DB45-A973-CFEE14CFF841}" type="pres">
      <dgm:prSet presAssocID="{1DD9AD20-118E-934B-A7B6-0335FF3295F9}" presName="linNode" presStyleCnt="0"/>
      <dgm:spPr/>
    </dgm:pt>
    <dgm:pt modelId="{CFADCEBC-E7E1-AE49-AC7E-D9659136D433}" type="pres">
      <dgm:prSet presAssocID="{1DD9AD20-118E-934B-A7B6-0335FF3295F9}" presName="parentText" presStyleLbl="node1" presStyleIdx="4" presStyleCnt="5">
        <dgm:presLayoutVars>
          <dgm:chMax val="1"/>
          <dgm:bulletEnabled val="1"/>
        </dgm:presLayoutVars>
      </dgm:prSet>
      <dgm:spPr/>
      <dgm:t>
        <a:bodyPr/>
        <a:lstStyle/>
        <a:p>
          <a:endParaRPr lang="en-US"/>
        </a:p>
      </dgm:t>
    </dgm:pt>
    <dgm:pt modelId="{F55BBEE4-A0EC-2641-AF1D-53F383F95226}" type="pres">
      <dgm:prSet presAssocID="{1DD9AD20-118E-934B-A7B6-0335FF3295F9}" presName="descendantText" presStyleLbl="alignAccFollowNode1" presStyleIdx="4" presStyleCnt="5">
        <dgm:presLayoutVars>
          <dgm:bulletEnabled val="1"/>
        </dgm:presLayoutVars>
      </dgm:prSet>
      <dgm:spPr/>
      <dgm:t>
        <a:bodyPr/>
        <a:lstStyle/>
        <a:p>
          <a:endParaRPr lang="en-US"/>
        </a:p>
      </dgm:t>
    </dgm:pt>
  </dgm:ptLst>
  <dgm:cxnLst>
    <dgm:cxn modelId="{89DFD692-E690-2042-B0A4-9FD1DCB093D9}" type="presOf" srcId="{061158E1-D58F-7F4D-9609-838CFA49C928}" destId="{F95529DF-6DA2-C742-AC71-57284DF420E1}" srcOrd="0" destOrd="1" presId="urn:microsoft.com/office/officeart/2005/8/layout/vList5"/>
    <dgm:cxn modelId="{8708D6C7-E12C-BA48-A415-24FB268E9532}" srcId="{5E8E2265-8B2F-9C42-9775-836A2705C814}" destId="{132943AF-F882-7647-9D99-F03561CFA0C7}" srcOrd="1" destOrd="0" parTransId="{100795A9-65FF-2A4D-9CD0-A8F59A7FBF4E}" sibTransId="{567CB521-9F79-4D4E-AC25-8DA778A3259F}"/>
    <dgm:cxn modelId="{84B739D4-ADCA-5840-B2D0-540C1BBC022B}" srcId="{51973A40-0CC8-3441-9BC4-2AA5065D10F0}" destId="{569CC880-CAA1-914F-A9B2-BFD42A3C88AB}" srcOrd="2" destOrd="0" parTransId="{6CB8FC0A-590C-FE45-A10F-FA5F2B014CD8}" sibTransId="{7BDA521A-F70B-D645-9624-000569F4CAB1}"/>
    <dgm:cxn modelId="{BBF8F63D-B66D-C94C-89DD-CAF5FB3F1384}" type="presOf" srcId="{569CC880-CAA1-914F-A9B2-BFD42A3C88AB}" destId="{7BDFF1AC-2DA5-1546-8C6B-4CD80BD49B7A}" srcOrd="0" destOrd="2" presId="urn:microsoft.com/office/officeart/2005/8/layout/vList5"/>
    <dgm:cxn modelId="{1CCDC320-CDE3-EF44-88EA-6AC5A31EA45D}" type="presOf" srcId="{2A998F37-CB12-4A48-99F5-E8B60E1F2CB8}" destId="{08EB2C36-8830-BF46-99A1-2CBF73576728}" srcOrd="0" destOrd="2" presId="urn:microsoft.com/office/officeart/2005/8/layout/vList5"/>
    <dgm:cxn modelId="{50983011-F949-DF48-8046-E4F1B6FAA30B}" srcId="{AF0B01D5-2DDE-2A4B-B801-49ECD3D2B1C3}" destId="{012A0BE0-74CD-7345-B622-F5BEC061E761}" srcOrd="1" destOrd="0" parTransId="{30124016-DA04-924D-ADD5-019D3F2B1530}" sibTransId="{FB553F55-05F6-2F49-B092-11CA07C9D71C}"/>
    <dgm:cxn modelId="{DC958FF7-5207-5541-88DC-D06F07504D0D}" type="presOf" srcId="{DD9B8D0D-669E-7F49-97EB-595F8E9FB24C}" destId="{F95529DF-6DA2-C742-AC71-57284DF420E1}" srcOrd="0" destOrd="0" presId="urn:microsoft.com/office/officeart/2005/8/layout/vList5"/>
    <dgm:cxn modelId="{85E51A49-1722-4548-BCAE-05DC8218796D}" type="presOf" srcId="{51973A40-0CC8-3441-9BC4-2AA5065D10F0}" destId="{C2B65E1F-4816-CF42-8668-7F51CDA42B6B}" srcOrd="0" destOrd="0" presId="urn:microsoft.com/office/officeart/2005/8/layout/vList5"/>
    <dgm:cxn modelId="{2980C9B0-FC44-4945-AF4D-B0058B4EA243}" type="presOf" srcId="{1DD9AD20-118E-934B-A7B6-0335FF3295F9}" destId="{CFADCEBC-E7E1-AE49-AC7E-D9659136D433}" srcOrd="0" destOrd="0" presId="urn:microsoft.com/office/officeart/2005/8/layout/vList5"/>
    <dgm:cxn modelId="{406DFE64-7E74-A744-A159-43EFB4232036}" srcId="{6CA8F004-9870-E248-B161-8B399E95E116}" destId="{DD9B8D0D-669E-7F49-97EB-595F8E9FB24C}" srcOrd="0" destOrd="0" parTransId="{24F35785-DF26-D847-A17D-57697C2D68C0}" sibTransId="{BA36CA40-2D4D-D648-9513-054A59B09E36}"/>
    <dgm:cxn modelId="{EA42E333-B4E0-D842-8CCB-5386FCDE5E8F}" srcId="{6CA8F004-9870-E248-B161-8B399E95E116}" destId="{061158E1-D58F-7F4D-9609-838CFA49C928}" srcOrd="1" destOrd="0" parTransId="{719A521C-96F3-CE46-88DE-58E511349AFF}" sibTransId="{65B2FB11-0EE7-914A-9F90-2763D04C6855}"/>
    <dgm:cxn modelId="{5A097F63-5FE5-D44C-9D82-64642772017E}" type="presOf" srcId="{4601B3EB-7798-3141-96A1-385CB5FE0764}" destId="{F55BBEE4-A0EC-2641-AF1D-53F383F95226}" srcOrd="0" destOrd="1" presId="urn:microsoft.com/office/officeart/2005/8/layout/vList5"/>
    <dgm:cxn modelId="{889581C2-B62F-1C42-995E-486B46456722}" type="presOf" srcId="{4CF44705-26C7-6D4D-B91B-E53AD62601C4}" destId="{7BDFF1AC-2DA5-1546-8C6B-4CD80BD49B7A}" srcOrd="0" destOrd="0" presId="urn:microsoft.com/office/officeart/2005/8/layout/vList5"/>
    <dgm:cxn modelId="{012F1F32-9B24-8E44-A325-F37BBDFC7033}" srcId="{5E8E2265-8B2F-9C42-9775-836A2705C814}" destId="{D09CEE80-77A0-FD46-9B36-A5DBAAE275DD}" srcOrd="0" destOrd="0" parTransId="{3989E8E2-88F0-A949-9054-B76F59010697}" sibTransId="{21272332-098C-C04E-8659-573B221BA799}"/>
    <dgm:cxn modelId="{C8105FC3-2B95-D943-95A9-C7F8AAE0A79B}" srcId="{51973A40-0CC8-3441-9BC4-2AA5065D10F0}" destId="{99753394-91CE-EC48-A03C-067BE2C7EEF3}" srcOrd="1" destOrd="0" parTransId="{D55C286E-3927-CC43-9EFD-37FB54796E69}" sibTransId="{D6CA629D-B639-3843-9ACF-3DFE9C832056}"/>
    <dgm:cxn modelId="{F7DACD10-FE62-EC49-9B2A-E34500A250D4}" type="presOf" srcId="{012A0BE0-74CD-7345-B622-F5BEC061E761}" destId="{1B110359-4F15-5348-9ACA-87308FF6047A}" srcOrd="0" destOrd="1" presId="urn:microsoft.com/office/officeart/2005/8/layout/vList5"/>
    <dgm:cxn modelId="{6DD0B736-A0CD-A447-8B86-8CAA789E81B9}" type="presOf" srcId="{6CA8F004-9870-E248-B161-8B399E95E116}" destId="{280FB4E4-46CE-0D48-B5F6-F63D4F736A64}" srcOrd="0" destOrd="0" presId="urn:microsoft.com/office/officeart/2005/8/layout/vList5"/>
    <dgm:cxn modelId="{19B80F0B-8FE3-1748-9686-32C6A69990CA}" type="presOf" srcId="{132943AF-F882-7647-9D99-F03561CFA0C7}" destId="{08EB2C36-8830-BF46-99A1-2CBF73576728}" srcOrd="0" destOrd="1" presId="urn:microsoft.com/office/officeart/2005/8/layout/vList5"/>
    <dgm:cxn modelId="{776B3220-1579-2848-98E8-3AA017164723}" srcId="{AF0B01D5-2DDE-2A4B-B801-49ECD3D2B1C3}" destId="{651FB0D0-462D-E94C-9C51-7DC97A13DDFB}" srcOrd="0" destOrd="0" parTransId="{579A8E49-6753-1B47-93D0-2DA46F2F816F}" sibTransId="{21C026DD-EFD5-CA40-A400-3D4CD6A11563}"/>
    <dgm:cxn modelId="{DB32AD32-5E4E-294A-9741-6AE16CBE4A78}" srcId="{51973A40-0CC8-3441-9BC4-2AA5065D10F0}" destId="{4CF44705-26C7-6D4D-B91B-E53AD62601C4}" srcOrd="0" destOrd="0" parTransId="{0457327A-B1E2-E446-A2F3-302BBBDAF6E9}" sibTransId="{5839B4F0-55C2-8546-9ADD-37311A593959}"/>
    <dgm:cxn modelId="{67FCBF4B-EBF5-ED48-95B7-6AA149B8C02E}" type="presOf" srcId="{651FB0D0-462D-E94C-9C51-7DC97A13DDFB}" destId="{1B110359-4F15-5348-9ACA-87308FF6047A}" srcOrd="0" destOrd="0" presId="urn:microsoft.com/office/officeart/2005/8/layout/vList5"/>
    <dgm:cxn modelId="{44065E7F-872B-0F4C-871E-9E3E3429B21C}" type="presOf" srcId="{F3F51BAB-FB0C-934A-9BD8-047AEF9C2ABF}" destId="{14CAB0E8-AAA5-F04D-8FDE-AF67186CDA42}" srcOrd="0" destOrd="0" presId="urn:microsoft.com/office/officeart/2005/8/layout/vList5"/>
    <dgm:cxn modelId="{9BCAC7CA-9D57-F348-A40A-993FCE7EB03E}" type="presOf" srcId="{99753394-91CE-EC48-A03C-067BE2C7EEF3}" destId="{7BDFF1AC-2DA5-1546-8C6B-4CD80BD49B7A}" srcOrd="0" destOrd="1" presId="urn:microsoft.com/office/officeart/2005/8/layout/vList5"/>
    <dgm:cxn modelId="{5C77DE42-AFCA-7743-8375-018100ACDB12}" srcId="{F3F51BAB-FB0C-934A-9BD8-047AEF9C2ABF}" destId="{AF0B01D5-2DDE-2A4B-B801-49ECD3D2B1C3}" srcOrd="0" destOrd="0" parTransId="{747A8CD3-5CA8-F247-96D5-3E5C3E2FD76F}" sibTransId="{ADB70D91-F389-3448-A4CB-975A006A108F}"/>
    <dgm:cxn modelId="{BF4A4342-1DFF-404F-B757-9ED4460B5F25}" srcId="{1DD9AD20-118E-934B-A7B6-0335FF3295F9}" destId="{0D5E1750-AB0E-B841-969B-B6E0FFD2DF8B}" srcOrd="2" destOrd="0" parTransId="{43F05841-0B85-314A-9200-0F1667C3D4B4}" sibTransId="{E3CDC66F-AC78-C14C-9F21-FC35BC73BB9D}"/>
    <dgm:cxn modelId="{B7CDCBB7-6195-9A4F-9923-51E5EFB4E238}" srcId="{F3F51BAB-FB0C-934A-9BD8-047AEF9C2ABF}" destId="{6CA8F004-9870-E248-B161-8B399E95E116}" srcOrd="2" destOrd="0" parTransId="{4A987254-CCB3-BE49-98A1-AE8DCBB094AE}" sibTransId="{0EFC7100-8A30-794D-AD6F-C52F118BDEDF}"/>
    <dgm:cxn modelId="{1E7B90C9-E9AF-614C-B477-E5A025DBEFB4}" type="presOf" srcId="{D09CEE80-77A0-FD46-9B36-A5DBAAE275DD}" destId="{08EB2C36-8830-BF46-99A1-2CBF73576728}" srcOrd="0" destOrd="0" presId="urn:microsoft.com/office/officeart/2005/8/layout/vList5"/>
    <dgm:cxn modelId="{75656CB5-613B-FD4E-8C63-E22D1DF16E2C}" srcId="{F3F51BAB-FB0C-934A-9BD8-047AEF9C2ABF}" destId="{5E8E2265-8B2F-9C42-9775-836A2705C814}" srcOrd="1" destOrd="0" parTransId="{614F50E0-0A58-CF4C-BF28-4C08C5AEBB37}" sibTransId="{21EEAEFB-1F2A-694B-89CE-47F53D363A39}"/>
    <dgm:cxn modelId="{610051F9-0F88-C942-B114-B9E344694AEC}" srcId="{1DD9AD20-118E-934B-A7B6-0335FF3295F9}" destId="{937BB21D-B27D-A54F-83B1-18FAA63C6942}" srcOrd="0" destOrd="0" parTransId="{F1AD86C0-3646-BA4D-9285-09E6DFA2BE7A}" sibTransId="{86735E85-6516-974E-B3D0-6C68A189616A}"/>
    <dgm:cxn modelId="{362C5872-8CBE-4647-BFAE-102508BC9535}" type="presOf" srcId="{5E8E2265-8B2F-9C42-9775-836A2705C814}" destId="{FC2914D7-8A18-4140-834D-FE548FF6EF12}" srcOrd="0" destOrd="0" presId="urn:microsoft.com/office/officeart/2005/8/layout/vList5"/>
    <dgm:cxn modelId="{D2353D0C-7597-934A-9A18-2F65F015CF73}" type="presOf" srcId="{937BB21D-B27D-A54F-83B1-18FAA63C6942}" destId="{F55BBEE4-A0EC-2641-AF1D-53F383F95226}" srcOrd="0" destOrd="0" presId="urn:microsoft.com/office/officeart/2005/8/layout/vList5"/>
    <dgm:cxn modelId="{7C8A7D4D-515F-1A4E-8B5D-9227502564B3}" type="presOf" srcId="{0D5E1750-AB0E-B841-969B-B6E0FFD2DF8B}" destId="{F55BBEE4-A0EC-2641-AF1D-53F383F95226}" srcOrd="0" destOrd="2" presId="urn:microsoft.com/office/officeart/2005/8/layout/vList5"/>
    <dgm:cxn modelId="{17E39986-9784-404A-9BA1-A2D46C9915A4}" srcId="{F3F51BAB-FB0C-934A-9BD8-047AEF9C2ABF}" destId="{1DD9AD20-118E-934B-A7B6-0335FF3295F9}" srcOrd="4" destOrd="0" parTransId="{146CA7E1-FC74-994E-8368-53B5EEA2C9E8}" sibTransId="{CF59A381-82B6-E645-99D5-A4766E785C4E}"/>
    <dgm:cxn modelId="{0DC14CDF-5CEE-1C4B-AE43-D555F2C4B24A}" srcId="{1DD9AD20-118E-934B-A7B6-0335FF3295F9}" destId="{4601B3EB-7798-3141-96A1-385CB5FE0764}" srcOrd="1" destOrd="0" parTransId="{A79AC53B-9C8A-B442-84D2-F4206ADA853B}" sibTransId="{900B2E43-305E-2D47-AA67-EB04963FF3FC}"/>
    <dgm:cxn modelId="{15A6A040-E6E1-5B42-A0BE-A4050F1B0BE1}" srcId="{5E8E2265-8B2F-9C42-9775-836A2705C814}" destId="{2A998F37-CB12-4A48-99F5-E8B60E1F2CB8}" srcOrd="2" destOrd="0" parTransId="{AF0A11EC-75F5-BB43-8748-C9F281E7E13F}" sibTransId="{FF383DFD-59FA-8448-8C9E-E31D845FDF73}"/>
    <dgm:cxn modelId="{35A30DD0-C369-D04F-AEF5-92796298378F}" type="presOf" srcId="{AF0B01D5-2DDE-2A4B-B801-49ECD3D2B1C3}" destId="{05EC1F7E-6D3E-0F4A-8997-CE4A76CB7BF3}" srcOrd="0" destOrd="0" presId="urn:microsoft.com/office/officeart/2005/8/layout/vList5"/>
    <dgm:cxn modelId="{3E0320C9-55E9-FF4A-905B-77602B7B0036}" srcId="{F3F51BAB-FB0C-934A-9BD8-047AEF9C2ABF}" destId="{51973A40-0CC8-3441-9BC4-2AA5065D10F0}" srcOrd="3" destOrd="0" parTransId="{57246ABA-E8E4-F345-808E-7D8E75B569DF}" sibTransId="{B362E1E1-CB7F-844D-A883-D3701E542F37}"/>
    <dgm:cxn modelId="{78D1C178-7937-1D45-9AC1-BCA588470476}" type="presParOf" srcId="{14CAB0E8-AAA5-F04D-8FDE-AF67186CDA42}" destId="{B1D87F85-FFAD-4F4A-BB18-AE385C4A186F}" srcOrd="0" destOrd="0" presId="urn:microsoft.com/office/officeart/2005/8/layout/vList5"/>
    <dgm:cxn modelId="{98FC55B5-057D-5240-BDD4-3596389F2FD7}" type="presParOf" srcId="{B1D87F85-FFAD-4F4A-BB18-AE385C4A186F}" destId="{05EC1F7E-6D3E-0F4A-8997-CE4A76CB7BF3}" srcOrd="0" destOrd="0" presId="urn:microsoft.com/office/officeart/2005/8/layout/vList5"/>
    <dgm:cxn modelId="{45501E29-751A-A645-A47E-688FDC388BD9}" type="presParOf" srcId="{B1D87F85-FFAD-4F4A-BB18-AE385C4A186F}" destId="{1B110359-4F15-5348-9ACA-87308FF6047A}" srcOrd="1" destOrd="0" presId="urn:microsoft.com/office/officeart/2005/8/layout/vList5"/>
    <dgm:cxn modelId="{AB9D056C-50C8-8948-A167-D9B2510F1B93}" type="presParOf" srcId="{14CAB0E8-AAA5-F04D-8FDE-AF67186CDA42}" destId="{9AF4A80C-22EE-0C4A-80B8-CE81A06C2B79}" srcOrd="1" destOrd="0" presId="urn:microsoft.com/office/officeart/2005/8/layout/vList5"/>
    <dgm:cxn modelId="{6B8A7145-FF2F-C642-B8B5-0CAEC3E715B8}" type="presParOf" srcId="{14CAB0E8-AAA5-F04D-8FDE-AF67186CDA42}" destId="{03F392E0-F5DE-8743-BEA2-46E6F12396A9}" srcOrd="2" destOrd="0" presId="urn:microsoft.com/office/officeart/2005/8/layout/vList5"/>
    <dgm:cxn modelId="{BC2C7A77-8AB9-6F45-8886-789B8FF96B66}" type="presParOf" srcId="{03F392E0-F5DE-8743-BEA2-46E6F12396A9}" destId="{FC2914D7-8A18-4140-834D-FE548FF6EF12}" srcOrd="0" destOrd="0" presId="urn:microsoft.com/office/officeart/2005/8/layout/vList5"/>
    <dgm:cxn modelId="{3CF93231-2DF9-CD4F-A540-0688D60511C0}" type="presParOf" srcId="{03F392E0-F5DE-8743-BEA2-46E6F12396A9}" destId="{08EB2C36-8830-BF46-99A1-2CBF73576728}" srcOrd="1" destOrd="0" presId="urn:microsoft.com/office/officeart/2005/8/layout/vList5"/>
    <dgm:cxn modelId="{9C1706FB-02C2-2749-9C7D-DFDCCB839F90}" type="presParOf" srcId="{14CAB0E8-AAA5-F04D-8FDE-AF67186CDA42}" destId="{3BFBFD76-9DEE-7E41-9074-07FD8DA88A88}" srcOrd="3" destOrd="0" presId="urn:microsoft.com/office/officeart/2005/8/layout/vList5"/>
    <dgm:cxn modelId="{12D438E4-9098-7847-8EDB-D63BBA93F630}" type="presParOf" srcId="{14CAB0E8-AAA5-F04D-8FDE-AF67186CDA42}" destId="{59A1B3AB-C56E-3044-A563-BDDEDD5E9F17}" srcOrd="4" destOrd="0" presId="urn:microsoft.com/office/officeart/2005/8/layout/vList5"/>
    <dgm:cxn modelId="{93A84ABC-FD7E-BC49-B8D0-8E961438CC61}" type="presParOf" srcId="{59A1B3AB-C56E-3044-A563-BDDEDD5E9F17}" destId="{280FB4E4-46CE-0D48-B5F6-F63D4F736A64}" srcOrd="0" destOrd="0" presId="urn:microsoft.com/office/officeart/2005/8/layout/vList5"/>
    <dgm:cxn modelId="{9D35B049-377E-7742-9190-21C95B91CF38}" type="presParOf" srcId="{59A1B3AB-C56E-3044-A563-BDDEDD5E9F17}" destId="{F95529DF-6DA2-C742-AC71-57284DF420E1}" srcOrd="1" destOrd="0" presId="urn:microsoft.com/office/officeart/2005/8/layout/vList5"/>
    <dgm:cxn modelId="{239E470C-9462-F043-900B-19C252A73662}" type="presParOf" srcId="{14CAB0E8-AAA5-F04D-8FDE-AF67186CDA42}" destId="{DEC99457-449C-2348-933E-F663480DC51D}" srcOrd="5" destOrd="0" presId="urn:microsoft.com/office/officeart/2005/8/layout/vList5"/>
    <dgm:cxn modelId="{C058C13C-0FDB-C744-B7EF-6F8B99AAF9AD}" type="presParOf" srcId="{14CAB0E8-AAA5-F04D-8FDE-AF67186CDA42}" destId="{45646DE1-7998-6F46-A010-E4BD6083C4B6}" srcOrd="6" destOrd="0" presId="urn:microsoft.com/office/officeart/2005/8/layout/vList5"/>
    <dgm:cxn modelId="{D262C83B-FD49-5946-B493-DDC4D368D2D6}" type="presParOf" srcId="{45646DE1-7998-6F46-A010-E4BD6083C4B6}" destId="{C2B65E1F-4816-CF42-8668-7F51CDA42B6B}" srcOrd="0" destOrd="0" presId="urn:microsoft.com/office/officeart/2005/8/layout/vList5"/>
    <dgm:cxn modelId="{5B7A7741-EE0C-2342-B384-83D7218DB365}" type="presParOf" srcId="{45646DE1-7998-6F46-A010-E4BD6083C4B6}" destId="{7BDFF1AC-2DA5-1546-8C6B-4CD80BD49B7A}" srcOrd="1" destOrd="0" presId="urn:microsoft.com/office/officeart/2005/8/layout/vList5"/>
    <dgm:cxn modelId="{04446CC9-C017-BB42-A20E-A8DF32F55067}" type="presParOf" srcId="{14CAB0E8-AAA5-F04D-8FDE-AF67186CDA42}" destId="{E0A86087-CAEE-2F40-B58E-523C71EE1612}" srcOrd="7" destOrd="0" presId="urn:microsoft.com/office/officeart/2005/8/layout/vList5"/>
    <dgm:cxn modelId="{B6F89199-7B9B-D548-A856-95D77F495379}" type="presParOf" srcId="{14CAB0E8-AAA5-F04D-8FDE-AF67186CDA42}" destId="{4D09BC6E-DCAB-DB45-A973-CFEE14CFF841}" srcOrd="8" destOrd="0" presId="urn:microsoft.com/office/officeart/2005/8/layout/vList5"/>
    <dgm:cxn modelId="{F78B91BF-0594-694D-9A68-179F539557BC}" type="presParOf" srcId="{4D09BC6E-DCAB-DB45-A973-CFEE14CFF841}" destId="{CFADCEBC-E7E1-AE49-AC7E-D9659136D433}" srcOrd="0" destOrd="0" presId="urn:microsoft.com/office/officeart/2005/8/layout/vList5"/>
    <dgm:cxn modelId="{8F08CAB6-CA13-0E4B-9677-B5023F1B607C}" type="presParOf" srcId="{4D09BC6E-DCAB-DB45-A973-CFEE14CFF841}" destId="{F55BBEE4-A0EC-2641-AF1D-53F383F9522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110359-4F15-5348-9ACA-87308FF6047A}">
      <dsp:nvSpPr>
        <dsp:cNvPr id="0" name=""/>
        <dsp:cNvSpPr/>
      </dsp:nvSpPr>
      <dsp:spPr>
        <a:xfrm rot="5400000">
          <a:off x="5175493" y="-2235584"/>
          <a:ext cx="509322" cy="511073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Incorporation, Tax status, Bylaws, Member Agreements, Anti-trust, etc.</a:t>
          </a:r>
          <a:endParaRPr lang="en-US" sz="1200" b="0" i="0" kern="1200" dirty="0">
            <a:latin typeface="Gill Sans Light" charset="0"/>
            <a:ea typeface="Gill Sans Light" charset="0"/>
            <a:cs typeface="Gill Sans Light" charset="0"/>
          </a:endParaRPr>
        </a:p>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Ongoing business development and membership recruitment</a:t>
          </a:r>
          <a:endParaRPr lang="en-US" sz="1200" b="0" i="0" kern="1200" dirty="0">
            <a:latin typeface="Gill Sans Light" charset="0"/>
            <a:ea typeface="Gill Sans Light" charset="0"/>
            <a:cs typeface="Gill Sans Light" charset="0"/>
          </a:endParaRPr>
        </a:p>
      </dsp:txBody>
      <dsp:txXfrm rot="-5400000">
        <a:off x="2874788" y="89984"/>
        <a:ext cx="5085871" cy="459596"/>
      </dsp:txXfrm>
    </dsp:sp>
    <dsp:sp modelId="{05EC1F7E-6D3E-0F4A-8997-CE4A76CB7BF3}">
      <dsp:nvSpPr>
        <dsp:cNvPr id="0" name=""/>
        <dsp:cNvSpPr/>
      </dsp:nvSpPr>
      <dsp:spPr>
        <a:xfrm>
          <a:off x="0" y="1456"/>
          <a:ext cx="2874787" cy="636653"/>
        </a:xfrm>
        <a:prstGeom prst="roundRect">
          <a:avLst/>
        </a:prstGeom>
        <a:solidFill>
          <a:srgbClr val="3664A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b="0" i="0" kern="1200" dirty="0" smtClean="0">
              <a:latin typeface="Gill Sans" charset="0"/>
              <a:ea typeface="Gill Sans" charset="0"/>
              <a:cs typeface="Gill Sans" charset="0"/>
            </a:rPr>
            <a:t>Governance and Membership</a:t>
          </a:r>
          <a:endParaRPr lang="en-US" sz="1900" b="0" i="0" kern="1200" dirty="0">
            <a:latin typeface="Gill Sans" charset="0"/>
            <a:ea typeface="Gill Sans" charset="0"/>
            <a:cs typeface="Gill Sans" charset="0"/>
          </a:endParaRPr>
        </a:p>
      </dsp:txBody>
      <dsp:txXfrm>
        <a:off x="31079" y="32535"/>
        <a:ext cx="2812629" cy="574495"/>
      </dsp:txXfrm>
    </dsp:sp>
    <dsp:sp modelId="{08EB2C36-8830-BF46-99A1-2CBF73576728}">
      <dsp:nvSpPr>
        <dsp:cNvPr id="0" name=""/>
        <dsp:cNvSpPr/>
      </dsp:nvSpPr>
      <dsp:spPr>
        <a:xfrm rot="5400000">
          <a:off x="5175493" y="-1567098"/>
          <a:ext cx="509322" cy="511073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Technical Decision Making</a:t>
          </a:r>
          <a:endParaRPr lang="en-US" sz="1200" b="0" i="0" kern="1200" dirty="0">
            <a:latin typeface="Gill Sans Light" charset="0"/>
            <a:ea typeface="Gill Sans Light" charset="0"/>
            <a:cs typeface="Gill Sans Light" charset="0"/>
          </a:endParaRPr>
        </a:p>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Project Life Cycle</a:t>
          </a:r>
          <a:endParaRPr lang="en-US" sz="1200" b="0" i="0" kern="1200" dirty="0">
            <a:latin typeface="Gill Sans Light" charset="0"/>
            <a:ea typeface="Gill Sans Light" charset="0"/>
            <a:cs typeface="Gill Sans Light" charset="0"/>
          </a:endParaRPr>
        </a:p>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Release Process</a:t>
          </a:r>
          <a:endParaRPr lang="en-US" sz="1200" b="0" i="0" kern="1200" dirty="0">
            <a:latin typeface="Gill Sans Light" charset="0"/>
            <a:ea typeface="Gill Sans Light" charset="0"/>
            <a:cs typeface="Gill Sans Light" charset="0"/>
          </a:endParaRPr>
        </a:p>
      </dsp:txBody>
      <dsp:txXfrm rot="-5400000">
        <a:off x="2874788" y="758470"/>
        <a:ext cx="5085871" cy="459596"/>
      </dsp:txXfrm>
    </dsp:sp>
    <dsp:sp modelId="{FC2914D7-8A18-4140-834D-FE548FF6EF12}">
      <dsp:nvSpPr>
        <dsp:cNvPr id="0" name=""/>
        <dsp:cNvSpPr/>
      </dsp:nvSpPr>
      <dsp:spPr>
        <a:xfrm>
          <a:off x="0" y="669942"/>
          <a:ext cx="2874787" cy="636653"/>
        </a:xfrm>
        <a:prstGeom prst="roundRect">
          <a:avLst/>
        </a:prstGeom>
        <a:solidFill>
          <a:srgbClr val="3664A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latin typeface="Gill Sans" charset="0"/>
              <a:ea typeface="Gill Sans" charset="0"/>
              <a:cs typeface="Gill Sans" charset="0"/>
            </a:rPr>
            <a:t>Development Process</a:t>
          </a:r>
        </a:p>
      </dsp:txBody>
      <dsp:txXfrm>
        <a:off x="31079" y="701021"/>
        <a:ext cx="2812629" cy="574495"/>
      </dsp:txXfrm>
    </dsp:sp>
    <dsp:sp modelId="{F95529DF-6DA2-C742-AC71-57284DF420E1}">
      <dsp:nvSpPr>
        <dsp:cNvPr id="0" name=""/>
        <dsp:cNvSpPr/>
      </dsp:nvSpPr>
      <dsp:spPr>
        <a:xfrm rot="5400000">
          <a:off x="5175493" y="-898612"/>
          <a:ext cx="509322" cy="511073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Custom infrastructure using open source best practices</a:t>
          </a:r>
          <a:endParaRPr lang="en-US" sz="1200" b="0" i="0" kern="1200" dirty="0">
            <a:latin typeface="Gill Sans Light" charset="0"/>
            <a:ea typeface="Gill Sans Light" charset="0"/>
            <a:cs typeface="Gill Sans Light" charset="0"/>
          </a:endParaRPr>
        </a:p>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Security and reliability</a:t>
          </a:r>
          <a:endParaRPr lang="en-US" sz="1200" b="0" i="0" kern="1200" dirty="0">
            <a:latin typeface="Gill Sans Light" charset="0"/>
            <a:ea typeface="Gill Sans Light" charset="0"/>
            <a:cs typeface="Gill Sans Light" charset="0"/>
          </a:endParaRPr>
        </a:p>
      </dsp:txBody>
      <dsp:txXfrm rot="-5400000">
        <a:off x="2874788" y="1426956"/>
        <a:ext cx="5085871" cy="459596"/>
      </dsp:txXfrm>
    </dsp:sp>
    <dsp:sp modelId="{280FB4E4-46CE-0D48-B5F6-F63D4F736A64}">
      <dsp:nvSpPr>
        <dsp:cNvPr id="0" name=""/>
        <dsp:cNvSpPr/>
      </dsp:nvSpPr>
      <dsp:spPr>
        <a:xfrm>
          <a:off x="0" y="1338428"/>
          <a:ext cx="2874787" cy="636653"/>
        </a:xfrm>
        <a:prstGeom prst="roundRect">
          <a:avLst/>
        </a:prstGeom>
        <a:solidFill>
          <a:srgbClr val="3664A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b="0" i="0" kern="1200" dirty="0" smtClean="0">
              <a:latin typeface="Gill Sans" charset="0"/>
              <a:ea typeface="Gill Sans" charset="0"/>
              <a:cs typeface="Gill Sans" charset="0"/>
            </a:rPr>
            <a:t>Infrastructure</a:t>
          </a:r>
          <a:endParaRPr lang="en-US" sz="1900" b="0" i="0" kern="1200" dirty="0">
            <a:latin typeface="Gill Sans" charset="0"/>
            <a:ea typeface="Gill Sans" charset="0"/>
            <a:cs typeface="Gill Sans" charset="0"/>
          </a:endParaRPr>
        </a:p>
      </dsp:txBody>
      <dsp:txXfrm>
        <a:off x="31079" y="1369507"/>
        <a:ext cx="2812629" cy="574495"/>
      </dsp:txXfrm>
    </dsp:sp>
    <dsp:sp modelId="{7BDFF1AC-2DA5-1546-8C6B-4CD80BD49B7A}">
      <dsp:nvSpPr>
        <dsp:cNvPr id="0" name=""/>
        <dsp:cNvSpPr/>
      </dsp:nvSpPr>
      <dsp:spPr>
        <a:xfrm rot="5400000">
          <a:off x="5175493" y="-230125"/>
          <a:ext cx="509322" cy="511073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Marketing</a:t>
          </a:r>
          <a:endParaRPr lang="en-US" sz="1200" b="0" i="0" kern="1200" dirty="0">
            <a:latin typeface="Gill Sans Light" charset="0"/>
            <a:ea typeface="Gill Sans Light" charset="0"/>
            <a:cs typeface="Gill Sans Light" charset="0"/>
          </a:endParaRPr>
        </a:p>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Events</a:t>
          </a:r>
          <a:endParaRPr lang="en-US" sz="1200" b="0" i="0" kern="1200" dirty="0">
            <a:latin typeface="Gill Sans Light" charset="0"/>
            <a:ea typeface="Gill Sans Light" charset="0"/>
            <a:cs typeface="Gill Sans Light" charset="0"/>
          </a:endParaRPr>
        </a:p>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Training</a:t>
          </a:r>
          <a:endParaRPr lang="en-US" sz="1200" b="0" i="0" kern="1200" dirty="0">
            <a:latin typeface="Gill Sans Light" charset="0"/>
            <a:ea typeface="Gill Sans Light" charset="0"/>
            <a:cs typeface="Gill Sans Light" charset="0"/>
          </a:endParaRPr>
        </a:p>
      </dsp:txBody>
      <dsp:txXfrm rot="-5400000">
        <a:off x="2874788" y="2095443"/>
        <a:ext cx="5085871" cy="459596"/>
      </dsp:txXfrm>
    </dsp:sp>
    <dsp:sp modelId="{C2B65E1F-4816-CF42-8668-7F51CDA42B6B}">
      <dsp:nvSpPr>
        <dsp:cNvPr id="0" name=""/>
        <dsp:cNvSpPr/>
      </dsp:nvSpPr>
      <dsp:spPr>
        <a:xfrm>
          <a:off x="0" y="2006914"/>
          <a:ext cx="2874787" cy="636653"/>
        </a:xfrm>
        <a:prstGeom prst="roundRect">
          <a:avLst/>
        </a:prstGeom>
        <a:solidFill>
          <a:srgbClr val="3664A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b="0" i="0" kern="1200" dirty="0" smtClean="0">
              <a:latin typeface="Gill Sans" charset="0"/>
              <a:ea typeface="Gill Sans" charset="0"/>
              <a:cs typeface="Gill Sans" charset="0"/>
            </a:rPr>
            <a:t>Ecosystem Development</a:t>
          </a:r>
          <a:endParaRPr lang="en-US" sz="1900" b="0" i="0" kern="1200" dirty="0">
            <a:latin typeface="Gill Sans" charset="0"/>
            <a:ea typeface="Gill Sans" charset="0"/>
            <a:cs typeface="Gill Sans" charset="0"/>
          </a:endParaRPr>
        </a:p>
      </dsp:txBody>
      <dsp:txXfrm>
        <a:off x="31079" y="2037993"/>
        <a:ext cx="2812629" cy="574495"/>
      </dsp:txXfrm>
    </dsp:sp>
    <dsp:sp modelId="{F55BBEE4-A0EC-2641-AF1D-53F383F95226}">
      <dsp:nvSpPr>
        <dsp:cNvPr id="0" name=""/>
        <dsp:cNvSpPr/>
      </dsp:nvSpPr>
      <dsp:spPr>
        <a:xfrm rot="5400000">
          <a:off x="5175493" y="438360"/>
          <a:ext cx="509322" cy="511073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Code Provenance</a:t>
          </a:r>
          <a:endParaRPr lang="en-US" sz="1200" b="0" i="0" kern="1200" dirty="0">
            <a:latin typeface="Gill Sans Light" charset="0"/>
            <a:ea typeface="Gill Sans Light" charset="0"/>
            <a:cs typeface="Gill Sans Light" charset="0"/>
          </a:endParaRPr>
        </a:p>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Trademark management</a:t>
          </a:r>
          <a:endParaRPr lang="en-US" sz="1200" b="0" i="0" kern="1200" dirty="0">
            <a:latin typeface="Gill Sans Light" charset="0"/>
            <a:ea typeface="Gill Sans Light" charset="0"/>
            <a:cs typeface="Gill Sans Light" charset="0"/>
          </a:endParaRPr>
        </a:p>
        <a:p>
          <a:pPr marL="114300" lvl="1" indent="-114300" algn="l" defTabSz="533400">
            <a:lnSpc>
              <a:spcPct val="80000"/>
            </a:lnSpc>
            <a:spcBef>
              <a:spcPct val="0"/>
            </a:spcBef>
            <a:spcAft>
              <a:spcPct val="15000"/>
            </a:spcAft>
            <a:buChar char="••"/>
          </a:pPr>
          <a:r>
            <a:rPr lang="en-US" sz="1200" b="0" i="0" kern="1200" dirty="0" smtClean="0">
              <a:latin typeface="Gill Sans Light" charset="0"/>
              <a:ea typeface="Gill Sans Light" charset="0"/>
              <a:cs typeface="Gill Sans Light" charset="0"/>
            </a:rPr>
            <a:t>Legal defense and Collaboration</a:t>
          </a:r>
          <a:endParaRPr lang="en-US" sz="1200" b="0" i="0" kern="1200" dirty="0">
            <a:latin typeface="Gill Sans Light" charset="0"/>
            <a:ea typeface="Gill Sans Light" charset="0"/>
            <a:cs typeface="Gill Sans Light" charset="0"/>
          </a:endParaRPr>
        </a:p>
      </dsp:txBody>
      <dsp:txXfrm rot="-5400000">
        <a:off x="2874788" y="2763929"/>
        <a:ext cx="5085871" cy="459596"/>
      </dsp:txXfrm>
    </dsp:sp>
    <dsp:sp modelId="{CFADCEBC-E7E1-AE49-AC7E-D9659136D433}">
      <dsp:nvSpPr>
        <dsp:cNvPr id="0" name=""/>
        <dsp:cNvSpPr/>
      </dsp:nvSpPr>
      <dsp:spPr>
        <a:xfrm>
          <a:off x="0" y="2675400"/>
          <a:ext cx="2874787" cy="636653"/>
        </a:xfrm>
        <a:prstGeom prst="roundRect">
          <a:avLst/>
        </a:prstGeom>
        <a:solidFill>
          <a:srgbClr val="3664A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b="0" i="0" kern="1200" dirty="0" smtClean="0">
              <a:latin typeface="Gill Sans" charset="0"/>
              <a:ea typeface="Gill Sans" charset="0"/>
              <a:cs typeface="Gill Sans" charset="0"/>
            </a:rPr>
            <a:t>IP Management</a:t>
          </a:r>
          <a:endParaRPr lang="en-US" sz="1900" b="0" i="0" kern="1200" dirty="0">
            <a:latin typeface="Gill Sans" charset="0"/>
            <a:ea typeface="Gill Sans" charset="0"/>
            <a:cs typeface="Gill Sans" charset="0"/>
          </a:endParaRPr>
        </a:p>
      </dsp:txBody>
      <dsp:txXfrm>
        <a:off x="31079" y="2706479"/>
        <a:ext cx="2812629" cy="57449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5F2340-79DA-404F-9329-173C4070DD61}" type="datetimeFigureOut">
              <a:rPr lang="en-US" smtClean="0"/>
              <a:t>6/16/2016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C16DC6-F1FA-F347-A4E3-6F11B0B31CE6}" type="slidenum">
              <a:rPr lang="en-US" smtClean="0"/>
              <a:t>‹#›</a:t>
            </a:fld>
            <a:endParaRPr lang="en-US"/>
          </a:p>
        </p:txBody>
      </p:sp>
    </p:spTree>
    <p:extLst>
      <p:ext uri="{BB962C8B-B14F-4D97-AF65-F5344CB8AC3E}">
        <p14:creationId xmlns:p14="http://schemas.microsoft.com/office/powerpoint/2010/main" val="26803339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 600 members</a:t>
            </a:r>
          </a:p>
          <a:p>
            <a:r>
              <a:rPr lang="en-US" dirty="0" smtClean="0"/>
              <a:t>60+ new corporate</a:t>
            </a:r>
            <a:r>
              <a:rPr lang="en-US" baseline="0" dirty="0" smtClean="0"/>
              <a:t> members in 2015</a:t>
            </a:r>
          </a:p>
          <a:p>
            <a:r>
              <a:rPr lang="en-US" baseline="0" dirty="0" smtClean="0"/>
              <a:t>13 new CPs in 2015</a:t>
            </a:r>
          </a:p>
          <a:p>
            <a:r>
              <a:rPr lang="en-US" baseline="0" dirty="0" smtClean="0"/>
              <a:t>88 events worldwide in 2015</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1C16DC6-F1FA-F347-A4E3-6F11B0B31CE6}" type="slidenum">
              <a:rPr lang="en-US" smtClean="0"/>
              <a:t>7</a:t>
            </a:fld>
            <a:endParaRPr lang="en-US"/>
          </a:p>
        </p:txBody>
      </p:sp>
    </p:spTree>
    <p:extLst>
      <p:ext uri="{BB962C8B-B14F-4D97-AF65-F5344CB8AC3E}">
        <p14:creationId xmlns:p14="http://schemas.microsoft.com/office/powerpoint/2010/main" val="1460201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tLang="en-US">
              <a:ea typeface="MS PGothic" charset="-128"/>
            </a:endParaRP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charset="0"/>
                <a:ea typeface="MS PGothic" charset="-128"/>
              </a:defRPr>
            </a:lvl1pPr>
            <a:lvl2pPr marL="742950" indent="-285750">
              <a:defRPr sz="2400">
                <a:solidFill>
                  <a:schemeClr val="tx1"/>
                </a:solidFill>
                <a:latin typeface="Calibri" charset="0"/>
                <a:ea typeface="MS PGothic" charset="-128"/>
              </a:defRPr>
            </a:lvl2pPr>
            <a:lvl3pPr marL="1143000" indent="-228600">
              <a:defRPr sz="2400">
                <a:solidFill>
                  <a:schemeClr val="tx1"/>
                </a:solidFill>
                <a:latin typeface="Calibri" charset="0"/>
                <a:ea typeface="MS PGothic" charset="-128"/>
              </a:defRPr>
            </a:lvl3pPr>
            <a:lvl4pPr marL="1600200" indent="-228600">
              <a:defRPr sz="2400">
                <a:solidFill>
                  <a:schemeClr val="tx1"/>
                </a:solidFill>
                <a:latin typeface="Calibri" charset="0"/>
                <a:ea typeface="MS PGothic" charset="-128"/>
              </a:defRPr>
            </a:lvl4pPr>
            <a:lvl5pPr marL="2057400" indent="-228600">
              <a:defRPr sz="2400">
                <a:solidFill>
                  <a:schemeClr val="tx1"/>
                </a:solidFill>
                <a:latin typeface="Calibri" charset="0"/>
                <a:ea typeface="MS PGothic" charset="-128"/>
              </a:defRPr>
            </a:lvl5pPr>
            <a:lvl6pPr marL="2514600" indent="-228600" defTabSz="457200" eaLnBrk="0" fontAlgn="base" hangingPunct="0">
              <a:spcBef>
                <a:spcPct val="0"/>
              </a:spcBef>
              <a:spcAft>
                <a:spcPct val="0"/>
              </a:spcAft>
              <a:defRPr sz="2400">
                <a:solidFill>
                  <a:schemeClr val="tx1"/>
                </a:solidFill>
                <a:latin typeface="Calibri" charset="0"/>
                <a:ea typeface="MS PGothic" charset="-128"/>
              </a:defRPr>
            </a:lvl6pPr>
            <a:lvl7pPr marL="2971800" indent="-228600" defTabSz="457200" eaLnBrk="0" fontAlgn="base" hangingPunct="0">
              <a:spcBef>
                <a:spcPct val="0"/>
              </a:spcBef>
              <a:spcAft>
                <a:spcPct val="0"/>
              </a:spcAft>
              <a:defRPr sz="2400">
                <a:solidFill>
                  <a:schemeClr val="tx1"/>
                </a:solidFill>
                <a:latin typeface="Calibri" charset="0"/>
                <a:ea typeface="MS PGothic" charset="-128"/>
              </a:defRPr>
            </a:lvl7pPr>
            <a:lvl8pPr marL="3429000" indent="-228600" defTabSz="457200" eaLnBrk="0" fontAlgn="base" hangingPunct="0">
              <a:spcBef>
                <a:spcPct val="0"/>
              </a:spcBef>
              <a:spcAft>
                <a:spcPct val="0"/>
              </a:spcAft>
              <a:defRPr sz="2400">
                <a:solidFill>
                  <a:schemeClr val="tx1"/>
                </a:solidFill>
                <a:latin typeface="Calibri" charset="0"/>
                <a:ea typeface="MS PGothic" charset="-128"/>
              </a:defRPr>
            </a:lvl8pPr>
            <a:lvl9pPr marL="3886200" indent="-228600" defTabSz="457200" eaLnBrk="0" fontAlgn="base" hangingPunct="0">
              <a:spcBef>
                <a:spcPct val="0"/>
              </a:spcBef>
              <a:spcAft>
                <a:spcPct val="0"/>
              </a:spcAft>
              <a:defRPr sz="2400">
                <a:solidFill>
                  <a:schemeClr val="tx1"/>
                </a:solidFill>
                <a:latin typeface="Calibri" charset="0"/>
                <a:ea typeface="MS PGothic" charset="-128"/>
              </a:defRPr>
            </a:lvl9pPr>
          </a:lstStyle>
          <a:p>
            <a:fld id="{8FD57807-5CFD-4045-8FBB-74D1014C1A14}" type="slidenum">
              <a:rPr lang="en-US" altLang="en-US" sz="1200"/>
              <a:pPr/>
              <a:t>9</a:t>
            </a:fld>
            <a:endParaRPr lang="en-US" altLang="en-US" sz="1200"/>
          </a:p>
        </p:txBody>
      </p:sp>
    </p:spTree>
    <p:extLst>
      <p:ext uri="{BB962C8B-B14F-4D97-AF65-F5344CB8AC3E}">
        <p14:creationId xmlns:p14="http://schemas.microsoft.com/office/powerpoint/2010/main" val="309658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1775" indent="-231775">
              <a:spcAft>
                <a:spcPts val="200"/>
              </a:spcAft>
            </a:pPr>
            <a:r>
              <a:rPr lang="en-US" sz="1200" dirty="0" smtClean="0"/>
              <a:t>Many users, many developers, many vendors but almost all are working independently or in small groups to improve open source on the mainframe. There was no open “hub” for intersecting together.</a:t>
            </a:r>
          </a:p>
          <a:p>
            <a:pPr marL="231775" indent="-231775">
              <a:spcAft>
                <a:spcPts val="200"/>
              </a:spcAft>
            </a:pPr>
            <a:r>
              <a:rPr lang="en-US" sz="1200" dirty="0" smtClean="0"/>
              <a:t>Open source software is built in a “scratch your own itch” model, but unless improvements are shared within a community, the benefits are not realized by the community.</a:t>
            </a:r>
          </a:p>
          <a:p>
            <a:pPr marL="231775" indent="-231775">
              <a:spcAft>
                <a:spcPts val="200"/>
              </a:spcAft>
            </a:pPr>
            <a:r>
              <a:rPr lang="en-US" sz="1200" dirty="0" smtClean="0"/>
              <a:t>Coordinating Enterprise Grade improvements to upstream projects is limited today and could improve the quality of improvements and ease of getting them accepted upstream.</a:t>
            </a:r>
          </a:p>
          <a:p>
            <a:pPr marL="231775" indent="-231775">
              <a:spcAft>
                <a:spcPts val="200"/>
              </a:spcAft>
            </a:pPr>
            <a:r>
              <a:rPr lang="en-US" sz="1200" dirty="0" smtClean="0"/>
              <a:t>Events, meetings and attempts to coordinate are often led by individual vendors and are often industry specific, lack a community driven purpose, organic interest or are not designed to help the collective community.</a:t>
            </a:r>
          </a:p>
          <a:p>
            <a:pPr marL="231775" indent="-231775">
              <a:spcAft>
                <a:spcPts val="200"/>
              </a:spcAft>
            </a:pPr>
            <a:r>
              <a:rPr lang="en-US" sz="1200" dirty="0" smtClean="0"/>
              <a:t>Academic institutions are looking for ways to get their students practical experience to prepare for employment with large Enterprises; clients are looking for skills to employ.</a:t>
            </a:r>
          </a:p>
          <a:p>
            <a:pPr marL="231775" indent="-231775">
              <a:spcAft>
                <a:spcPts val="200"/>
              </a:spcAft>
            </a:pPr>
            <a:r>
              <a:rPr lang="en-US" sz="1200" dirty="0" smtClean="0"/>
              <a:t>Open Source communities prosper when there is a neutral home for collaboration, built under rules that encourage participation and sharing, and are designed for the purpose of building technology that the community wants to invest collectively to build together. There are many opportunities for leveraging an open source community focused on the needs of Enterprise Grade environments.</a:t>
            </a:r>
          </a:p>
          <a:p>
            <a:endParaRPr lang="en-US" dirty="0"/>
          </a:p>
        </p:txBody>
      </p:sp>
      <p:sp>
        <p:nvSpPr>
          <p:cNvPr id="4" name="Slide Number Placeholder 3"/>
          <p:cNvSpPr>
            <a:spLocks noGrp="1"/>
          </p:cNvSpPr>
          <p:nvPr>
            <p:ph type="sldNum" sz="quarter" idx="10"/>
          </p:nvPr>
        </p:nvSpPr>
        <p:spPr/>
        <p:txBody>
          <a:bodyPr/>
          <a:lstStyle/>
          <a:p>
            <a:fld id="{41C16DC6-F1FA-F347-A4E3-6F11B0B31CE6}" type="slidenum">
              <a:rPr lang="en-US" smtClean="0"/>
              <a:pPr/>
              <a:t>13</a:t>
            </a:fld>
            <a:endParaRPr lang="en-US"/>
          </a:p>
        </p:txBody>
      </p:sp>
    </p:spTree>
    <p:extLst>
      <p:ext uri="{BB962C8B-B14F-4D97-AF65-F5344CB8AC3E}">
        <p14:creationId xmlns:p14="http://schemas.microsoft.com/office/powerpoint/2010/main" val="1848807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1775" indent="-231775" defTabSz="914400">
              <a:spcBef>
                <a:spcPct val="10000"/>
              </a:spcBef>
              <a:spcAft>
                <a:spcPct val="20000"/>
              </a:spcAft>
              <a:buFont typeface="Arial" pitchFamily="34" charset="0"/>
              <a:buChar char="•"/>
            </a:pPr>
            <a:r>
              <a:rPr lang="en-US" sz="1500" dirty="0" smtClean="0">
                <a:latin typeface="Gill Sans Light"/>
                <a:ea typeface="Gill Sans Light"/>
                <a:cs typeface="Gill Sans Light"/>
              </a:rPr>
              <a:t>Create an open source, technical community that industry and community participants may easily participate in and so that they may contribute to the creation of assets and materials that will benefit the development of Enterprise Grade characteristics of Linux such as</a:t>
            </a:r>
            <a:r>
              <a:rPr lang="en-US" sz="1400" dirty="0" smtClean="0">
                <a:latin typeface="Gill Sans Light"/>
                <a:ea typeface="Gill Sans Light"/>
                <a:cs typeface="Gill Sans Light"/>
              </a:rPr>
              <a:t>:</a:t>
            </a:r>
          </a:p>
          <a:p>
            <a:pPr marL="566738" lvl="1" indent="-219075" defTabSz="914400">
              <a:spcBef>
                <a:spcPct val="10000"/>
              </a:spcBef>
              <a:spcAft>
                <a:spcPct val="5000"/>
              </a:spcAft>
              <a:buFont typeface="Arial" pitchFamily="34" charset="0"/>
              <a:buChar char="–"/>
            </a:pPr>
            <a:r>
              <a:rPr lang="en-US" sz="1400" dirty="0" smtClean="0">
                <a:latin typeface="Gill Sans Light"/>
                <a:ea typeface="Gill Sans Light"/>
                <a:cs typeface="Gill Sans Light"/>
              </a:rPr>
              <a:t>High Availability and Disaster Recovery</a:t>
            </a:r>
          </a:p>
          <a:p>
            <a:pPr marL="566738" lvl="1" indent="-219075" defTabSz="914400">
              <a:spcBef>
                <a:spcPct val="10000"/>
              </a:spcBef>
              <a:spcAft>
                <a:spcPts val="300"/>
              </a:spcAft>
              <a:buFont typeface="Arial" pitchFamily="34" charset="0"/>
              <a:buChar char="–"/>
            </a:pPr>
            <a:r>
              <a:rPr lang="en-US" sz="1400" dirty="0" smtClean="0">
                <a:latin typeface="Gill Sans Light"/>
                <a:ea typeface="Gill Sans Light"/>
                <a:cs typeface="Gill Sans Light"/>
              </a:rPr>
              <a:t>Security</a:t>
            </a:r>
          </a:p>
          <a:p>
            <a:pPr marL="566738" lvl="1" indent="-219075" defTabSz="914400">
              <a:spcBef>
                <a:spcPct val="5000"/>
              </a:spcBef>
              <a:buFont typeface="Arial" pitchFamily="34" charset="0"/>
              <a:buChar char="–"/>
            </a:pPr>
            <a:r>
              <a:rPr lang="en-US" sz="1400" dirty="0" smtClean="0">
                <a:latin typeface="Gill Sans Light"/>
                <a:ea typeface="Gill Sans Light"/>
                <a:cs typeface="Gill Sans Light"/>
              </a:rPr>
              <a:t>Reliability, Availability and Serviceability</a:t>
            </a:r>
          </a:p>
          <a:p>
            <a:pPr marL="566738" lvl="1" indent="-219075" defTabSz="914400">
              <a:spcBef>
                <a:spcPct val="20000"/>
              </a:spcBef>
              <a:spcAft>
                <a:spcPct val="25000"/>
              </a:spcAft>
              <a:buFont typeface="Arial" pitchFamily="34" charset="0"/>
              <a:buChar char="–"/>
            </a:pPr>
            <a:r>
              <a:rPr lang="en-US" sz="1400" dirty="0" smtClean="0">
                <a:latin typeface="Gill Sans Light"/>
                <a:ea typeface="Gill Sans Light"/>
                <a:cs typeface="Gill Sans Light"/>
              </a:rPr>
              <a:t>Performance and Scalability</a:t>
            </a:r>
          </a:p>
          <a:p>
            <a:pPr marL="231775" indent="-231775" defTabSz="914400">
              <a:spcBef>
                <a:spcPct val="10000"/>
              </a:spcBef>
              <a:spcAft>
                <a:spcPts val="400"/>
              </a:spcAft>
              <a:buFont typeface="Arial" pitchFamily="34" charset="0"/>
              <a:buChar char="•"/>
            </a:pPr>
            <a:r>
              <a:rPr lang="en-US" sz="1500" dirty="0" smtClean="0">
                <a:latin typeface="Gill Sans Light"/>
                <a:ea typeface="Gill Sans Light"/>
                <a:cs typeface="Gill Sans Light"/>
              </a:rPr>
              <a:t>Include participation of leading members of the ecosystem, including end users, solution providers, application developers and systems administrators to ensure the Open Mainframe Project addresses the needs of the community.</a:t>
            </a:r>
          </a:p>
          <a:p>
            <a:pPr marL="231775" indent="-231775" defTabSz="914400">
              <a:spcBef>
                <a:spcPct val="10000"/>
              </a:spcBef>
              <a:spcAft>
                <a:spcPts val="300"/>
              </a:spcAft>
              <a:buFont typeface="Arial" pitchFamily="34" charset="0"/>
              <a:buChar char="•"/>
            </a:pPr>
            <a:r>
              <a:rPr lang="en-US" sz="1500" dirty="0" smtClean="0">
                <a:latin typeface="Gill Sans Light"/>
                <a:ea typeface="Gill Sans Light"/>
                <a:cs typeface="Gill Sans Light"/>
              </a:rPr>
              <a:t>Hosting the infrastructure for the open source project, establishing a neutral home for community meetings, events and collaborative discussions and providing structure around the business and technical governance of the project.</a:t>
            </a:r>
          </a:p>
          <a:p>
            <a:endParaRPr lang="en-US" dirty="0"/>
          </a:p>
        </p:txBody>
      </p:sp>
      <p:sp>
        <p:nvSpPr>
          <p:cNvPr id="4" name="Slide Number Placeholder 3"/>
          <p:cNvSpPr>
            <a:spLocks noGrp="1"/>
          </p:cNvSpPr>
          <p:nvPr>
            <p:ph type="sldNum" sz="quarter" idx="10"/>
          </p:nvPr>
        </p:nvSpPr>
        <p:spPr/>
        <p:txBody>
          <a:bodyPr/>
          <a:lstStyle/>
          <a:p>
            <a:fld id="{41C16DC6-F1FA-F347-A4E3-6F11B0B31CE6}" type="slidenum">
              <a:rPr lang="en-US" smtClean="0"/>
              <a:pPr/>
              <a:t>14</a:t>
            </a:fld>
            <a:endParaRPr lang="en-US"/>
          </a:p>
        </p:txBody>
      </p:sp>
    </p:spTree>
    <p:extLst>
      <p:ext uri="{BB962C8B-B14F-4D97-AF65-F5344CB8AC3E}">
        <p14:creationId xmlns:p14="http://schemas.microsoft.com/office/powerpoint/2010/main" val="1338537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1775" indent="-231775">
              <a:spcBef>
                <a:spcPct val="5000"/>
              </a:spcBef>
              <a:spcAft>
                <a:spcPts val="450"/>
              </a:spcAft>
            </a:pPr>
            <a:r>
              <a:rPr lang="en-US" sz="1200" dirty="0" smtClean="0"/>
              <a:t>Participate in business decisions through Board and committee representatives; leverage an ecosystem of like-minded participants to help drive your project priorities as a community.</a:t>
            </a:r>
          </a:p>
          <a:p>
            <a:pPr marL="231775" indent="-231775">
              <a:spcBef>
                <a:spcPct val="5000"/>
              </a:spcBef>
              <a:spcAft>
                <a:spcPts val="450"/>
              </a:spcAft>
            </a:pPr>
            <a:r>
              <a:rPr lang="en-US" sz="1200" dirty="0" smtClean="0"/>
              <a:t>Provide technical direction through a TSC representative (for platinum-level members) enabling fast engagement and a input into the technical direction </a:t>
            </a:r>
            <a:br>
              <a:rPr lang="en-US" sz="1200" dirty="0" smtClean="0"/>
            </a:br>
            <a:r>
              <a:rPr lang="en-US" sz="1200" dirty="0" smtClean="0"/>
              <a:t>of the project.</a:t>
            </a:r>
          </a:p>
          <a:p>
            <a:pPr marL="231775" indent="-231775">
              <a:spcBef>
                <a:spcPct val="5000"/>
              </a:spcBef>
              <a:spcAft>
                <a:spcPts val="450"/>
              </a:spcAft>
            </a:pPr>
            <a:r>
              <a:rPr lang="en-US" sz="1200" dirty="0" smtClean="0"/>
              <a:t>Demonstrate support for the Open Mainframe Project, association with the community and help ensure the financial viability.</a:t>
            </a:r>
          </a:p>
          <a:p>
            <a:pPr marL="231775" indent="-231775">
              <a:spcBef>
                <a:spcPct val="5000"/>
              </a:spcBef>
              <a:spcAft>
                <a:spcPts val="450"/>
              </a:spcAft>
            </a:pPr>
            <a:r>
              <a:rPr lang="en-US" sz="1200" dirty="0" smtClean="0"/>
              <a:t>Priority access to any events, sponsorship and marketing opportunities.</a:t>
            </a:r>
          </a:p>
          <a:p>
            <a:pPr marL="231775" indent="-231775">
              <a:spcBef>
                <a:spcPct val="5000"/>
              </a:spcBef>
              <a:spcAft>
                <a:spcPts val="450"/>
              </a:spcAft>
            </a:pPr>
            <a:r>
              <a:rPr lang="en-US" sz="1200" dirty="0" smtClean="0">
                <a:solidFill>
                  <a:srgbClr val="000000"/>
                </a:solidFill>
              </a:rPr>
              <a:t>Build a community partnered with academia to create a robust pipeline of skills. </a:t>
            </a:r>
          </a:p>
          <a:p>
            <a:pPr marL="231775" indent="-231775">
              <a:spcBef>
                <a:spcPct val="5000"/>
              </a:spcBef>
              <a:spcAft>
                <a:spcPts val="450"/>
              </a:spcAft>
            </a:pPr>
            <a:r>
              <a:rPr lang="en-US" sz="1200" dirty="0" smtClean="0"/>
              <a:t>Visibility on the Open Mainframe Project website and in membership collateral.</a:t>
            </a:r>
          </a:p>
          <a:p>
            <a:pPr marL="231775" indent="-231775">
              <a:spcBef>
                <a:spcPct val="5000"/>
              </a:spcBef>
              <a:spcAft>
                <a:spcPts val="450"/>
              </a:spcAft>
            </a:pPr>
            <a:r>
              <a:rPr lang="en-US" sz="1200" dirty="0" smtClean="0"/>
              <a:t>For academia: access to hardware labs, training resources, funding for </a:t>
            </a:r>
            <a:br>
              <a:rPr lang="en-US" sz="1200" dirty="0" smtClean="0"/>
            </a:br>
            <a:r>
              <a:rPr lang="en-US" sz="1200" dirty="0" smtClean="0"/>
              <a:t>designated projects, and for their students access to improved </a:t>
            </a:r>
            <a:br>
              <a:rPr lang="en-US" sz="1200" dirty="0" smtClean="0"/>
            </a:br>
            <a:r>
              <a:rPr lang="en-US" sz="1200" dirty="0" smtClean="0"/>
              <a:t>post-graduate employment options.</a:t>
            </a:r>
          </a:p>
          <a:p>
            <a:endParaRPr lang="en-US" dirty="0"/>
          </a:p>
        </p:txBody>
      </p:sp>
      <p:sp>
        <p:nvSpPr>
          <p:cNvPr id="4" name="Slide Number Placeholder 3"/>
          <p:cNvSpPr>
            <a:spLocks noGrp="1"/>
          </p:cNvSpPr>
          <p:nvPr>
            <p:ph type="sldNum" sz="quarter" idx="10"/>
          </p:nvPr>
        </p:nvSpPr>
        <p:spPr/>
        <p:txBody>
          <a:bodyPr/>
          <a:lstStyle/>
          <a:p>
            <a:fld id="{41C16DC6-F1FA-F347-A4E3-6F11B0B31CE6}" type="slidenum">
              <a:rPr lang="en-US" smtClean="0"/>
              <a:pPr/>
              <a:t>15</a:t>
            </a:fld>
            <a:endParaRPr lang="en-US"/>
          </a:p>
        </p:txBody>
      </p:sp>
    </p:spTree>
    <p:extLst>
      <p:ext uri="{BB962C8B-B14F-4D97-AF65-F5344CB8AC3E}">
        <p14:creationId xmlns:p14="http://schemas.microsoft.com/office/powerpoint/2010/main" val="374424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1775" indent="-231775">
              <a:spcBef>
                <a:spcPts val="200"/>
              </a:spcBef>
              <a:spcAft>
                <a:spcPct val="10000"/>
              </a:spcAft>
            </a:pPr>
            <a:endParaRPr lang="en-US" sz="1200" dirty="0" smtClean="0"/>
          </a:p>
          <a:p>
            <a:pPr marL="231775" indent="-231775">
              <a:spcBef>
                <a:spcPct val="20000"/>
              </a:spcBef>
              <a:spcAft>
                <a:spcPct val="5000"/>
              </a:spcAft>
              <a:buFont typeface="Arial" pitchFamily="34" charset="0"/>
              <a:buChar char="•"/>
            </a:pPr>
            <a:r>
              <a:rPr lang="en-US" sz="1300" dirty="0" smtClean="0">
                <a:latin typeface="Gill Sans Light"/>
                <a:ea typeface="Gill Sans Light"/>
                <a:cs typeface="Gill Sans Light"/>
              </a:rPr>
              <a:t>Potential academic projects that the Open Mainframe Project may undertake include:</a:t>
            </a:r>
          </a:p>
          <a:p>
            <a:pPr marL="566738" lvl="1" indent="-219075">
              <a:spcBef>
                <a:spcPts val="100"/>
              </a:spcBef>
              <a:spcAft>
                <a:spcPts val="40"/>
              </a:spcAft>
              <a:buFont typeface="Arial" pitchFamily="34" charset="0"/>
              <a:buChar char="–"/>
            </a:pPr>
            <a:r>
              <a:rPr lang="en-US" sz="1200" dirty="0" smtClean="0">
                <a:latin typeface="Gill Sans Light"/>
                <a:ea typeface="Gill Sans Light"/>
                <a:cs typeface="Gill Sans Light"/>
              </a:rPr>
              <a:t>Publication of model curricula for Linux on the Mainframe courses;</a:t>
            </a:r>
          </a:p>
          <a:p>
            <a:pPr marL="566738" lvl="1" indent="-219075">
              <a:spcBef>
                <a:spcPts val="100"/>
              </a:spcBef>
              <a:spcAft>
                <a:spcPts val="40"/>
              </a:spcAft>
              <a:buFont typeface="Arial" pitchFamily="34" charset="0"/>
              <a:buChar char="–"/>
            </a:pPr>
            <a:r>
              <a:rPr lang="en-US" sz="1200" dirty="0" smtClean="0">
                <a:latin typeface="Gill Sans Light"/>
                <a:ea typeface="Gill Sans Light"/>
                <a:cs typeface="Gill Sans Light"/>
              </a:rPr>
              <a:t>Donation of fully-functional mainframe Linux environments to colleges </a:t>
            </a:r>
            <a:br>
              <a:rPr lang="en-US" sz="1200" dirty="0" smtClean="0">
                <a:latin typeface="Gill Sans Light"/>
                <a:ea typeface="Gill Sans Light"/>
                <a:cs typeface="Gill Sans Light"/>
              </a:rPr>
            </a:br>
            <a:r>
              <a:rPr lang="en-US" sz="1200" dirty="0" smtClean="0">
                <a:latin typeface="Gill Sans Light"/>
                <a:ea typeface="Gill Sans Light"/>
                <a:cs typeface="Gill Sans Light"/>
              </a:rPr>
              <a:t>and universities; these environments would be staffed and maintained by students;</a:t>
            </a:r>
          </a:p>
          <a:p>
            <a:pPr marL="566738" lvl="1" indent="-219075">
              <a:spcBef>
                <a:spcPts val="100"/>
              </a:spcBef>
              <a:spcAft>
                <a:spcPts val="40"/>
              </a:spcAft>
              <a:buFont typeface="Arial" pitchFamily="34" charset="0"/>
              <a:buChar char="–"/>
            </a:pPr>
            <a:r>
              <a:rPr lang="en-US" sz="1200" dirty="0" smtClean="0">
                <a:latin typeface="Gill Sans Light"/>
                <a:ea typeface="Gill Sans Light"/>
                <a:cs typeface="Gill Sans Light"/>
              </a:rPr>
              <a:t>Specific training to prepare students to contribute to open source projects, </a:t>
            </a:r>
            <a:br>
              <a:rPr lang="en-US" sz="1200" dirty="0" smtClean="0">
                <a:latin typeface="Gill Sans Light"/>
                <a:ea typeface="Gill Sans Light"/>
                <a:cs typeface="Gill Sans Light"/>
              </a:rPr>
            </a:br>
            <a:r>
              <a:rPr lang="en-US" sz="1200" dirty="0" smtClean="0">
                <a:latin typeface="Gill Sans Light"/>
                <a:ea typeface="Gill Sans Light"/>
                <a:cs typeface="Gill Sans Light"/>
              </a:rPr>
              <a:t>potentially leading to particular projects within the Open Mainframe Project </a:t>
            </a:r>
            <a:br>
              <a:rPr lang="en-US" sz="1200" dirty="0" smtClean="0">
                <a:latin typeface="Gill Sans Light"/>
                <a:ea typeface="Gill Sans Light"/>
                <a:cs typeface="Gill Sans Light"/>
              </a:rPr>
            </a:br>
            <a:r>
              <a:rPr lang="en-US" sz="1200" dirty="0" smtClean="0">
                <a:latin typeface="Gill Sans Light"/>
                <a:ea typeface="Gill Sans Light"/>
                <a:cs typeface="Gill Sans Light"/>
              </a:rPr>
              <a:t>being hosted within academic institutions, with students potentially</a:t>
            </a:r>
            <a:br>
              <a:rPr lang="en-US" sz="1200" dirty="0" smtClean="0">
                <a:latin typeface="Gill Sans Light"/>
                <a:ea typeface="Gill Sans Light"/>
                <a:cs typeface="Gill Sans Light"/>
              </a:rPr>
            </a:br>
            <a:r>
              <a:rPr lang="en-US" sz="1200" dirty="0" smtClean="0">
                <a:latin typeface="Gill Sans Light"/>
                <a:ea typeface="Gill Sans Light"/>
                <a:cs typeface="Gill Sans Light"/>
              </a:rPr>
              <a:t>members of the TSC;</a:t>
            </a:r>
          </a:p>
          <a:p>
            <a:pPr marL="566738" lvl="1" indent="-219075">
              <a:spcBef>
                <a:spcPts val="100"/>
              </a:spcBef>
              <a:spcAft>
                <a:spcPts val="40"/>
              </a:spcAft>
              <a:buFont typeface="Arial" pitchFamily="34" charset="0"/>
              <a:buChar char="–"/>
            </a:pPr>
            <a:r>
              <a:rPr lang="en-US" sz="1200" dirty="0" smtClean="0">
                <a:latin typeface="Gill Sans Light"/>
                <a:ea typeface="Gill Sans Light"/>
                <a:cs typeface="Gill Sans Light"/>
              </a:rPr>
              <a:t>College road shows displaying the opportunities that exist in the </a:t>
            </a:r>
            <a:br>
              <a:rPr lang="en-US" sz="1200" dirty="0" smtClean="0">
                <a:latin typeface="Gill Sans Light"/>
                <a:ea typeface="Gill Sans Light"/>
                <a:cs typeface="Gill Sans Light"/>
              </a:rPr>
            </a:br>
            <a:r>
              <a:rPr lang="en-US" sz="1200" dirty="0" smtClean="0">
                <a:latin typeface="Gill Sans Light"/>
                <a:ea typeface="Gill Sans Light"/>
                <a:cs typeface="Gill Sans Light"/>
              </a:rPr>
              <a:t>Mainframe Linux industry to students and soon-to-be graduates; </a:t>
            </a:r>
          </a:p>
          <a:p>
            <a:pPr marL="566738" lvl="1" indent="-219075">
              <a:spcBef>
                <a:spcPts val="100"/>
              </a:spcBef>
              <a:spcAft>
                <a:spcPts val="40"/>
              </a:spcAft>
              <a:buFont typeface="Arial" pitchFamily="34" charset="0"/>
              <a:buChar char="–"/>
            </a:pPr>
            <a:r>
              <a:rPr lang="en-US" sz="1200" dirty="0" smtClean="0">
                <a:latin typeface="Gill Sans Light"/>
                <a:ea typeface="Gill Sans Light"/>
                <a:cs typeface="Gill Sans Light"/>
              </a:rPr>
              <a:t>Organized job-fairs;</a:t>
            </a:r>
          </a:p>
          <a:p>
            <a:pPr marL="566738" lvl="1" indent="-219075">
              <a:spcBef>
                <a:spcPts val="100"/>
              </a:spcBef>
              <a:spcAft>
                <a:spcPts val="40"/>
              </a:spcAft>
              <a:buFont typeface="Arial" pitchFamily="34" charset="0"/>
              <a:buChar char="–"/>
            </a:pPr>
            <a:r>
              <a:rPr lang="en-US" sz="1200" dirty="0" smtClean="0">
                <a:latin typeface="Gill Sans Light"/>
                <a:ea typeface="Gill Sans Light"/>
                <a:cs typeface="Gill Sans Light"/>
              </a:rPr>
              <a:t>Sponsorship (whether by the provision of funding or making key teaching </a:t>
            </a:r>
            <a:br>
              <a:rPr lang="en-US" sz="1200" dirty="0" smtClean="0">
                <a:latin typeface="Gill Sans Light"/>
                <a:ea typeface="Gill Sans Light"/>
                <a:cs typeface="Gill Sans Light"/>
              </a:rPr>
            </a:br>
            <a:r>
              <a:rPr lang="en-US" sz="1200" dirty="0" smtClean="0">
                <a:latin typeface="Gill Sans Light"/>
                <a:ea typeface="Gill Sans Light"/>
                <a:cs typeface="Gill Sans Light"/>
              </a:rPr>
              <a:t>talent available) of free, on-line training courses open to all students;</a:t>
            </a:r>
          </a:p>
          <a:p>
            <a:pPr marL="566738" lvl="1" indent="-219075">
              <a:spcBef>
                <a:spcPts val="100"/>
              </a:spcBef>
              <a:spcAft>
                <a:spcPts val="40"/>
              </a:spcAft>
              <a:buFont typeface="Arial" pitchFamily="34" charset="0"/>
              <a:buChar char="–"/>
            </a:pPr>
            <a:r>
              <a:rPr lang="en-US" sz="1200" dirty="0" smtClean="0">
                <a:latin typeface="Gill Sans Light"/>
                <a:ea typeface="Gill Sans Light"/>
                <a:cs typeface="Gill Sans Light"/>
              </a:rPr>
              <a:t>Funding of a teaching chair at one or more targeted institutions; and</a:t>
            </a:r>
          </a:p>
          <a:p>
            <a:pPr marL="566738" lvl="1" indent="-219075">
              <a:spcBef>
                <a:spcPts val="100"/>
              </a:spcBef>
              <a:spcAft>
                <a:spcPts val="40"/>
              </a:spcAft>
              <a:buFont typeface="Arial" pitchFamily="34" charset="0"/>
              <a:buChar char="–"/>
            </a:pPr>
            <a:r>
              <a:rPr lang="en-US" sz="1200" dirty="0" smtClean="0">
                <a:latin typeface="Gill Sans Light"/>
                <a:ea typeface="Gill Sans Light"/>
                <a:cs typeface="Gill Sans Light"/>
              </a:rPr>
              <a:t>Organized, nation-wide (or even international) internship opportunities </a:t>
            </a:r>
            <a:br>
              <a:rPr lang="en-US" sz="1200" dirty="0" smtClean="0">
                <a:latin typeface="Gill Sans Light"/>
                <a:ea typeface="Gill Sans Light"/>
                <a:cs typeface="Gill Sans Light"/>
              </a:rPr>
            </a:br>
            <a:r>
              <a:rPr lang="en-US" sz="1200" dirty="0" smtClean="0">
                <a:latin typeface="Gill Sans Light"/>
                <a:ea typeface="Gill Sans Light"/>
                <a:cs typeface="Gill Sans Light"/>
              </a:rPr>
              <a:t>for students at member academic institutions.</a:t>
            </a:r>
          </a:p>
          <a:p>
            <a:endParaRPr lang="en-US" dirty="0"/>
          </a:p>
        </p:txBody>
      </p:sp>
      <p:sp>
        <p:nvSpPr>
          <p:cNvPr id="4" name="Slide Number Placeholder 3"/>
          <p:cNvSpPr>
            <a:spLocks noGrp="1"/>
          </p:cNvSpPr>
          <p:nvPr>
            <p:ph type="sldNum" sz="quarter" idx="10"/>
          </p:nvPr>
        </p:nvSpPr>
        <p:spPr/>
        <p:txBody>
          <a:bodyPr/>
          <a:lstStyle/>
          <a:p>
            <a:fld id="{41C16DC6-F1FA-F347-A4E3-6F11B0B31CE6}" type="slidenum">
              <a:rPr lang="en-US" smtClean="0"/>
              <a:pPr/>
              <a:t>18</a:t>
            </a:fld>
            <a:endParaRPr lang="en-US"/>
          </a:p>
        </p:txBody>
      </p:sp>
    </p:spTree>
    <p:extLst>
      <p:ext uri="{BB962C8B-B14F-4D97-AF65-F5344CB8AC3E}">
        <p14:creationId xmlns:p14="http://schemas.microsoft.com/office/powerpoint/2010/main" val="2147341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base" latinLnBrk="0" hangingPunct="1"/>
            <a:r>
              <a:rPr lang="en-US" sz="1200" b="0" i="0" u="none" strike="noStrike" kern="1200" baseline="0" dirty="0" smtClean="0">
                <a:solidFill>
                  <a:schemeClr val="tx1"/>
                </a:solidFill>
                <a:effectLst/>
                <a:latin typeface="+mn-lt"/>
                <a:ea typeface="+mn-ea"/>
                <a:cs typeface="+mn-cs"/>
              </a:rPr>
              <a:t>Anyone may participate; the Open Mainframe Project will encourage companies to become sponsoring participants and support the mission of the Open Mainframe Project with resources</a:t>
            </a:r>
            <a:endParaRPr lang="en-US" sz="1200" b="0" i="0" u="none" strike="noStrike" kern="1200" dirty="0" smtClean="0">
              <a:solidFill>
                <a:schemeClr val="tx1"/>
              </a:solidFill>
              <a:effectLst/>
              <a:latin typeface="+mn-lt"/>
              <a:ea typeface="+mn-ea"/>
              <a:cs typeface="+mn-cs"/>
            </a:endParaRPr>
          </a:p>
          <a:p>
            <a:pPr rtl="0" eaLnBrk="1" fontAlgn="base" latinLnBrk="0" hangingPunct="1"/>
            <a:r>
              <a:rPr lang="en-US" sz="1200" b="0" i="0" u="none" strike="noStrike" kern="1200" baseline="0" dirty="0" smtClean="0">
                <a:solidFill>
                  <a:schemeClr val="tx1"/>
                </a:solidFill>
                <a:effectLst/>
                <a:latin typeface="+mn-lt"/>
                <a:ea typeface="+mn-ea"/>
                <a:cs typeface="+mn-cs"/>
              </a:rPr>
              <a:t>Corporate participation levels include Platinum, Platinum End-User, Silver, Academic and Associate Entity levels.</a:t>
            </a:r>
            <a:endParaRPr lang="en-US" sz="1200" b="0" i="0" u="none" strike="noStrike" kern="1200" dirty="0" smtClean="0">
              <a:solidFill>
                <a:schemeClr val="tx1"/>
              </a:solidFill>
              <a:effectLst/>
              <a:latin typeface="+mn-lt"/>
              <a:ea typeface="+mn-ea"/>
              <a:cs typeface="+mn-cs"/>
            </a:endParaRPr>
          </a:p>
          <a:p>
            <a:pPr rtl="0" eaLnBrk="1" fontAlgn="base" latinLnBrk="0" hangingPunct="1"/>
            <a:r>
              <a:rPr lang="en-US" sz="1200" b="0" i="0" u="none" strike="noStrike" kern="1200" baseline="0" dirty="0" smtClean="0">
                <a:solidFill>
                  <a:schemeClr val="tx1"/>
                </a:solidFill>
                <a:effectLst/>
                <a:latin typeface="+mn-lt"/>
                <a:ea typeface="+mn-ea"/>
                <a:cs typeface="+mn-cs"/>
              </a:rPr>
              <a:t>A Technical Steering Committee will focus on overseeing the technical community</a:t>
            </a:r>
            <a:endParaRPr lang="en-US" sz="1200" b="0" i="0" u="none" strike="noStrike" kern="1200" dirty="0" smtClean="0">
              <a:solidFill>
                <a:schemeClr val="tx1"/>
              </a:solidFill>
              <a:effectLst/>
              <a:latin typeface="+mn-lt"/>
              <a:ea typeface="+mn-ea"/>
              <a:cs typeface="+mn-cs"/>
            </a:endParaRPr>
          </a:p>
          <a:p>
            <a:pPr rtl="0" eaLnBrk="1" fontAlgn="base" latinLnBrk="0" hangingPunct="1"/>
            <a:r>
              <a:rPr lang="en-US" sz="1200" b="0" i="0" u="none" strike="noStrike" kern="1200" baseline="0" dirty="0" smtClean="0">
                <a:solidFill>
                  <a:schemeClr val="tx1"/>
                </a:solidFill>
                <a:effectLst/>
                <a:latin typeface="+mn-lt"/>
                <a:ea typeface="+mn-ea"/>
                <a:cs typeface="+mn-cs"/>
              </a:rPr>
              <a:t>Approves new Open Mainframe Project projects, sets development process guidelines for the community, sets release guidelines, oversees technical collaboration with upstream projects, etc.</a:t>
            </a:r>
            <a:endParaRPr lang="en-US" sz="1200" b="0" i="0" u="none" strike="noStrike" kern="1200" dirty="0" smtClean="0">
              <a:solidFill>
                <a:schemeClr val="tx1"/>
              </a:solidFill>
              <a:effectLst/>
              <a:latin typeface="+mn-lt"/>
              <a:ea typeface="+mn-ea"/>
              <a:cs typeface="+mn-cs"/>
            </a:endParaRPr>
          </a:p>
          <a:p>
            <a:pPr rtl="0" eaLnBrk="1" fontAlgn="base" latinLnBrk="0" hangingPunct="1"/>
            <a:r>
              <a:rPr lang="en-US" sz="1200" b="0" i="0" u="none" strike="noStrike" kern="1200" baseline="0" dirty="0" smtClean="0">
                <a:solidFill>
                  <a:schemeClr val="tx1"/>
                </a:solidFill>
                <a:effectLst/>
                <a:latin typeface="+mn-lt"/>
                <a:ea typeface="+mn-ea"/>
                <a:cs typeface="+mn-cs"/>
              </a:rPr>
              <a:t>The initial TSC will be bootstrapped with representatives from the Platinum and Platinum End-User level participants with the goal of adding projects with Maintainers to the TSC.</a:t>
            </a:r>
            <a:endParaRPr lang="en-US" sz="1200" b="0" i="0" u="none" strike="noStrike" kern="1200" dirty="0" smtClean="0">
              <a:solidFill>
                <a:schemeClr val="tx1"/>
              </a:solidFill>
              <a:effectLst/>
              <a:latin typeface="+mn-lt"/>
              <a:ea typeface="+mn-ea"/>
              <a:cs typeface="+mn-cs"/>
            </a:endParaRPr>
          </a:p>
          <a:p>
            <a:pPr rtl="0" eaLnBrk="1" fontAlgn="base" latinLnBrk="0" hangingPunct="1"/>
            <a:r>
              <a:rPr lang="en-US" sz="1200" b="0" i="0" u="none" strike="noStrike" kern="1200" baseline="0" dirty="0" smtClean="0">
                <a:solidFill>
                  <a:schemeClr val="tx1"/>
                </a:solidFill>
                <a:effectLst/>
                <a:latin typeface="+mn-lt"/>
                <a:ea typeface="+mn-ea"/>
                <a:cs typeface="+mn-cs"/>
              </a:rPr>
              <a:t>Anyone can contribute, become a project committer or maintainer and thereby serve on the TSC based on the success and quality of their contributions as recognized by peers.</a:t>
            </a:r>
            <a:endParaRPr lang="en-US" sz="1200" b="0" i="0" u="none" strike="noStrike" kern="1200" dirty="0" smtClean="0">
              <a:solidFill>
                <a:schemeClr val="tx1"/>
              </a:solidFill>
              <a:effectLst/>
              <a:latin typeface="+mn-lt"/>
              <a:ea typeface="+mn-ea"/>
              <a:cs typeface="+mn-cs"/>
            </a:endParaRPr>
          </a:p>
          <a:p>
            <a:pPr rtl="0" eaLnBrk="1" fontAlgn="base" latinLnBrk="0" hangingPunct="1"/>
            <a:r>
              <a:rPr lang="en-US" sz="1200" b="0" i="0" u="none" strike="noStrike" kern="1200" baseline="0" dirty="0" smtClean="0">
                <a:solidFill>
                  <a:schemeClr val="tx1"/>
                </a:solidFill>
                <a:effectLst/>
                <a:latin typeface="+mn-lt"/>
                <a:ea typeface="+mn-ea"/>
                <a:cs typeface="+mn-cs"/>
              </a:rPr>
              <a:t>A Governing Board will oversee business decision making</a:t>
            </a:r>
            <a:endParaRPr lang="en-US" sz="1200" b="0" i="0" u="none" strike="noStrike" kern="1200" dirty="0" smtClean="0">
              <a:solidFill>
                <a:schemeClr val="tx1"/>
              </a:solidFill>
              <a:effectLst/>
              <a:latin typeface="+mn-lt"/>
              <a:ea typeface="+mn-ea"/>
              <a:cs typeface="+mn-cs"/>
            </a:endParaRPr>
          </a:p>
          <a:p>
            <a:pPr rtl="0" eaLnBrk="1" fontAlgn="base" latinLnBrk="0" hangingPunct="1"/>
            <a:r>
              <a:rPr lang="en-US" sz="1200" b="0" i="0" u="none" strike="noStrike" kern="1200" baseline="0" dirty="0" smtClean="0">
                <a:solidFill>
                  <a:schemeClr val="tx1"/>
                </a:solidFill>
                <a:effectLst/>
                <a:latin typeface="+mn-lt"/>
                <a:ea typeface="+mn-ea"/>
                <a:cs typeface="+mn-cs"/>
              </a:rPr>
              <a:t>Composed of Platinum-level participant appointees, elected Silver representatives, elected Academic Institution representatives, and the TSC Chair.</a:t>
            </a:r>
            <a:endParaRPr lang="en-US" sz="1200" b="0" i="0" u="none" strike="noStrike" kern="1200" dirty="0" smtClean="0">
              <a:solidFill>
                <a:schemeClr val="tx1"/>
              </a:solidFill>
              <a:effectLst/>
              <a:latin typeface="+mn-lt"/>
              <a:ea typeface="+mn-ea"/>
              <a:cs typeface="+mn-cs"/>
            </a:endParaRPr>
          </a:p>
          <a:p>
            <a:pPr rtl="0" eaLnBrk="1" fontAlgn="base" latinLnBrk="0" hangingPunct="1"/>
            <a:r>
              <a:rPr lang="en-US" sz="1200" b="0" i="0" u="none" strike="noStrike" kern="1200" baseline="0" dirty="0" smtClean="0">
                <a:solidFill>
                  <a:schemeClr val="tx1"/>
                </a:solidFill>
                <a:effectLst/>
                <a:latin typeface="+mn-lt"/>
                <a:ea typeface="+mn-ea"/>
                <a:cs typeface="+mn-cs"/>
              </a:rPr>
              <a:t>The Governing Board will address the business needs associated with budgeting, planning for any large meetings </a:t>
            </a:r>
            <a:br>
              <a:rPr lang="en-US" sz="1200" b="0" i="0" u="none" strike="noStrike" kern="1200" baseline="0" dirty="0" smtClean="0">
                <a:solidFill>
                  <a:schemeClr val="tx1"/>
                </a:solidFill>
                <a:effectLst/>
                <a:latin typeface="+mn-lt"/>
                <a:ea typeface="+mn-ea"/>
                <a:cs typeface="+mn-cs"/>
              </a:rPr>
            </a:br>
            <a:r>
              <a:rPr lang="en-US" sz="1200" b="0" i="0" u="none" strike="noStrike" kern="1200" baseline="0" dirty="0" smtClean="0">
                <a:solidFill>
                  <a:schemeClr val="tx1"/>
                </a:solidFill>
                <a:effectLst/>
                <a:latin typeface="+mn-lt"/>
                <a:ea typeface="+mn-ea"/>
                <a:cs typeface="+mn-cs"/>
              </a:rPr>
              <a:t>(e.g. a Summit), marketing (if any), whether to run a “summer of code” internship, etc.</a:t>
            </a:r>
            <a:endParaRPr lang="en-US" sz="1200" b="0" i="0" u="none" strike="noStrike"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1C16DC6-F1FA-F347-A4E3-6F11B0B31CE6}" type="slidenum">
              <a:rPr lang="en-US" smtClean="0"/>
              <a:pPr/>
              <a:t>19</a:t>
            </a:fld>
            <a:endParaRPr lang="en-US"/>
          </a:p>
        </p:txBody>
      </p:sp>
    </p:spTree>
    <p:extLst>
      <p:ext uri="{BB962C8B-B14F-4D97-AF65-F5344CB8AC3E}">
        <p14:creationId xmlns:p14="http://schemas.microsoft.com/office/powerpoint/2010/main" val="14116934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Title 1"/>
          <p:cNvSpPr>
            <a:spLocks noGrp="1"/>
          </p:cNvSpPr>
          <p:nvPr>
            <p:ph type="ctrTitle" hasCustomPrompt="1"/>
          </p:nvPr>
        </p:nvSpPr>
        <p:spPr>
          <a:xfrm>
            <a:off x="4553843" y="1643174"/>
            <a:ext cx="4185557" cy="1316831"/>
          </a:xfrm>
        </p:spPr>
        <p:txBody>
          <a:bodyPr>
            <a:normAutofit/>
          </a:bodyPr>
          <a:lstStyle>
            <a:lvl1pPr algn="l">
              <a:lnSpc>
                <a:spcPct val="90000"/>
              </a:lnSpc>
              <a:defRPr sz="4200">
                <a:solidFill>
                  <a:schemeClr val="bg1"/>
                </a:solidFill>
                <a:latin typeface="Gill Sans Light"/>
                <a:cs typeface="Gill Sans Light"/>
              </a:defRPr>
            </a:lvl1pPr>
          </a:lstStyle>
          <a:p>
            <a:r>
              <a:rPr lang="en-CA" dirty="0" smtClean="0"/>
              <a:t>Click to edit </a:t>
            </a:r>
            <a:br>
              <a:rPr lang="en-CA" dirty="0" smtClean="0"/>
            </a:br>
            <a:r>
              <a:rPr lang="en-CA" dirty="0" smtClean="0"/>
              <a:t>Master title style</a:t>
            </a:r>
            <a:endParaRPr lang="en-US" dirty="0"/>
          </a:p>
        </p:txBody>
      </p:sp>
      <p:sp>
        <p:nvSpPr>
          <p:cNvPr id="3" name="Subtitle 2"/>
          <p:cNvSpPr>
            <a:spLocks noGrp="1"/>
          </p:cNvSpPr>
          <p:nvPr>
            <p:ph type="subTitle" idx="1"/>
          </p:nvPr>
        </p:nvSpPr>
        <p:spPr>
          <a:xfrm>
            <a:off x="4571984" y="3005360"/>
            <a:ext cx="4185557" cy="605064"/>
          </a:xfrm>
        </p:spPr>
        <p:txBody>
          <a:bodyPr>
            <a:normAutofit/>
          </a:bodyPr>
          <a:lstStyle>
            <a:lvl1pPr marL="0" indent="0" algn="l">
              <a:buNone/>
              <a:defRPr sz="1800" i="1">
                <a:solidFill>
                  <a:srgbClr val="FFFFFF"/>
                </a:solidFill>
                <a:latin typeface="Gill Sans Light"/>
                <a:cs typeface="Gill Sans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dirty="0" smtClean="0"/>
              <a:t>Click to edit Master subtitle style</a:t>
            </a:r>
            <a:endParaRPr lang="en-US" dirty="0"/>
          </a:p>
        </p:txBody>
      </p:sp>
      <p:pic>
        <p:nvPicPr>
          <p:cNvPr id="8" name="Picture 7" descr="OpenMainframe_Logo_White_Knockout.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680841" y="1113330"/>
            <a:ext cx="1442357" cy="428229"/>
          </a:xfrm>
          <a:prstGeom prst="rect">
            <a:avLst/>
          </a:prstGeom>
        </p:spPr>
      </p:pic>
    </p:spTree>
    <p:extLst>
      <p:ext uri="{BB962C8B-B14F-4D97-AF65-F5344CB8AC3E}">
        <p14:creationId xmlns:p14="http://schemas.microsoft.com/office/powerpoint/2010/main" val="2284413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772583"/>
            <a:ext cx="9144000" cy="4370916"/>
          </a:xfrm>
          <a:prstGeom prst="rect">
            <a:avLst/>
          </a:prstGeom>
          <a:solidFill>
            <a:srgbClr val="3664AD">
              <a:alpha val="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3664AD"/>
              </a:solidFill>
            </a:endParaRPr>
          </a:p>
        </p:txBody>
      </p:sp>
      <p:sp>
        <p:nvSpPr>
          <p:cNvPr id="2" name="Title 1"/>
          <p:cNvSpPr>
            <a:spLocks noGrp="1"/>
          </p:cNvSpPr>
          <p:nvPr>
            <p:ph type="title"/>
          </p:nvPr>
        </p:nvSpPr>
        <p:spPr>
          <a:xfrm>
            <a:off x="333993" y="159442"/>
            <a:ext cx="7893793" cy="447164"/>
          </a:xfrm>
        </p:spPr>
        <p:txBody>
          <a:bodyPr/>
          <a:lstStyle/>
          <a:p>
            <a:r>
              <a:rPr lang="en-CA" dirty="0" smtClean="0"/>
              <a:t>Click to edit Master title style</a:t>
            </a:r>
            <a:endParaRPr lang="en-US" dirty="0"/>
          </a:p>
        </p:txBody>
      </p:sp>
      <p:pic>
        <p:nvPicPr>
          <p:cNvPr id="13" name="Picture 12"/>
          <p:cNvPicPr>
            <a:picLocks noChangeAspect="1"/>
          </p:cNvPicPr>
          <p:nvPr userDrawn="1"/>
        </p:nvPicPr>
        <p:blipFill rotWithShape="1">
          <a:blip r:embed="rId2" cstate="print">
            <a:alphaModFix amt="6000"/>
            <a:extLst>
              <a:ext uri="{28A0092B-C50C-407E-A947-70E740481C1C}">
                <a14:useLocalDpi xmlns:a14="http://schemas.microsoft.com/office/drawing/2010/main"/>
              </a:ext>
            </a:extLst>
          </a:blip>
          <a:srcRect l="17595"/>
          <a:stretch/>
        </p:blipFill>
        <p:spPr>
          <a:xfrm>
            <a:off x="0" y="775759"/>
            <a:ext cx="6393973" cy="4364562"/>
          </a:xfrm>
          <a:prstGeom prst="rect">
            <a:avLst/>
          </a:prstGeom>
        </p:spPr>
      </p:pic>
      <p:sp>
        <p:nvSpPr>
          <p:cNvPr id="3" name="Content Placeholder 2"/>
          <p:cNvSpPr>
            <a:spLocks noGrp="1"/>
          </p:cNvSpPr>
          <p:nvPr>
            <p:ph idx="1"/>
          </p:nvPr>
        </p:nvSpPr>
        <p:spPr/>
        <p:txBody>
          <a:body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6" name="Slide Number Placeholder 5"/>
          <p:cNvSpPr>
            <a:spLocks noGrp="1"/>
          </p:cNvSpPr>
          <p:nvPr>
            <p:ph type="sldNum" sz="quarter" idx="12"/>
          </p:nvPr>
        </p:nvSpPr>
        <p:spPr/>
        <p:txBody>
          <a:bodyPr/>
          <a:lstStyle/>
          <a:p>
            <a:fld id="{E9E6C42D-3C73-654B-9208-A448ACCDDB6A}" type="slidenum">
              <a:rPr lang="en-US" smtClean="0"/>
              <a:t>‹#›</a:t>
            </a:fld>
            <a:endParaRPr lang="en-US"/>
          </a:p>
        </p:txBody>
      </p:sp>
      <p:pic>
        <p:nvPicPr>
          <p:cNvPr id="8" name="Picture 7" descr="OpenMainframe_Logo_Pantone.png"/>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8306753" y="100724"/>
            <a:ext cx="469854" cy="518219"/>
          </a:xfrm>
          <a:prstGeom prst="rect">
            <a:avLst/>
          </a:prstGeom>
        </p:spPr>
      </p:pic>
      <p:sp>
        <p:nvSpPr>
          <p:cNvPr id="9" name="Rectangle 8"/>
          <p:cNvSpPr/>
          <p:nvPr userDrawn="1"/>
        </p:nvSpPr>
        <p:spPr>
          <a:xfrm>
            <a:off x="0" y="5112913"/>
            <a:ext cx="9144000" cy="50586"/>
          </a:xfrm>
          <a:prstGeom prst="rect">
            <a:avLst/>
          </a:prstGeom>
          <a:solidFill>
            <a:srgbClr val="3664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3664AD"/>
              </a:solidFill>
            </a:endParaRPr>
          </a:p>
        </p:txBody>
      </p:sp>
    </p:spTree>
    <p:extLst>
      <p:ext uri="{BB962C8B-B14F-4D97-AF65-F5344CB8AC3E}">
        <p14:creationId xmlns:p14="http://schemas.microsoft.com/office/powerpoint/2010/main" val="4246729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8" name="Picture 17"/>
          <p:cNvPicPr>
            <a:picLocks noChangeAspect="1"/>
          </p:cNvPicPr>
          <p:nvPr userDrawn="1"/>
        </p:nvPicPr>
        <p:blipFill rotWithShape="1">
          <a:blip r:embed="rId2" cstate="print">
            <a:extLst>
              <a:ext uri="{28A0092B-C50C-407E-A947-70E740481C1C}">
                <a14:useLocalDpi xmlns:a14="http://schemas.microsoft.com/office/drawing/2010/main"/>
              </a:ext>
            </a:extLst>
          </a:blip>
          <a:srcRect l="10532"/>
          <a:stretch/>
        </p:blipFill>
        <p:spPr>
          <a:xfrm>
            <a:off x="-1" y="0"/>
            <a:ext cx="8180917" cy="5143500"/>
          </a:xfrm>
          <a:prstGeom prst="rect">
            <a:avLst/>
          </a:prstGeom>
        </p:spPr>
      </p:pic>
      <p:sp>
        <p:nvSpPr>
          <p:cNvPr id="19" name="Title 1"/>
          <p:cNvSpPr>
            <a:spLocks noGrp="1"/>
          </p:cNvSpPr>
          <p:nvPr>
            <p:ph type="ctrTitle" hasCustomPrompt="1"/>
          </p:nvPr>
        </p:nvSpPr>
        <p:spPr>
          <a:xfrm>
            <a:off x="4553843" y="1643174"/>
            <a:ext cx="4185557" cy="1316831"/>
          </a:xfrm>
        </p:spPr>
        <p:txBody>
          <a:bodyPr>
            <a:normAutofit/>
          </a:bodyPr>
          <a:lstStyle>
            <a:lvl1pPr algn="l">
              <a:lnSpc>
                <a:spcPct val="90000"/>
              </a:lnSpc>
              <a:defRPr sz="4200">
                <a:solidFill>
                  <a:srgbClr val="3664AD"/>
                </a:solidFill>
                <a:latin typeface="Gill Sans Light"/>
                <a:cs typeface="Gill Sans Light"/>
              </a:defRPr>
            </a:lvl1pPr>
          </a:lstStyle>
          <a:p>
            <a:r>
              <a:rPr lang="en-CA" dirty="0" smtClean="0"/>
              <a:t>Click to edit </a:t>
            </a:r>
            <a:br>
              <a:rPr lang="en-CA" dirty="0" smtClean="0"/>
            </a:br>
            <a:r>
              <a:rPr lang="en-CA" dirty="0" smtClean="0"/>
              <a:t>Master title style</a:t>
            </a:r>
            <a:endParaRPr lang="en-US" dirty="0"/>
          </a:p>
        </p:txBody>
      </p:sp>
      <p:sp>
        <p:nvSpPr>
          <p:cNvPr id="20" name="Subtitle 2"/>
          <p:cNvSpPr>
            <a:spLocks noGrp="1"/>
          </p:cNvSpPr>
          <p:nvPr>
            <p:ph type="subTitle" idx="1"/>
          </p:nvPr>
        </p:nvSpPr>
        <p:spPr>
          <a:xfrm>
            <a:off x="4571984" y="3005360"/>
            <a:ext cx="4185557" cy="605064"/>
          </a:xfrm>
        </p:spPr>
        <p:txBody>
          <a:bodyPr>
            <a:normAutofit/>
          </a:bodyPr>
          <a:lstStyle>
            <a:lvl1pPr marL="0" indent="0" algn="l">
              <a:buNone/>
              <a:defRPr sz="1800" i="1">
                <a:solidFill>
                  <a:schemeClr val="tx1">
                    <a:lumMod val="50000"/>
                    <a:lumOff val="50000"/>
                  </a:schemeClr>
                </a:solidFill>
                <a:latin typeface="Gill Sans Light"/>
                <a:cs typeface="Gill Sans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dirty="0" smtClean="0"/>
              <a:t>Click to edit Master subtitle style</a:t>
            </a:r>
            <a:endParaRPr lang="en-US" dirty="0"/>
          </a:p>
        </p:txBody>
      </p:sp>
      <p:pic>
        <p:nvPicPr>
          <p:cNvPr id="22" name="Picture 2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701446" y="1113330"/>
            <a:ext cx="1401147" cy="428229"/>
          </a:xfrm>
          <a:prstGeom prst="rect">
            <a:avLst/>
          </a:prstGeom>
        </p:spPr>
      </p:pic>
    </p:spTree>
    <p:extLst>
      <p:ext uri="{BB962C8B-B14F-4D97-AF65-F5344CB8AC3E}">
        <p14:creationId xmlns:p14="http://schemas.microsoft.com/office/powerpoint/2010/main" val="9922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3993" y="148859"/>
            <a:ext cx="7893793" cy="447164"/>
          </a:xfrm>
          <a:prstGeom prst="rect">
            <a:avLst/>
          </a:prstGeom>
        </p:spPr>
        <p:txBody>
          <a:bodyPr vert="horz" lIns="91440" tIns="45720" rIns="91440" bIns="45720" rtlCol="0" anchor="ctr">
            <a:normAutofit/>
          </a:bodyPr>
          <a:lstStyle/>
          <a:p>
            <a:r>
              <a:rPr lang="en-CA" dirty="0" smtClean="0"/>
              <a:t>Click to edit Master title style</a:t>
            </a:r>
            <a:endParaRPr lang="en-US" dirty="0"/>
          </a:p>
        </p:txBody>
      </p:sp>
      <p:sp>
        <p:nvSpPr>
          <p:cNvPr id="3" name="Text Placeholder 2"/>
          <p:cNvSpPr>
            <a:spLocks noGrp="1"/>
          </p:cNvSpPr>
          <p:nvPr>
            <p:ph type="body" idx="1"/>
          </p:nvPr>
        </p:nvSpPr>
        <p:spPr>
          <a:xfrm>
            <a:off x="317500" y="943429"/>
            <a:ext cx="8369300" cy="3143194"/>
          </a:xfrm>
          <a:prstGeom prst="rect">
            <a:avLst/>
          </a:prstGeom>
        </p:spPr>
        <p:txBody>
          <a:bodyPr vert="horz" lIns="91440" tIns="45720" rIns="91440" bIns="45720" rtlCol="0">
            <a:normAutofit/>
          </a:body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6" name="Slide Number Placeholder 5"/>
          <p:cNvSpPr>
            <a:spLocks noGrp="1"/>
          </p:cNvSpPr>
          <p:nvPr>
            <p:ph type="sldNum" sz="quarter" idx="4"/>
          </p:nvPr>
        </p:nvSpPr>
        <p:spPr>
          <a:xfrm>
            <a:off x="8227786" y="4803547"/>
            <a:ext cx="580570" cy="273844"/>
          </a:xfrm>
          <a:prstGeom prst="rect">
            <a:avLst/>
          </a:prstGeom>
        </p:spPr>
        <p:txBody>
          <a:bodyPr vert="horz" lIns="91440" tIns="45720" rIns="91440" bIns="45720" rtlCol="0" anchor="ctr"/>
          <a:lstStyle>
            <a:lvl1pPr algn="r">
              <a:defRPr sz="1000">
                <a:solidFill>
                  <a:srgbClr val="001F8E"/>
                </a:solidFill>
                <a:latin typeface="Gill Sans Light"/>
                <a:cs typeface="Gill Sans Light"/>
              </a:defRPr>
            </a:lvl1pPr>
          </a:lstStyle>
          <a:p>
            <a:fld id="{E9E6C42D-3C73-654B-9208-A448ACCDDB6A}" type="slidenum">
              <a:rPr lang="en-US" smtClean="0"/>
              <a:pPr/>
              <a:t>‹#›</a:t>
            </a:fld>
            <a:endParaRPr lang="en-US" dirty="0"/>
          </a:p>
        </p:txBody>
      </p:sp>
    </p:spTree>
    <p:extLst>
      <p:ext uri="{BB962C8B-B14F-4D97-AF65-F5344CB8AC3E}">
        <p14:creationId xmlns:p14="http://schemas.microsoft.com/office/powerpoint/2010/main" val="2768583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457200" rtl="0" eaLnBrk="1" latinLnBrk="0" hangingPunct="1">
        <a:spcBef>
          <a:spcPct val="0"/>
        </a:spcBef>
        <a:buNone/>
        <a:defRPr sz="3000" kern="1200">
          <a:solidFill>
            <a:schemeClr val="tx1">
              <a:lumMod val="85000"/>
              <a:lumOff val="15000"/>
            </a:schemeClr>
          </a:solidFill>
          <a:latin typeface="Gill Sans Light"/>
          <a:ea typeface="+mj-ea"/>
          <a:cs typeface="Gill Sans Light"/>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Gill Sans Light"/>
          <a:ea typeface="+mn-ea"/>
          <a:cs typeface="Gill Sans Light"/>
        </a:defRPr>
      </a:lvl1pPr>
      <a:lvl2pPr marL="742950" indent="-285750" algn="l" defTabSz="457200" rtl="0" eaLnBrk="1" latinLnBrk="0" hangingPunct="1">
        <a:spcBef>
          <a:spcPct val="20000"/>
        </a:spcBef>
        <a:buFont typeface="Arial"/>
        <a:buChar char="–"/>
        <a:defRPr sz="1800" kern="1200">
          <a:solidFill>
            <a:schemeClr val="tx1"/>
          </a:solidFill>
          <a:latin typeface="Gill Sans Light"/>
          <a:ea typeface="+mn-ea"/>
          <a:cs typeface="Gill Sans Light"/>
        </a:defRPr>
      </a:lvl2pPr>
      <a:lvl3pPr marL="1143000" indent="-228600" algn="l" defTabSz="457200" rtl="0" eaLnBrk="1" latinLnBrk="0" hangingPunct="1">
        <a:spcBef>
          <a:spcPct val="20000"/>
        </a:spcBef>
        <a:buFont typeface="Arial"/>
        <a:buChar char="•"/>
        <a:defRPr sz="1600" kern="1200">
          <a:solidFill>
            <a:schemeClr val="tx1"/>
          </a:solidFill>
          <a:latin typeface="Gill Sans Light"/>
          <a:ea typeface="+mn-ea"/>
          <a:cs typeface="Gill Sans Light"/>
        </a:defRPr>
      </a:lvl3pPr>
      <a:lvl4pPr marL="1600200" indent="-228600" algn="l" defTabSz="457200" rtl="0" eaLnBrk="1" latinLnBrk="0" hangingPunct="1">
        <a:spcBef>
          <a:spcPct val="20000"/>
        </a:spcBef>
        <a:buFont typeface="Arial"/>
        <a:buChar char="–"/>
        <a:defRPr sz="1600" kern="1200">
          <a:solidFill>
            <a:schemeClr val="tx1"/>
          </a:solidFill>
          <a:latin typeface="Gill Sans Light"/>
          <a:ea typeface="+mn-ea"/>
          <a:cs typeface="Gill Sans Light"/>
        </a:defRPr>
      </a:lvl4pPr>
      <a:lvl5pPr marL="2057400" indent="-228600" algn="l" defTabSz="457200" rtl="0" eaLnBrk="1" latinLnBrk="0" hangingPunct="1">
        <a:spcBef>
          <a:spcPct val="20000"/>
        </a:spcBef>
        <a:buFont typeface="Arial"/>
        <a:buChar char="»"/>
        <a:defRPr sz="1600" kern="1200">
          <a:solidFill>
            <a:schemeClr val="tx1"/>
          </a:solidFill>
          <a:latin typeface="Gill Sans Light"/>
          <a:ea typeface="+mn-ea"/>
          <a:cs typeface="Gill Sans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Lsantalucia@vicominfinity.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tiff"/><Relationship Id="rId13" Type="http://schemas.openxmlformats.org/officeDocument/2006/relationships/image" Target="../media/image24.tiff"/><Relationship Id="rId18" Type="http://schemas.openxmlformats.org/officeDocument/2006/relationships/image" Target="../media/image29.tiff"/><Relationship Id="rId26" Type="http://schemas.openxmlformats.org/officeDocument/2006/relationships/image" Target="../media/image37.tiff"/><Relationship Id="rId3" Type="http://schemas.openxmlformats.org/officeDocument/2006/relationships/image" Target="../media/image14.tiff"/><Relationship Id="rId21" Type="http://schemas.openxmlformats.org/officeDocument/2006/relationships/image" Target="../media/image32.tiff"/><Relationship Id="rId7" Type="http://schemas.openxmlformats.org/officeDocument/2006/relationships/image" Target="../media/image18.tiff"/><Relationship Id="rId12" Type="http://schemas.openxmlformats.org/officeDocument/2006/relationships/image" Target="../media/image23.tiff"/><Relationship Id="rId17" Type="http://schemas.openxmlformats.org/officeDocument/2006/relationships/image" Target="../media/image28.tiff"/><Relationship Id="rId25" Type="http://schemas.openxmlformats.org/officeDocument/2006/relationships/image" Target="../media/image36.tiff"/><Relationship Id="rId2" Type="http://schemas.openxmlformats.org/officeDocument/2006/relationships/image" Target="../media/image13.tiff"/><Relationship Id="rId16" Type="http://schemas.openxmlformats.org/officeDocument/2006/relationships/image" Target="../media/image27.tiff"/><Relationship Id="rId20" Type="http://schemas.openxmlformats.org/officeDocument/2006/relationships/image" Target="../media/image31.tiff"/><Relationship Id="rId29" Type="http://schemas.openxmlformats.org/officeDocument/2006/relationships/image" Target="../media/image40.tiff"/><Relationship Id="rId1" Type="http://schemas.openxmlformats.org/officeDocument/2006/relationships/slideLayout" Target="../slideLayouts/slideLayout2.xml"/><Relationship Id="rId6" Type="http://schemas.openxmlformats.org/officeDocument/2006/relationships/image" Target="../media/image17.tiff"/><Relationship Id="rId11" Type="http://schemas.openxmlformats.org/officeDocument/2006/relationships/image" Target="../media/image22.tiff"/><Relationship Id="rId24" Type="http://schemas.openxmlformats.org/officeDocument/2006/relationships/image" Target="../media/image35.tiff"/><Relationship Id="rId32" Type="http://schemas.openxmlformats.org/officeDocument/2006/relationships/image" Target="../media/image43.tiff"/><Relationship Id="rId5" Type="http://schemas.openxmlformats.org/officeDocument/2006/relationships/image" Target="../media/image16.tiff"/><Relationship Id="rId15" Type="http://schemas.openxmlformats.org/officeDocument/2006/relationships/image" Target="../media/image26.tiff"/><Relationship Id="rId23" Type="http://schemas.openxmlformats.org/officeDocument/2006/relationships/image" Target="../media/image34.tiff"/><Relationship Id="rId28" Type="http://schemas.openxmlformats.org/officeDocument/2006/relationships/image" Target="../media/image39.tiff"/><Relationship Id="rId10" Type="http://schemas.openxmlformats.org/officeDocument/2006/relationships/image" Target="../media/image21.tiff"/><Relationship Id="rId19" Type="http://schemas.openxmlformats.org/officeDocument/2006/relationships/image" Target="../media/image30.tiff"/><Relationship Id="rId31" Type="http://schemas.openxmlformats.org/officeDocument/2006/relationships/image" Target="../media/image42.tiff"/><Relationship Id="rId4" Type="http://schemas.openxmlformats.org/officeDocument/2006/relationships/image" Target="../media/image15.tiff"/><Relationship Id="rId9" Type="http://schemas.openxmlformats.org/officeDocument/2006/relationships/image" Target="../media/image20.tiff"/><Relationship Id="rId14" Type="http://schemas.openxmlformats.org/officeDocument/2006/relationships/image" Target="../media/image25.tiff"/><Relationship Id="rId22" Type="http://schemas.openxmlformats.org/officeDocument/2006/relationships/image" Target="../media/image33.tiff"/><Relationship Id="rId27" Type="http://schemas.openxmlformats.org/officeDocument/2006/relationships/image" Target="../media/image38.tiff"/><Relationship Id="rId30" Type="http://schemas.openxmlformats.org/officeDocument/2006/relationships/image" Target="../media/image41.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6.xml.rels><?xml version="1.0" encoding="UTF-8" standalone="yes"?>
<Relationships xmlns="http://schemas.openxmlformats.org/package/2006/relationships"><Relationship Id="rId3" Type="http://schemas.openxmlformats.org/officeDocument/2006/relationships/image" Target="../media/image57.tiff"/><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tiff"/></Relationships>
</file>

<file path=ppt/slides/_rels/slide17.xml.rels><?xml version="1.0" encoding="UTF-8" standalone="yes"?>
<Relationships xmlns="http://schemas.openxmlformats.org/package/2006/relationships"><Relationship Id="rId3" Type="http://schemas.openxmlformats.org/officeDocument/2006/relationships/image" Target="../media/image60.tiff"/><Relationship Id="rId2" Type="http://schemas.openxmlformats.org/officeDocument/2006/relationships/image" Target="../media/image59.tiff"/><Relationship Id="rId1" Type="http://schemas.openxmlformats.org/officeDocument/2006/relationships/slideLayout" Target="../slideLayouts/slideLayout2.xml"/><Relationship Id="rId4" Type="http://schemas.openxmlformats.org/officeDocument/2006/relationships/image" Target="../media/image61.tiff"/></Relationships>
</file>

<file path=ppt/slides/_rels/slide1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46.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hyperlink" Target="http://www.linuxfoundation.org/about/join/corporate"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4.jpe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hyperlink" Target="http://www.openmainframeproject.org/" TargetMode="External"/><Relationship Id="rId7" Type="http://schemas.openxmlformats.org/officeDocument/2006/relationships/image" Target="../media/image4.png"/><Relationship Id="rId2" Type="http://schemas.openxmlformats.org/officeDocument/2006/relationships/image" Target="../media/image66.jpeg"/><Relationship Id="rId1" Type="http://schemas.openxmlformats.org/officeDocument/2006/relationships/slideLayout" Target="../slideLayouts/slideLayout2.xml"/><Relationship Id="rId6" Type="http://schemas.openxmlformats.org/officeDocument/2006/relationships/hyperlink" Target="http://collabprojects.linuxfoundation.org/" TargetMode="External"/><Relationship Id="rId5" Type="http://schemas.openxmlformats.org/officeDocument/2006/relationships/hyperlink" Target="mailto:jmertic@linuxfoundation.org" TargetMode="External"/><Relationship Id="rId4" Type="http://schemas.openxmlformats.org/officeDocument/2006/relationships/hyperlink" Target="https://www.openmainframeproject.org/about/join"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CA" sz="3200" dirty="0" smtClean="0"/>
              <a:t>Linux Foundation and Open Mainframe Project Overview</a:t>
            </a:r>
            <a:endParaRPr lang="en-US" sz="3200" dirty="0"/>
          </a:p>
        </p:txBody>
      </p:sp>
      <p:sp>
        <p:nvSpPr>
          <p:cNvPr id="3" name="Subtitle 2"/>
          <p:cNvSpPr>
            <a:spLocks noGrp="1"/>
          </p:cNvSpPr>
          <p:nvPr>
            <p:ph type="subTitle" idx="1"/>
          </p:nvPr>
        </p:nvSpPr>
        <p:spPr>
          <a:xfrm>
            <a:off x="4571984" y="3111500"/>
            <a:ext cx="4185557" cy="1066800"/>
          </a:xfrm>
        </p:spPr>
        <p:txBody>
          <a:bodyPr>
            <a:normAutofit fontScale="85000" lnSpcReduction="10000"/>
          </a:bodyPr>
          <a:lstStyle/>
          <a:p>
            <a:r>
              <a:rPr lang="en-US" dirty="0" smtClean="0"/>
              <a:t>Len Santalucia</a:t>
            </a:r>
          </a:p>
          <a:p>
            <a:r>
              <a:rPr lang="en-US" dirty="0" smtClean="0"/>
              <a:t>CTO</a:t>
            </a:r>
          </a:p>
          <a:p>
            <a:r>
              <a:rPr lang="en-US" dirty="0" err="1" smtClean="0"/>
              <a:t>Vicom</a:t>
            </a:r>
            <a:r>
              <a:rPr lang="en-US" dirty="0" smtClean="0"/>
              <a:t> Infinity, </a:t>
            </a:r>
            <a:r>
              <a:rPr lang="en-US" dirty="0" err="1" smtClean="0"/>
              <a:t>Inc</a:t>
            </a:r>
            <a:endParaRPr lang="en-US" dirty="0" smtClean="0"/>
          </a:p>
          <a:p>
            <a:r>
              <a:rPr lang="en-US" dirty="0" smtClean="0">
                <a:hlinkClick r:id="rId2"/>
              </a:rPr>
              <a:t>Lsantalucia@vicominfinity.com</a:t>
            </a:r>
            <a:r>
              <a:rPr lang="en-US" dirty="0" smtClean="0"/>
              <a:t> </a:t>
            </a:r>
            <a:endParaRPr lang="en-US" dirty="0"/>
          </a:p>
        </p:txBody>
      </p:sp>
    </p:spTree>
    <p:extLst>
      <p:ext uri="{BB962C8B-B14F-4D97-AF65-F5344CB8AC3E}">
        <p14:creationId xmlns:p14="http://schemas.microsoft.com/office/powerpoint/2010/main" val="19067420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466258" y="3617932"/>
            <a:ext cx="1377977" cy="1353677"/>
            <a:chOff x="621677" y="4823908"/>
            <a:chExt cx="1837303" cy="1804903"/>
          </a:xfrm>
        </p:grpSpPr>
        <p:sp>
          <p:nvSpPr>
            <p:cNvPr id="105" name="Rectangle 104"/>
            <p:cNvSpPr/>
            <p:nvPr/>
          </p:nvSpPr>
          <p:spPr>
            <a:xfrm>
              <a:off x="621677" y="4979240"/>
              <a:ext cx="1837303" cy="1649571"/>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pic>
          <p:nvPicPr>
            <p:cNvPr id="54" name="Picture 53"/>
            <p:cNvPicPr>
              <a:picLocks noChangeAspect="1"/>
            </p:cNvPicPr>
            <p:nvPr/>
          </p:nvPicPr>
          <p:blipFill>
            <a:blip r:embed="rId2"/>
            <a:stretch>
              <a:fillRect/>
            </a:stretch>
          </p:blipFill>
          <p:spPr>
            <a:xfrm>
              <a:off x="900138" y="5128590"/>
              <a:ext cx="1216687" cy="553564"/>
            </a:xfrm>
            <a:prstGeom prst="rect">
              <a:avLst/>
            </a:prstGeom>
          </p:spPr>
        </p:pic>
        <p:sp>
          <p:nvSpPr>
            <p:cNvPr id="106" name="Rectangle 105"/>
            <p:cNvSpPr/>
            <p:nvPr/>
          </p:nvSpPr>
          <p:spPr>
            <a:xfrm>
              <a:off x="967700" y="4883511"/>
              <a:ext cx="1247715" cy="251492"/>
            </a:xfrm>
            <a:prstGeom prst="rect">
              <a:avLst/>
            </a:prstGeom>
            <a:solidFill>
              <a:srgbClr val="EEF2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07" name="TextBox 106"/>
            <p:cNvSpPr txBox="1"/>
            <p:nvPr/>
          </p:nvSpPr>
          <p:spPr>
            <a:xfrm>
              <a:off x="1106657" y="4823908"/>
              <a:ext cx="1010167" cy="400109"/>
            </a:xfrm>
            <a:prstGeom prst="rect">
              <a:avLst/>
            </a:prstGeom>
            <a:noFill/>
          </p:spPr>
          <p:txBody>
            <a:bodyPr wrap="square" rtlCol="0">
              <a:spAutoFit/>
            </a:bodyPr>
            <a:lstStyle/>
            <a:p>
              <a:pPr algn="ctr"/>
              <a:r>
                <a:rPr lang="en-US" sz="1350" dirty="0"/>
                <a:t>Finance</a:t>
              </a:r>
            </a:p>
          </p:txBody>
        </p:sp>
      </p:grpSp>
      <p:sp>
        <p:nvSpPr>
          <p:cNvPr id="4" name="Title 3"/>
          <p:cNvSpPr txBox="1">
            <a:spLocks/>
          </p:cNvSpPr>
          <p:nvPr/>
        </p:nvSpPr>
        <p:spPr>
          <a:xfrm>
            <a:off x="333994" y="148860"/>
            <a:ext cx="7893793" cy="447164"/>
          </a:xfrm>
          <a:prstGeom prst="rect">
            <a:avLst/>
          </a:prstGeom>
        </p:spPr>
        <p:txBody>
          <a:bodyPr vert="horz" lIns="91440" tIns="45720" rIns="91440" bIns="45720" rtlCol="0" anchor="ctr">
            <a:normAutofit fontScale="90000" lnSpcReduction="10000"/>
          </a:bodyPr>
          <a:lstStyle>
            <a:lvl1pPr algn="l" defTabSz="457200" rtl="0" eaLnBrk="1" latinLnBrk="0" hangingPunct="1">
              <a:spcBef>
                <a:spcPct val="0"/>
              </a:spcBef>
              <a:buNone/>
              <a:defRPr sz="3000" kern="1200">
                <a:solidFill>
                  <a:schemeClr val="tx1">
                    <a:lumMod val="85000"/>
                    <a:lumOff val="15000"/>
                  </a:schemeClr>
                </a:solidFill>
                <a:latin typeface="Gill Sans Light"/>
                <a:ea typeface="+mj-ea"/>
                <a:cs typeface="Gill Sans Light"/>
              </a:defRPr>
            </a:lvl1pPr>
          </a:lstStyle>
          <a:p>
            <a:r>
              <a:rPr lang="en-US" sz="2700" dirty="0"/>
              <a:t>Current Linux Foundation </a:t>
            </a:r>
            <a:r>
              <a:rPr lang="en-US" sz="2700" dirty="0" smtClean="0"/>
              <a:t>Projects </a:t>
            </a:r>
            <a:r>
              <a:rPr lang="en-US" sz="2700" dirty="0"/>
              <a:t>Include</a:t>
            </a:r>
          </a:p>
        </p:txBody>
      </p:sp>
      <p:pic>
        <p:nvPicPr>
          <p:cNvPr id="3" name="Picture 2"/>
          <p:cNvPicPr>
            <a:picLocks noChangeAspect="1"/>
          </p:cNvPicPr>
          <p:nvPr/>
        </p:nvPicPr>
        <p:blipFill>
          <a:blip r:embed="rId3"/>
          <a:stretch>
            <a:fillRect/>
          </a:stretch>
        </p:blipFill>
        <p:spPr>
          <a:xfrm>
            <a:off x="3411643" y="2449673"/>
            <a:ext cx="864164" cy="393174"/>
          </a:xfrm>
          <a:prstGeom prst="rect">
            <a:avLst/>
          </a:prstGeom>
        </p:spPr>
      </p:pic>
      <p:pic>
        <p:nvPicPr>
          <p:cNvPr id="28" name="Picture 27"/>
          <p:cNvPicPr>
            <a:picLocks noChangeAspect="1"/>
          </p:cNvPicPr>
          <p:nvPr/>
        </p:nvPicPr>
        <p:blipFill>
          <a:blip r:embed="rId4"/>
          <a:stretch>
            <a:fillRect/>
          </a:stretch>
        </p:blipFill>
        <p:spPr>
          <a:xfrm>
            <a:off x="6440875" y="3842034"/>
            <a:ext cx="931898" cy="423991"/>
          </a:xfrm>
          <a:prstGeom prst="rect">
            <a:avLst/>
          </a:prstGeom>
        </p:spPr>
      </p:pic>
      <p:pic>
        <p:nvPicPr>
          <p:cNvPr id="29" name="Picture 28"/>
          <p:cNvPicPr>
            <a:picLocks noChangeAspect="1"/>
          </p:cNvPicPr>
          <p:nvPr/>
        </p:nvPicPr>
        <p:blipFill>
          <a:blip r:embed="rId5"/>
          <a:stretch>
            <a:fillRect/>
          </a:stretch>
        </p:blipFill>
        <p:spPr>
          <a:xfrm>
            <a:off x="3529306" y="1002639"/>
            <a:ext cx="1003786" cy="456698"/>
          </a:xfrm>
          <a:prstGeom prst="rect">
            <a:avLst/>
          </a:prstGeom>
        </p:spPr>
      </p:pic>
      <p:pic>
        <p:nvPicPr>
          <p:cNvPr id="30" name="Picture 29"/>
          <p:cNvPicPr>
            <a:picLocks noChangeAspect="1"/>
          </p:cNvPicPr>
          <p:nvPr/>
        </p:nvPicPr>
        <p:blipFill>
          <a:blip r:embed="rId6"/>
          <a:stretch>
            <a:fillRect/>
          </a:stretch>
        </p:blipFill>
        <p:spPr>
          <a:xfrm>
            <a:off x="4939442" y="1002639"/>
            <a:ext cx="1003786" cy="456698"/>
          </a:xfrm>
          <a:prstGeom prst="rect">
            <a:avLst/>
          </a:prstGeom>
        </p:spPr>
      </p:pic>
      <p:pic>
        <p:nvPicPr>
          <p:cNvPr id="31" name="Picture 30"/>
          <p:cNvPicPr>
            <a:picLocks noChangeAspect="1"/>
          </p:cNvPicPr>
          <p:nvPr/>
        </p:nvPicPr>
        <p:blipFill>
          <a:blip r:embed="rId7"/>
          <a:stretch>
            <a:fillRect/>
          </a:stretch>
        </p:blipFill>
        <p:spPr>
          <a:xfrm>
            <a:off x="7896366" y="3852155"/>
            <a:ext cx="887404" cy="403748"/>
          </a:xfrm>
          <a:prstGeom prst="rect">
            <a:avLst/>
          </a:prstGeom>
        </p:spPr>
      </p:pic>
      <p:pic>
        <p:nvPicPr>
          <p:cNvPr id="33" name="Picture 32"/>
          <p:cNvPicPr>
            <a:picLocks noChangeAspect="1"/>
          </p:cNvPicPr>
          <p:nvPr/>
        </p:nvPicPr>
        <p:blipFill>
          <a:blip r:embed="rId8"/>
          <a:stretch>
            <a:fillRect/>
          </a:stretch>
        </p:blipFill>
        <p:spPr>
          <a:xfrm>
            <a:off x="4309805" y="2449147"/>
            <a:ext cx="864164" cy="393174"/>
          </a:xfrm>
          <a:prstGeom prst="rect">
            <a:avLst/>
          </a:prstGeom>
        </p:spPr>
      </p:pic>
      <p:pic>
        <p:nvPicPr>
          <p:cNvPr id="34" name="Picture 33"/>
          <p:cNvPicPr>
            <a:picLocks noChangeAspect="1"/>
          </p:cNvPicPr>
          <p:nvPr/>
        </p:nvPicPr>
        <p:blipFill>
          <a:blip r:embed="rId9"/>
          <a:stretch>
            <a:fillRect/>
          </a:stretch>
        </p:blipFill>
        <p:spPr>
          <a:xfrm>
            <a:off x="7322903" y="1078556"/>
            <a:ext cx="670061" cy="304862"/>
          </a:xfrm>
          <a:prstGeom prst="rect">
            <a:avLst/>
          </a:prstGeom>
        </p:spPr>
      </p:pic>
      <p:pic>
        <p:nvPicPr>
          <p:cNvPr id="35" name="Picture 34"/>
          <p:cNvPicPr>
            <a:picLocks noChangeAspect="1"/>
          </p:cNvPicPr>
          <p:nvPr/>
        </p:nvPicPr>
        <p:blipFill>
          <a:blip r:embed="rId10"/>
          <a:stretch>
            <a:fillRect/>
          </a:stretch>
        </p:blipFill>
        <p:spPr>
          <a:xfrm>
            <a:off x="5183653" y="2463503"/>
            <a:ext cx="864164" cy="393174"/>
          </a:xfrm>
          <a:prstGeom prst="rect">
            <a:avLst/>
          </a:prstGeom>
        </p:spPr>
      </p:pic>
      <p:pic>
        <p:nvPicPr>
          <p:cNvPr id="36" name="Picture 35"/>
          <p:cNvPicPr>
            <a:picLocks noChangeAspect="1"/>
          </p:cNvPicPr>
          <p:nvPr/>
        </p:nvPicPr>
        <p:blipFill>
          <a:blip r:embed="rId11"/>
          <a:stretch>
            <a:fillRect/>
          </a:stretch>
        </p:blipFill>
        <p:spPr>
          <a:xfrm>
            <a:off x="8163217" y="1225116"/>
            <a:ext cx="730665" cy="332435"/>
          </a:xfrm>
          <a:prstGeom prst="rect">
            <a:avLst/>
          </a:prstGeom>
        </p:spPr>
      </p:pic>
      <p:pic>
        <p:nvPicPr>
          <p:cNvPr id="37" name="Picture 36"/>
          <p:cNvPicPr>
            <a:picLocks noChangeAspect="1"/>
          </p:cNvPicPr>
          <p:nvPr/>
        </p:nvPicPr>
        <p:blipFill>
          <a:blip r:embed="rId12"/>
          <a:stretch>
            <a:fillRect/>
          </a:stretch>
        </p:blipFill>
        <p:spPr>
          <a:xfrm>
            <a:off x="4353790" y="4381255"/>
            <a:ext cx="743280" cy="338174"/>
          </a:xfrm>
          <a:prstGeom prst="rect">
            <a:avLst/>
          </a:prstGeom>
        </p:spPr>
      </p:pic>
      <p:pic>
        <p:nvPicPr>
          <p:cNvPr id="38" name="Picture 37"/>
          <p:cNvPicPr>
            <a:picLocks noChangeAspect="1"/>
          </p:cNvPicPr>
          <p:nvPr/>
        </p:nvPicPr>
        <p:blipFill>
          <a:blip r:embed="rId13"/>
          <a:stretch>
            <a:fillRect/>
          </a:stretch>
        </p:blipFill>
        <p:spPr>
          <a:xfrm>
            <a:off x="6401689" y="2506163"/>
            <a:ext cx="784058" cy="356728"/>
          </a:xfrm>
          <a:prstGeom prst="rect">
            <a:avLst/>
          </a:prstGeom>
        </p:spPr>
      </p:pic>
      <p:pic>
        <p:nvPicPr>
          <p:cNvPr id="39" name="Picture 38"/>
          <p:cNvPicPr>
            <a:picLocks noChangeAspect="1"/>
          </p:cNvPicPr>
          <p:nvPr/>
        </p:nvPicPr>
        <p:blipFill>
          <a:blip r:embed="rId14"/>
          <a:stretch>
            <a:fillRect/>
          </a:stretch>
        </p:blipFill>
        <p:spPr>
          <a:xfrm>
            <a:off x="485106" y="2494368"/>
            <a:ext cx="863885" cy="393047"/>
          </a:xfrm>
          <a:prstGeom prst="rect">
            <a:avLst/>
          </a:prstGeom>
        </p:spPr>
      </p:pic>
      <p:pic>
        <p:nvPicPr>
          <p:cNvPr id="40" name="Picture 39"/>
          <p:cNvPicPr>
            <a:picLocks noChangeAspect="1"/>
          </p:cNvPicPr>
          <p:nvPr/>
        </p:nvPicPr>
        <p:blipFill>
          <a:blip r:embed="rId15"/>
          <a:stretch>
            <a:fillRect/>
          </a:stretch>
        </p:blipFill>
        <p:spPr>
          <a:xfrm>
            <a:off x="7267734" y="1372941"/>
            <a:ext cx="782106" cy="355839"/>
          </a:xfrm>
          <a:prstGeom prst="rect">
            <a:avLst/>
          </a:prstGeom>
        </p:spPr>
      </p:pic>
      <p:pic>
        <p:nvPicPr>
          <p:cNvPr id="41" name="Picture 40"/>
          <p:cNvPicPr>
            <a:picLocks noChangeAspect="1"/>
          </p:cNvPicPr>
          <p:nvPr/>
        </p:nvPicPr>
        <p:blipFill>
          <a:blip r:embed="rId16"/>
          <a:stretch>
            <a:fillRect/>
          </a:stretch>
        </p:blipFill>
        <p:spPr>
          <a:xfrm>
            <a:off x="7185747" y="2469199"/>
            <a:ext cx="901919" cy="410351"/>
          </a:xfrm>
          <a:prstGeom prst="rect">
            <a:avLst/>
          </a:prstGeom>
        </p:spPr>
      </p:pic>
      <p:pic>
        <p:nvPicPr>
          <p:cNvPr id="42" name="Picture 41"/>
          <p:cNvPicPr>
            <a:picLocks noChangeAspect="1"/>
          </p:cNvPicPr>
          <p:nvPr/>
        </p:nvPicPr>
        <p:blipFill>
          <a:blip r:embed="rId17"/>
          <a:stretch>
            <a:fillRect/>
          </a:stretch>
        </p:blipFill>
        <p:spPr>
          <a:xfrm>
            <a:off x="3556524" y="1537455"/>
            <a:ext cx="1003786" cy="456698"/>
          </a:xfrm>
          <a:prstGeom prst="rect">
            <a:avLst/>
          </a:prstGeom>
        </p:spPr>
      </p:pic>
      <p:pic>
        <p:nvPicPr>
          <p:cNvPr id="44" name="Picture 43"/>
          <p:cNvPicPr>
            <a:picLocks noChangeAspect="1"/>
          </p:cNvPicPr>
          <p:nvPr/>
        </p:nvPicPr>
        <p:blipFill>
          <a:blip r:embed="rId18"/>
          <a:stretch>
            <a:fillRect/>
          </a:stretch>
        </p:blipFill>
        <p:spPr>
          <a:xfrm>
            <a:off x="2218804" y="1017249"/>
            <a:ext cx="944227" cy="429601"/>
          </a:xfrm>
          <a:prstGeom prst="rect">
            <a:avLst/>
          </a:prstGeom>
        </p:spPr>
      </p:pic>
      <p:pic>
        <p:nvPicPr>
          <p:cNvPr id="45" name="Picture 44"/>
          <p:cNvPicPr>
            <a:picLocks noChangeAspect="1"/>
          </p:cNvPicPr>
          <p:nvPr/>
        </p:nvPicPr>
        <p:blipFill>
          <a:blip r:embed="rId19"/>
          <a:stretch>
            <a:fillRect/>
          </a:stretch>
        </p:blipFill>
        <p:spPr>
          <a:xfrm>
            <a:off x="8074673" y="1570430"/>
            <a:ext cx="851893" cy="387591"/>
          </a:xfrm>
          <a:prstGeom prst="rect">
            <a:avLst/>
          </a:prstGeom>
        </p:spPr>
      </p:pic>
      <p:pic>
        <p:nvPicPr>
          <p:cNvPr id="46" name="Picture 45"/>
          <p:cNvPicPr>
            <a:picLocks noChangeAspect="1"/>
          </p:cNvPicPr>
          <p:nvPr/>
        </p:nvPicPr>
        <p:blipFill>
          <a:blip r:embed="rId20"/>
          <a:stretch>
            <a:fillRect/>
          </a:stretch>
        </p:blipFill>
        <p:spPr>
          <a:xfrm>
            <a:off x="1255573" y="1037845"/>
            <a:ext cx="923156" cy="420014"/>
          </a:xfrm>
          <a:prstGeom prst="rect">
            <a:avLst/>
          </a:prstGeom>
        </p:spPr>
      </p:pic>
      <p:pic>
        <p:nvPicPr>
          <p:cNvPr id="47" name="Picture 46"/>
          <p:cNvPicPr>
            <a:picLocks noChangeAspect="1"/>
          </p:cNvPicPr>
          <p:nvPr/>
        </p:nvPicPr>
        <p:blipFill>
          <a:blip r:embed="rId21"/>
          <a:stretch>
            <a:fillRect/>
          </a:stretch>
        </p:blipFill>
        <p:spPr>
          <a:xfrm>
            <a:off x="6393583" y="1585028"/>
            <a:ext cx="787723" cy="358395"/>
          </a:xfrm>
          <a:prstGeom prst="rect">
            <a:avLst/>
          </a:prstGeom>
        </p:spPr>
      </p:pic>
      <p:pic>
        <p:nvPicPr>
          <p:cNvPr id="48" name="Picture 47"/>
          <p:cNvPicPr>
            <a:picLocks noChangeAspect="1"/>
          </p:cNvPicPr>
          <p:nvPr/>
        </p:nvPicPr>
        <p:blipFill>
          <a:blip r:embed="rId22"/>
          <a:stretch>
            <a:fillRect/>
          </a:stretch>
        </p:blipFill>
        <p:spPr>
          <a:xfrm>
            <a:off x="376512" y="993855"/>
            <a:ext cx="1075772" cy="489450"/>
          </a:xfrm>
          <a:prstGeom prst="rect">
            <a:avLst/>
          </a:prstGeom>
        </p:spPr>
      </p:pic>
      <p:pic>
        <p:nvPicPr>
          <p:cNvPr id="50" name="Picture 49"/>
          <p:cNvPicPr>
            <a:picLocks noChangeAspect="1"/>
          </p:cNvPicPr>
          <p:nvPr/>
        </p:nvPicPr>
        <p:blipFill>
          <a:blip r:embed="rId23"/>
          <a:stretch>
            <a:fillRect/>
          </a:stretch>
        </p:blipFill>
        <p:spPr>
          <a:xfrm>
            <a:off x="1403829" y="2479618"/>
            <a:ext cx="863885" cy="393047"/>
          </a:xfrm>
          <a:prstGeom prst="rect">
            <a:avLst/>
          </a:prstGeom>
        </p:spPr>
      </p:pic>
      <p:pic>
        <p:nvPicPr>
          <p:cNvPr id="51" name="Picture 50"/>
          <p:cNvPicPr>
            <a:picLocks noChangeAspect="1"/>
          </p:cNvPicPr>
          <p:nvPr/>
        </p:nvPicPr>
        <p:blipFill>
          <a:blip r:embed="rId24"/>
          <a:stretch>
            <a:fillRect/>
          </a:stretch>
        </p:blipFill>
        <p:spPr>
          <a:xfrm>
            <a:off x="436813" y="1574548"/>
            <a:ext cx="964650" cy="438893"/>
          </a:xfrm>
          <a:prstGeom prst="rect">
            <a:avLst/>
          </a:prstGeom>
        </p:spPr>
      </p:pic>
      <p:pic>
        <p:nvPicPr>
          <p:cNvPr id="52" name="Picture 51"/>
          <p:cNvPicPr>
            <a:picLocks noChangeAspect="1"/>
          </p:cNvPicPr>
          <p:nvPr/>
        </p:nvPicPr>
        <p:blipFill>
          <a:blip r:embed="rId25"/>
          <a:stretch>
            <a:fillRect/>
          </a:stretch>
        </p:blipFill>
        <p:spPr>
          <a:xfrm>
            <a:off x="2210238" y="1561562"/>
            <a:ext cx="1021735" cy="464865"/>
          </a:xfrm>
          <a:prstGeom prst="rect">
            <a:avLst/>
          </a:prstGeom>
        </p:spPr>
      </p:pic>
      <p:pic>
        <p:nvPicPr>
          <p:cNvPr id="53" name="Picture 52"/>
          <p:cNvPicPr>
            <a:picLocks noChangeAspect="1"/>
          </p:cNvPicPr>
          <p:nvPr/>
        </p:nvPicPr>
        <p:blipFill>
          <a:blip r:embed="rId26"/>
          <a:stretch>
            <a:fillRect/>
          </a:stretch>
        </p:blipFill>
        <p:spPr>
          <a:xfrm>
            <a:off x="1367366" y="1602116"/>
            <a:ext cx="855663" cy="389306"/>
          </a:xfrm>
          <a:prstGeom prst="rect">
            <a:avLst/>
          </a:prstGeom>
        </p:spPr>
      </p:pic>
      <p:pic>
        <p:nvPicPr>
          <p:cNvPr id="55" name="Picture 54"/>
          <p:cNvPicPr>
            <a:picLocks noChangeAspect="1"/>
          </p:cNvPicPr>
          <p:nvPr/>
        </p:nvPicPr>
        <p:blipFill>
          <a:blip r:embed="rId27"/>
          <a:stretch>
            <a:fillRect/>
          </a:stretch>
        </p:blipFill>
        <p:spPr>
          <a:xfrm>
            <a:off x="3459330" y="3025965"/>
            <a:ext cx="768787" cy="349780"/>
          </a:xfrm>
          <a:prstGeom prst="rect">
            <a:avLst/>
          </a:prstGeom>
        </p:spPr>
      </p:pic>
      <p:pic>
        <p:nvPicPr>
          <p:cNvPr id="67" name="Picture 66"/>
          <p:cNvPicPr>
            <a:picLocks noChangeAspect="1"/>
          </p:cNvPicPr>
          <p:nvPr/>
        </p:nvPicPr>
        <p:blipFill>
          <a:blip r:embed="rId28"/>
          <a:stretch>
            <a:fillRect/>
          </a:stretch>
        </p:blipFill>
        <p:spPr>
          <a:xfrm>
            <a:off x="6315037" y="1187134"/>
            <a:ext cx="897623" cy="408398"/>
          </a:xfrm>
          <a:prstGeom prst="rect">
            <a:avLst/>
          </a:prstGeom>
        </p:spPr>
      </p:pic>
      <p:sp>
        <p:nvSpPr>
          <p:cNvPr id="6" name="Rectangle 5"/>
          <p:cNvSpPr/>
          <p:nvPr/>
        </p:nvSpPr>
        <p:spPr>
          <a:xfrm>
            <a:off x="462044" y="860905"/>
            <a:ext cx="2775836" cy="1237178"/>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sp>
        <p:nvSpPr>
          <p:cNvPr id="7" name="Rectangle 6"/>
          <p:cNvSpPr/>
          <p:nvPr/>
        </p:nvSpPr>
        <p:spPr>
          <a:xfrm>
            <a:off x="1139125" y="799136"/>
            <a:ext cx="1452119" cy="188619"/>
          </a:xfrm>
          <a:prstGeom prst="rect">
            <a:avLst/>
          </a:prstGeom>
          <a:solidFill>
            <a:srgbClr val="F9FAF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8" name="TextBox 7"/>
          <p:cNvSpPr txBox="1"/>
          <p:nvPr/>
        </p:nvSpPr>
        <p:spPr>
          <a:xfrm>
            <a:off x="1180837" y="709018"/>
            <a:ext cx="1435637" cy="300082"/>
          </a:xfrm>
          <a:prstGeom prst="rect">
            <a:avLst/>
          </a:prstGeom>
          <a:noFill/>
        </p:spPr>
        <p:txBody>
          <a:bodyPr wrap="square" rtlCol="0">
            <a:spAutoFit/>
          </a:bodyPr>
          <a:lstStyle/>
          <a:p>
            <a:r>
              <a:rPr lang="en-US" sz="1350" dirty="0"/>
              <a:t>Operating System</a:t>
            </a:r>
          </a:p>
        </p:txBody>
      </p:sp>
      <p:sp>
        <p:nvSpPr>
          <p:cNvPr id="72" name="Rectangle 71"/>
          <p:cNvSpPr/>
          <p:nvPr/>
        </p:nvSpPr>
        <p:spPr>
          <a:xfrm>
            <a:off x="3354495" y="857692"/>
            <a:ext cx="2780848" cy="1237178"/>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sp>
        <p:nvSpPr>
          <p:cNvPr id="73" name="Rectangle 72"/>
          <p:cNvSpPr/>
          <p:nvPr/>
        </p:nvSpPr>
        <p:spPr>
          <a:xfrm>
            <a:off x="4127554" y="799136"/>
            <a:ext cx="1452119" cy="188619"/>
          </a:xfrm>
          <a:prstGeom prst="rect">
            <a:avLst/>
          </a:prstGeom>
          <a:solidFill>
            <a:srgbClr val="F9FAF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4" name="TextBox 73"/>
          <p:cNvSpPr txBox="1"/>
          <p:nvPr/>
        </p:nvSpPr>
        <p:spPr>
          <a:xfrm>
            <a:off x="4163454" y="735173"/>
            <a:ext cx="1368694" cy="300082"/>
          </a:xfrm>
          <a:prstGeom prst="rect">
            <a:avLst/>
          </a:prstGeom>
          <a:noFill/>
        </p:spPr>
        <p:txBody>
          <a:bodyPr wrap="square" rtlCol="0">
            <a:spAutoFit/>
          </a:bodyPr>
          <a:lstStyle/>
          <a:p>
            <a:pPr algn="ctr"/>
            <a:r>
              <a:rPr lang="en-US" sz="1350" dirty="0"/>
              <a:t>Cloud</a:t>
            </a:r>
          </a:p>
        </p:txBody>
      </p:sp>
      <p:sp>
        <p:nvSpPr>
          <p:cNvPr id="75" name="Rectangle 74"/>
          <p:cNvSpPr/>
          <p:nvPr/>
        </p:nvSpPr>
        <p:spPr>
          <a:xfrm>
            <a:off x="6226161" y="861580"/>
            <a:ext cx="2781099" cy="1237178"/>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sp>
        <p:nvSpPr>
          <p:cNvPr id="76" name="Rectangle 75"/>
          <p:cNvSpPr/>
          <p:nvPr/>
        </p:nvSpPr>
        <p:spPr>
          <a:xfrm>
            <a:off x="6922811" y="803024"/>
            <a:ext cx="1452119" cy="188619"/>
          </a:xfrm>
          <a:prstGeom prst="rect">
            <a:avLst/>
          </a:prstGeom>
          <a:solidFill>
            <a:srgbClr val="F9FAF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7" name="TextBox 76"/>
          <p:cNvSpPr txBox="1"/>
          <p:nvPr/>
        </p:nvSpPr>
        <p:spPr>
          <a:xfrm>
            <a:off x="6958711" y="739061"/>
            <a:ext cx="1368694" cy="300082"/>
          </a:xfrm>
          <a:prstGeom prst="rect">
            <a:avLst/>
          </a:prstGeom>
          <a:noFill/>
        </p:spPr>
        <p:txBody>
          <a:bodyPr wrap="square" rtlCol="0">
            <a:spAutoFit/>
          </a:bodyPr>
          <a:lstStyle/>
          <a:p>
            <a:pPr algn="ctr"/>
            <a:r>
              <a:rPr lang="en-US" sz="1350" dirty="0"/>
              <a:t>Networking</a:t>
            </a:r>
          </a:p>
        </p:txBody>
      </p:sp>
      <p:pic>
        <p:nvPicPr>
          <p:cNvPr id="32" name="Picture 31"/>
          <p:cNvPicPr>
            <a:picLocks noChangeAspect="1"/>
          </p:cNvPicPr>
          <p:nvPr/>
        </p:nvPicPr>
        <p:blipFill>
          <a:blip r:embed="rId29"/>
          <a:stretch>
            <a:fillRect/>
          </a:stretch>
        </p:blipFill>
        <p:spPr>
          <a:xfrm>
            <a:off x="4300595" y="3843405"/>
            <a:ext cx="925869" cy="421248"/>
          </a:xfrm>
          <a:prstGeom prst="rect">
            <a:avLst/>
          </a:prstGeom>
        </p:spPr>
      </p:pic>
      <p:sp>
        <p:nvSpPr>
          <p:cNvPr id="84" name="Rectangle 83"/>
          <p:cNvSpPr/>
          <p:nvPr/>
        </p:nvSpPr>
        <p:spPr>
          <a:xfrm>
            <a:off x="3351702" y="2321685"/>
            <a:ext cx="2779239" cy="1237178"/>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sp>
        <p:nvSpPr>
          <p:cNvPr id="85" name="Rectangle 84"/>
          <p:cNvSpPr/>
          <p:nvPr/>
        </p:nvSpPr>
        <p:spPr>
          <a:xfrm>
            <a:off x="4005184" y="2263128"/>
            <a:ext cx="1452119" cy="188619"/>
          </a:xfrm>
          <a:prstGeom prst="rect">
            <a:avLst/>
          </a:prstGeom>
          <a:solidFill>
            <a:srgbClr val="F9FAF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86" name="TextBox 85"/>
          <p:cNvSpPr txBox="1"/>
          <p:nvPr/>
        </p:nvSpPr>
        <p:spPr>
          <a:xfrm>
            <a:off x="4041084" y="2199166"/>
            <a:ext cx="1368694" cy="300082"/>
          </a:xfrm>
          <a:prstGeom prst="rect">
            <a:avLst/>
          </a:prstGeom>
          <a:noFill/>
        </p:spPr>
        <p:txBody>
          <a:bodyPr wrap="square" rtlCol="0">
            <a:spAutoFit/>
          </a:bodyPr>
          <a:lstStyle/>
          <a:p>
            <a:pPr algn="ctr"/>
            <a:r>
              <a:rPr lang="en-US" sz="1350" dirty="0" err="1"/>
              <a:t>IoT</a:t>
            </a:r>
            <a:endParaRPr lang="en-US" sz="1350" dirty="0"/>
          </a:p>
        </p:txBody>
      </p:sp>
      <p:sp>
        <p:nvSpPr>
          <p:cNvPr id="87" name="Rectangle 86"/>
          <p:cNvSpPr/>
          <p:nvPr/>
        </p:nvSpPr>
        <p:spPr>
          <a:xfrm>
            <a:off x="6226161" y="2317544"/>
            <a:ext cx="2779239" cy="1237178"/>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sp>
        <p:nvSpPr>
          <p:cNvPr id="88" name="Rectangle 87"/>
          <p:cNvSpPr/>
          <p:nvPr/>
        </p:nvSpPr>
        <p:spPr>
          <a:xfrm>
            <a:off x="6879643" y="2258987"/>
            <a:ext cx="1452119" cy="188619"/>
          </a:xfrm>
          <a:prstGeom prst="rect">
            <a:avLst/>
          </a:prstGeom>
          <a:solidFill>
            <a:srgbClr val="F9FAF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89" name="TextBox 88"/>
          <p:cNvSpPr txBox="1"/>
          <p:nvPr/>
        </p:nvSpPr>
        <p:spPr>
          <a:xfrm>
            <a:off x="6872333" y="2195025"/>
            <a:ext cx="1515086" cy="300082"/>
          </a:xfrm>
          <a:prstGeom prst="rect">
            <a:avLst/>
          </a:prstGeom>
          <a:noFill/>
        </p:spPr>
        <p:txBody>
          <a:bodyPr wrap="square" rtlCol="0">
            <a:spAutoFit/>
          </a:bodyPr>
          <a:lstStyle/>
          <a:p>
            <a:pPr algn="ctr"/>
            <a:r>
              <a:rPr lang="en-US" sz="1350" dirty="0"/>
              <a:t>Web Technologies</a:t>
            </a:r>
          </a:p>
        </p:txBody>
      </p:sp>
      <p:sp>
        <p:nvSpPr>
          <p:cNvPr id="90" name="Rectangle 89"/>
          <p:cNvSpPr/>
          <p:nvPr/>
        </p:nvSpPr>
        <p:spPr>
          <a:xfrm>
            <a:off x="462044" y="2322197"/>
            <a:ext cx="2779239" cy="1237178"/>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sp>
        <p:nvSpPr>
          <p:cNvPr id="91" name="Rectangle 90"/>
          <p:cNvSpPr/>
          <p:nvPr/>
        </p:nvSpPr>
        <p:spPr>
          <a:xfrm>
            <a:off x="1115525" y="2263640"/>
            <a:ext cx="1452119" cy="188619"/>
          </a:xfrm>
          <a:prstGeom prst="rect">
            <a:avLst/>
          </a:prstGeom>
          <a:solidFill>
            <a:srgbClr val="F9FAF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92" name="TextBox 91"/>
          <p:cNvSpPr txBox="1"/>
          <p:nvPr/>
        </p:nvSpPr>
        <p:spPr>
          <a:xfrm>
            <a:off x="1151425" y="2199678"/>
            <a:ext cx="1368694" cy="300082"/>
          </a:xfrm>
          <a:prstGeom prst="rect">
            <a:avLst/>
          </a:prstGeom>
          <a:noFill/>
        </p:spPr>
        <p:txBody>
          <a:bodyPr wrap="square" rtlCol="0">
            <a:spAutoFit/>
          </a:bodyPr>
          <a:lstStyle/>
          <a:p>
            <a:pPr algn="ctr"/>
            <a:r>
              <a:rPr lang="en-US" sz="1350" dirty="0"/>
              <a:t>Big Data</a:t>
            </a:r>
          </a:p>
        </p:txBody>
      </p:sp>
      <p:grpSp>
        <p:nvGrpSpPr>
          <p:cNvPr id="5" name="Group 4"/>
          <p:cNvGrpSpPr/>
          <p:nvPr/>
        </p:nvGrpSpPr>
        <p:grpSpPr>
          <a:xfrm>
            <a:off x="1883792" y="3586012"/>
            <a:ext cx="1353630" cy="1387334"/>
            <a:chOff x="2511722" y="4801670"/>
            <a:chExt cx="1804840" cy="1849778"/>
          </a:xfrm>
        </p:grpSpPr>
        <p:pic>
          <p:nvPicPr>
            <p:cNvPr id="49" name="Picture 48"/>
            <p:cNvPicPr>
              <a:picLocks noChangeAspect="1"/>
            </p:cNvPicPr>
            <p:nvPr/>
          </p:nvPicPr>
          <p:blipFill>
            <a:blip r:embed="rId30"/>
            <a:stretch>
              <a:fillRect/>
            </a:stretch>
          </p:blipFill>
          <p:spPr>
            <a:xfrm>
              <a:off x="2984563" y="5201033"/>
              <a:ext cx="898240" cy="408678"/>
            </a:xfrm>
            <a:prstGeom prst="rect">
              <a:avLst/>
            </a:prstGeom>
          </p:spPr>
        </p:pic>
        <p:sp>
          <p:nvSpPr>
            <p:cNvPr id="108" name="Rectangle 107"/>
            <p:cNvSpPr/>
            <p:nvPr/>
          </p:nvSpPr>
          <p:spPr>
            <a:xfrm>
              <a:off x="2511722" y="5001877"/>
              <a:ext cx="1804840" cy="1649571"/>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grpSp>
          <p:nvGrpSpPr>
            <p:cNvPr id="9" name="Group 8"/>
            <p:cNvGrpSpPr/>
            <p:nvPr/>
          </p:nvGrpSpPr>
          <p:grpSpPr>
            <a:xfrm>
              <a:off x="2756280" y="4801670"/>
              <a:ext cx="1429290" cy="400109"/>
              <a:chOff x="2888014" y="4801670"/>
              <a:chExt cx="1429290" cy="400109"/>
            </a:xfrm>
          </p:grpSpPr>
          <p:sp>
            <p:nvSpPr>
              <p:cNvPr id="109" name="Rectangle 108"/>
              <p:cNvSpPr/>
              <p:nvPr/>
            </p:nvSpPr>
            <p:spPr>
              <a:xfrm>
                <a:off x="2967789" y="4883881"/>
                <a:ext cx="1247715" cy="251492"/>
              </a:xfrm>
              <a:prstGeom prst="rect">
                <a:avLst/>
              </a:prstGeom>
              <a:solidFill>
                <a:srgbClr val="EEF2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10" name="TextBox 109"/>
              <p:cNvSpPr txBox="1"/>
              <p:nvPr/>
            </p:nvSpPr>
            <p:spPr>
              <a:xfrm>
                <a:off x="2888014" y="4801670"/>
                <a:ext cx="1429290" cy="400109"/>
              </a:xfrm>
              <a:prstGeom prst="rect">
                <a:avLst/>
              </a:prstGeom>
              <a:noFill/>
            </p:spPr>
            <p:txBody>
              <a:bodyPr wrap="square" rtlCol="0">
                <a:spAutoFit/>
              </a:bodyPr>
              <a:lstStyle/>
              <a:p>
                <a:pPr algn="ctr"/>
                <a:r>
                  <a:rPr lang="en-US" sz="1350" dirty="0"/>
                  <a:t>Middleware</a:t>
                </a:r>
              </a:p>
            </p:txBody>
          </p:sp>
        </p:grpSp>
      </p:grpSp>
      <p:sp>
        <p:nvSpPr>
          <p:cNvPr id="68" name="Rectangle 67"/>
          <p:cNvSpPr/>
          <p:nvPr/>
        </p:nvSpPr>
        <p:spPr>
          <a:xfrm>
            <a:off x="6226161" y="3762666"/>
            <a:ext cx="1353630" cy="1237178"/>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grpSp>
        <p:nvGrpSpPr>
          <p:cNvPr id="69" name="Group 68"/>
          <p:cNvGrpSpPr/>
          <p:nvPr/>
        </p:nvGrpSpPr>
        <p:grpSpPr>
          <a:xfrm>
            <a:off x="6433433" y="3612509"/>
            <a:ext cx="1006172" cy="300082"/>
            <a:chOff x="2919818" y="4801670"/>
            <a:chExt cx="1341563" cy="400110"/>
          </a:xfrm>
          <a:solidFill>
            <a:srgbClr val="F9FAFC"/>
          </a:solidFill>
        </p:grpSpPr>
        <p:sp>
          <p:nvSpPr>
            <p:cNvPr id="70" name="Rectangle 69"/>
            <p:cNvSpPr/>
            <p:nvPr/>
          </p:nvSpPr>
          <p:spPr>
            <a:xfrm>
              <a:off x="2967789" y="4883881"/>
              <a:ext cx="1247715" cy="25149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1" name="TextBox 70"/>
            <p:cNvSpPr txBox="1"/>
            <p:nvPr/>
          </p:nvSpPr>
          <p:spPr>
            <a:xfrm>
              <a:off x="2919818" y="4801670"/>
              <a:ext cx="1341563" cy="400110"/>
            </a:xfrm>
            <a:prstGeom prst="rect">
              <a:avLst/>
            </a:prstGeom>
            <a:grpFill/>
          </p:spPr>
          <p:txBody>
            <a:bodyPr wrap="square" rtlCol="0">
              <a:spAutoFit/>
            </a:bodyPr>
            <a:lstStyle/>
            <a:p>
              <a:pPr algn="ctr"/>
              <a:r>
                <a:rPr lang="en-US" sz="1350" dirty="0"/>
                <a:t>Automotive</a:t>
              </a:r>
            </a:p>
          </p:txBody>
        </p:sp>
      </p:grpSp>
      <p:sp>
        <p:nvSpPr>
          <p:cNvPr id="81" name="Rectangle 80"/>
          <p:cNvSpPr/>
          <p:nvPr/>
        </p:nvSpPr>
        <p:spPr>
          <a:xfrm>
            <a:off x="7661835" y="3762666"/>
            <a:ext cx="1353630" cy="1237178"/>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grpSp>
        <p:nvGrpSpPr>
          <p:cNvPr id="82" name="Group 81"/>
          <p:cNvGrpSpPr/>
          <p:nvPr/>
        </p:nvGrpSpPr>
        <p:grpSpPr>
          <a:xfrm>
            <a:off x="7869107" y="3612509"/>
            <a:ext cx="1006172" cy="300082"/>
            <a:chOff x="2919818" y="4801670"/>
            <a:chExt cx="1341563" cy="400110"/>
          </a:xfrm>
          <a:solidFill>
            <a:srgbClr val="F9FAFC"/>
          </a:solidFill>
        </p:grpSpPr>
        <p:sp>
          <p:nvSpPr>
            <p:cNvPr id="83" name="Rectangle 82"/>
            <p:cNvSpPr/>
            <p:nvPr/>
          </p:nvSpPr>
          <p:spPr>
            <a:xfrm>
              <a:off x="2967789" y="4883881"/>
              <a:ext cx="1247715" cy="25149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96" name="TextBox 95"/>
            <p:cNvSpPr txBox="1"/>
            <p:nvPr/>
          </p:nvSpPr>
          <p:spPr>
            <a:xfrm>
              <a:off x="2919818" y="4801670"/>
              <a:ext cx="1341563" cy="400110"/>
            </a:xfrm>
            <a:prstGeom prst="rect">
              <a:avLst/>
            </a:prstGeom>
            <a:grpFill/>
          </p:spPr>
          <p:txBody>
            <a:bodyPr wrap="square" rtlCol="0">
              <a:spAutoFit/>
            </a:bodyPr>
            <a:lstStyle/>
            <a:p>
              <a:pPr algn="ctr"/>
              <a:r>
                <a:rPr lang="en-US" sz="1350" dirty="0"/>
                <a:t>Mobile</a:t>
              </a:r>
            </a:p>
          </p:txBody>
        </p:sp>
      </p:grpSp>
      <p:sp>
        <p:nvSpPr>
          <p:cNvPr id="97" name="Rectangle 96"/>
          <p:cNvSpPr/>
          <p:nvPr/>
        </p:nvSpPr>
        <p:spPr>
          <a:xfrm>
            <a:off x="4056147" y="3751131"/>
            <a:ext cx="1353630" cy="1237178"/>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grpSp>
        <p:nvGrpSpPr>
          <p:cNvPr id="98" name="Group 97"/>
          <p:cNvGrpSpPr/>
          <p:nvPr/>
        </p:nvGrpSpPr>
        <p:grpSpPr>
          <a:xfrm>
            <a:off x="4263419" y="3600974"/>
            <a:ext cx="1006172" cy="300082"/>
            <a:chOff x="2919818" y="4801670"/>
            <a:chExt cx="1341563" cy="400110"/>
          </a:xfrm>
          <a:solidFill>
            <a:srgbClr val="F9FAFC"/>
          </a:solidFill>
        </p:grpSpPr>
        <p:sp>
          <p:nvSpPr>
            <p:cNvPr id="102" name="Rectangle 101"/>
            <p:cNvSpPr/>
            <p:nvPr/>
          </p:nvSpPr>
          <p:spPr>
            <a:xfrm>
              <a:off x="2967789" y="4883881"/>
              <a:ext cx="1247715" cy="25149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03" name="TextBox 102"/>
            <p:cNvSpPr txBox="1"/>
            <p:nvPr/>
          </p:nvSpPr>
          <p:spPr>
            <a:xfrm>
              <a:off x="2919818" y="4801670"/>
              <a:ext cx="1341563" cy="400110"/>
            </a:xfrm>
            <a:prstGeom prst="rect">
              <a:avLst/>
            </a:prstGeom>
            <a:grpFill/>
          </p:spPr>
          <p:txBody>
            <a:bodyPr wrap="square" rtlCol="0">
              <a:spAutoFit/>
            </a:bodyPr>
            <a:lstStyle/>
            <a:p>
              <a:pPr algn="ctr"/>
              <a:r>
                <a:rPr lang="en-US" sz="1350" dirty="0"/>
                <a:t>Security</a:t>
              </a:r>
            </a:p>
          </p:txBody>
        </p:sp>
      </p:grpSp>
      <p:pic>
        <p:nvPicPr>
          <p:cNvPr id="78" name="Picture 77"/>
          <p:cNvPicPr>
            <a:picLocks noChangeAspect="1"/>
          </p:cNvPicPr>
          <p:nvPr/>
        </p:nvPicPr>
        <p:blipFill>
          <a:blip r:embed="rId31"/>
          <a:stretch>
            <a:fillRect/>
          </a:stretch>
        </p:blipFill>
        <p:spPr>
          <a:xfrm>
            <a:off x="2184034" y="4184505"/>
            <a:ext cx="864880" cy="393500"/>
          </a:xfrm>
          <a:prstGeom prst="rect">
            <a:avLst/>
          </a:prstGeom>
        </p:spPr>
      </p:pic>
      <p:pic>
        <p:nvPicPr>
          <p:cNvPr id="2" name="Picture 1"/>
          <p:cNvPicPr>
            <a:picLocks noChangeAspect="1"/>
          </p:cNvPicPr>
          <p:nvPr/>
        </p:nvPicPr>
        <p:blipFill>
          <a:blip r:embed="rId32"/>
          <a:stretch>
            <a:fillRect/>
          </a:stretch>
        </p:blipFill>
        <p:spPr>
          <a:xfrm>
            <a:off x="7316297" y="1808148"/>
            <a:ext cx="676667" cy="307867"/>
          </a:xfrm>
          <a:prstGeom prst="rect">
            <a:avLst/>
          </a:prstGeom>
        </p:spPr>
      </p:pic>
    </p:spTree>
    <p:extLst>
      <p:ext uri="{BB962C8B-B14F-4D97-AF65-F5344CB8AC3E}">
        <p14:creationId xmlns:p14="http://schemas.microsoft.com/office/powerpoint/2010/main" val="11551296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Impact of Linux Foundation Projects</a:t>
            </a:r>
            <a:endParaRPr lang="en-US" dirty="0"/>
          </a:p>
        </p:txBody>
      </p:sp>
      <p:sp>
        <p:nvSpPr>
          <p:cNvPr id="3" name="Content Placeholder 2"/>
          <p:cNvSpPr>
            <a:spLocks noGrp="1"/>
          </p:cNvSpPr>
          <p:nvPr>
            <p:ph idx="1"/>
          </p:nvPr>
        </p:nvSpPr>
        <p:spPr/>
        <p:txBody>
          <a:bodyPr>
            <a:normAutofit/>
          </a:bodyPr>
          <a:lstStyle/>
          <a:p>
            <a:pPr marL="0" indent="0" algn="ctr">
              <a:buNone/>
            </a:pPr>
            <a:r>
              <a:rPr lang="en-US" sz="2600" dirty="0"/>
              <a:t>The </a:t>
            </a:r>
            <a:r>
              <a:rPr lang="en-US" sz="2600" dirty="0" smtClean="0"/>
              <a:t>fruit of these efforts include…</a:t>
            </a:r>
            <a:endParaRPr lang="en-US" sz="3200" dirty="0" smtClean="0"/>
          </a:p>
          <a:p>
            <a:pPr marL="0" indent="0" algn="ctr">
              <a:buNone/>
            </a:pPr>
            <a:r>
              <a:rPr lang="en-US" sz="3200" b="1" dirty="0" smtClean="0"/>
              <a:t>115,013,302 lines of code</a:t>
            </a:r>
            <a:endParaRPr lang="en-US" sz="3200" dirty="0"/>
          </a:p>
          <a:p>
            <a:endParaRPr lang="en-US" dirty="0" smtClean="0"/>
          </a:p>
          <a:p>
            <a:r>
              <a:rPr lang="en-US" dirty="0" smtClean="0"/>
              <a:t>As </a:t>
            </a:r>
            <a:r>
              <a:rPr lang="en-US" dirty="0"/>
              <a:t>of August </a:t>
            </a:r>
            <a:r>
              <a:rPr lang="en-US" dirty="0" smtClean="0"/>
              <a:t>2015, present </a:t>
            </a:r>
            <a:r>
              <a:rPr lang="en-US" dirty="0"/>
              <a:t>in Linux Foundation’s </a:t>
            </a:r>
            <a:r>
              <a:rPr lang="en-US" dirty="0" smtClean="0"/>
              <a:t>Projects.</a:t>
            </a:r>
          </a:p>
          <a:p>
            <a:r>
              <a:rPr lang="en-US" dirty="0" smtClean="0"/>
              <a:t>This would require a team of 1,356 </a:t>
            </a:r>
            <a:r>
              <a:rPr lang="en-US" dirty="0"/>
              <a:t>developers 30 years to </a:t>
            </a:r>
            <a:r>
              <a:rPr lang="en-US" dirty="0" smtClean="0"/>
              <a:t>recreate.</a:t>
            </a:r>
          </a:p>
          <a:p>
            <a:r>
              <a:rPr lang="en-US" dirty="0" smtClean="0"/>
              <a:t>The </a:t>
            </a:r>
            <a:r>
              <a:rPr lang="en-US" dirty="0"/>
              <a:t>total economic value of this work is estimated to be more than $5 billion.</a:t>
            </a:r>
          </a:p>
          <a:p>
            <a:endParaRPr lang="en-US" dirty="0"/>
          </a:p>
        </p:txBody>
      </p:sp>
    </p:spTree>
    <p:extLst>
      <p:ext uri="{BB962C8B-B14F-4D97-AF65-F5344CB8AC3E}">
        <p14:creationId xmlns:p14="http://schemas.microsoft.com/office/powerpoint/2010/main" val="23610552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Open Mainframe Project Background</a:t>
            </a:r>
            <a:endParaRPr lang="en-US" dirty="0"/>
          </a:p>
        </p:txBody>
      </p:sp>
    </p:spTree>
    <p:extLst>
      <p:ext uri="{BB962C8B-B14F-4D97-AF65-F5344CB8AC3E}">
        <p14:creationId xmlns:p14="http://schemas.microsoft.com/office/powerpoint/2010/main" val="17090888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0CC8E1A-A953-FA40-9E8D-D790E7D153E7}" type="slidenum">
              <a:rPr lang="en-US" smtClean="0"/>
              <a:pPr/>
              <a:t>13</a:t>
            </a:fld>
            <a:endParaRPr lang="en-US"/>
          </a:p>
        </p:txBody>
      </p:sp>
      <p:sp>
        <p:nvSpPr>
          <p:cNvPr id="9" name="Title 1"/>
          <p:cNvSpPr>
            <a:spLocks/>
          </p:cNvSpPr>
          <p:nvPr/>
        </p:nvSpPr>
        <p:spPr bwMode="auto">
          <a:xfrm>
            <a:off x="323850" y="-4763"/>
            <a:ext cx="7985125" cy="857251"/>
          </a:xfrm>
          <a:prstGeom prst="rect">
            <a:avLst/>
          </a:prstGeom>
          <a:noFill/>
          <a:ln w="9525">
            <a:noFill/>
            <a:miter lim="800000"/>
            <a:headEnd/>
            <a:tailEnd/>
          </a:ln>
        </p:spPr>
        <p:txBody>
          <a:bodyPr anchor="ctr"/>
          <a:lstStyle/>
          <a:p>
            <a:r>
              <a:rPr lang="en-US" sz="3000" dirty="0">
                <a:solidFill>
                  <a:srgbClr val="262626"/>
                </a:solidFill>
                <a:latin typeface="Gill Sans Light"/>
                <a:ea typeface="Gill Sans Light"/>
                <a:cs typeface="Gill Sans Light"/>
              </a:rPr>
              <a:t>Open Source and </a:t>
            </a:r>
            <a:r>
              <a:rPr lang="en-US" sz="3000" dirty="0" smtClean="0">
                <a:solidFill>
                  <a:srgbClr val="262626"/>
                </a:solidFill>
                <a:latin typeface="Gill Sans Light"/>
                <a:ea typeface="Gill Sans Light"/>
                <a:cs typeface="Gill Sans Light"/>
              </a:rPr>
              <a:t>Mainframe in 2015 and before</a:t>
            </a:r>
            <a:endParaRPr lang="en-US" sz="3000" dirty="0">
              <a:solidFill>
                <a:srgbClr val="262626"/>
              </a:solidFill>
              <a:latin typeface="Gill Sans Light"/>
              <a:ea typeface="Gill Sans Light"/>
              <a:cs typeface="Gill Sans Light"/>
            </a:endParaRPr>
          </a:p>
        </p:txBody>
      </p:sp>
      <p:pic>
        <p:nvPicPr>
          <p:cNvPr id="13" name="Picture 11" descr="02_section_01"/>
          <p:cNvPicPr>
            <a:picLocks noChangeAspect="1" noChangeArrowheads="1"/>
          </p:cNvPicPr>
          <p:nvPr/>
        </p:nvPicPr>
        <p:blipFill>
          <a:blip r:embed="rId3"/>
          <a:srcRect/>
          <a:stretch>
            <a:fillRect/>
          </a:stretch>
        </p:blipFill>
        <p:spPr bwMode="auto">
          <a:xfrm>
            <a:off x="752475" y="926867"/>
            <a:ext cx="3721100" cy="1857375"/>
          </a:xfrm>
          <a:prstGeom prst="rect">
            <a:avLst/>
          </a:prstGeom>
          <a:noFill/>
          <a:effectLst>
            <a:outerShdw blurRad="50800" dist="38100" dir="2700000" algn="tl" rotWithShape="0">
              <a:prstClr val="black">
                <a:alpha val="40000"/>
              </a:prstClr>
            </a:outerShdw>
          </a:effectLst>
        </p:spPr>
      </p:pic>
      <p:pic>
        <p:nvPicPr>
          <p:cNvPr id="14" name="Picture 12" descr="02_section_02"/>
          <p:cNvPicPr>
            <a:picLocks noChangeAspect="1" noChangeArrowheads="1"/>
          </p:cNvPicPr>
          <p:nvPr/>
        </p:nvPicPr>
        <p:blipFill>
          <a:blip r:embed="rId4"/>
          <a:srcRect/>
          <a:stretch>
            <a:fillRect/>
          </a:stretch>
        </p:blipFill>
        <p:spPr bwMode="auto">
          <a:xfrm>
            <a:off x="4583113" y="904642"/>
            <a:ext cx="3738562" cy="1865312"/>
          </a:xfrm>
          <a:prstGeom prst="rect">
            <a:avLst/>
          </a:prstGeom>
          <a:noFill/>
          <a:effectLst>
            <a:outerShdw blurRad="50800" dist="38100" dir="2700000" algn="tl" rotWithShape="0">
              <a:prstClr val="black">
                <a:alpha val="40000"/>
              </a:prstClr>
            </a:outerShdw>
          </a:effectLst>
        </p:spPr>
      </p:pic>
      <p:pic>
        <p:nvPicPr>
          <p:cNvPr id="15" name="Picture 13" descr="02_section_03"/>
          <p:cNvPicPr>
            <a:picLocks noChangeAspect="1" noChangeArrowheads="1"/>
          </p:cNvPicPr>
          <p:nvPr/>
        </p:nvPicPr>
        <p:blipFill>
          <a:blip r:embed="rId5"/>
          <a:srcRect/>
          <a:stretch>
            <a:fillRect/>
          </a:stretch>
        </p:blipFill>
        <p:spPr bwMode="auto">
          <a:xfrm>
            <a:off x="4583113" y="2876317"/>
            <a:ext cx="3738562" cy="1865312"/>
          </a:xfrm>
          <a:prstGeom prst="rect">
            <a:avLst/>
          </a:prstGeom>
          <a:noFill/>
          <a:effectLst>
            <a:outerShdw blurRad="50800" dist="38100" dir="2700000" algn="tl" rotWithShape="0">
              <a:prstClr val="black">
                <a:alpha val="40000"/>
              </a:prstClr>
            </a:outerShdw>
          </a:effectLst>
        </p:spPr>
      </p:pic>
      <p:pic>
        <p:nvPicPr>
          <p:cNvPr id="16" name="Picture 14" descr="02_section_04"/>
          <p:cNvPicPr>
            <a:picLocks noChangeAspect="1" noChangeArrowheads="1"/>
          </p:cNvPicPr>
          <p:nvPr/>
        </p:nvPicPr>
        <p:blipFill>
          <a:blip r:embed="rId6"/>
          <a:srcRect/>
          <a:stretch>
            <a:fillRect/>
          </a:stretch>
        </p:blipFill>
        <p:spPr bwMode="auto">
          <a:xfrm>
            <a:off x="763588" y="2876317"/>
            <a:ext cx="3738562" cy="1865312"/>
          </a:xfrm>
          <a:prstGeom prst="rect">
            <a:avLst/>
          </a:prstGeom>
          <a:noFill/>
          <a:effectLst>
            <a:outerShdw blurRad="50800" dist="38100" dir="2700000" algn="tl" rotWithShape="0">
              <a:prstClr val="black">
                <a:alpha val="40000"/>
              </a:prstClr>
            </a:outerShdw>
          </a:effectLst>
        </p:spPr>
      </p:pic>
      <p:pic>
        <p:nvPicPr>
          <p:cNvPr id="17" name="Picture 17" descr="center-1"/>
          <p:cNvPicPr>
            <a:picLocks noChangeAspect="1" noChangeArrowheads="1"/>
          </p:cNvPicPr>
          <p:nvPr/>
        </p:nvPicPr>
        <p:blipFill>
          <a:blip r:embed="rId7"/>
          <a:srcRect/>
          <a:stretch>
            <a:fillRect/>
          </a:stretch>
        </p:blipFill>
        <p:spPr bwMode="auto">
          <a:xfrm>
            <a:off x="3040063" y="1323742"/>
            <a:ext cx="2901950" cy="2914650"/>
          </a:xfrm>
          <a:prstGeom prst="rect">
            <a:avLst/>
          </a:prstGeom>
          <a:noFill/>
        </p:spPr>
      </p:pic>
      <p:sp>
        <p:nvSpPr>
          <p:cNvPr id="18" name="Oval 20"/>
          <p:cNvSpPr>
            <a:spLocks noChangeArrowheads="1"/>
          </p:cNvSpPr>
          <p:nvPr/>
        </p:nvSpPr>
        <p:spPr bwMode="auto">
          <a:xfrm>
            <a:off x="3409950" y="1731729"/>
            <a:ext cx="2133600" cy="2133600"/>
          </a:xfrm>
          <a:prstGeom prst="ellipse">
            <a:avLst/>
          </a:prstGeom>
          <a:solidFill>
            <a:srgbClr val="FFFFFF">
              <a:alpha val="80000"/>
            </a:srgbClr>
          </a:solidFill>
          <a:ln w="9525">
            <a:noFill/>
            <a:round/>
            <a:headEnd/>
            <a:tailEnd/>
          </a:ln>
          <a:effectLst/>
        </p:spPr>
        <p:txBody>
          <a:bodyPr wrap="none" anchor="ctr"/>
          <a:lstStyle/>
          <a:p>
            <a:endParaRPr lang="en-US"/>
          </a:p>
        </p:txBody>
      </p:sp>
      <p:sp>
        <p:nvSpPr>
          <p:cNvPr id="19" name="Text Box 5"/>
          <p:cNvSpPr txBox="1">
            <a:spLocks noChangeArrowheads="1"/>
          </p:cNvSpPr>
          <p:nvPr/>
        </p:nvSpPr>
        <p:spPr bwMode="auto">
          <a:xfrm>
            <a:off x="3529306" y="2148068"/>
            <a:ext cx="1946275" cy="1243930"/>
          </a:xfrm>
          <a:prstGeom prst="rect">
            <a:avLst/>
          </a:prstGeom>
          <a:noFill/>
          <a:ln w="9525">
            <a:noFill/>
            <a:miter lim="800000"/>
            <a:headEnd/>
            <a:tailEnd/>
          </a:ln>
          <a:effectLst/>
        </p:spPr>
        <p:txBody>
          <a:bodyPr>
            <a:spAutoFit/>
          </a:bodyPr>
          <a:lstStyle/>
          <a:p>
            <a:pPr algn="ctr" defTabSz="914400">
              <a:lnSpc>
                <a:spcPct val="105000"/>
              </a:lnSpc>
              <a:spcBef>
                <a:spcPct val="50000"/>
              </a:spcBef>
            </a:pPr>
            <a:r>
              <a:rPr lang="en-US" dirty="0"/>
              <a:t>Open source on the mainframe lacks a neutral home for growth</a:t>
            </a:r>
          </a:p>
        </p:txBody>
      </p:sp>
      <p:sp>
        <p:nvSpPr>
          <p:cNvPr id="20" name="Text Box 6"/>
          <p:cNvSpPr txBox="1">
            <a:spLocks noChangeArrowheads="1"/>
          </p:cNvSpPr>
          <p:nvPr/>
        </p:nvSpPr>
        <p:spPr bwMode="auto">
          <a:xfrm>
            <a:off x="987425" y="1203092"/>
            <a:ext cx="2882900" cy="923330"/>
          </a:xfrm>
          <a:prstGeom prst="rect">
            <a:avLst/>
          </a:prstGeom>
          <a:noFill/>
          <a:ln w="9525">
            <a:noFill/>
            <a:miter lim="800000"/>
            <a:headEnd/>
            <a:tailEnd/>
          </a:ln>
          <a:effectLst/>
        </p:spPr>
        <p:txBody>
          <a:bodyPr>
            <a:spAutoFit/>
          </a:bodyPr>
          <a:lstStyle/>
          <a:p>
            <a:pPr defTabSz="914400">
              <a:spcBef>
                <a:spcPct val="50000"/>
              </a:spcBef>
            </a:pPr>
            <a:r>
              <a:rPr lang="en-US" dirty="0">
                <a:solidFill>
                  <a:srgbClr val="FFFFFF"/>
                </a:solidFill>
              </a:rPr>
              <a:t>Disconnected, independent efforts; no shared </a:t>
            </a:r>
            <a:br>
              <a:rPr lang="en-US" dirty="0">
                <a:solidFill>
                  <a:srgbClr val="FFFFFF"/>
                </a:solidFill>
              </a:rPr>
            </a:br>
            <a:r>
              <a:rPr lang="en-US" dirty="0">
                <a:solidFill>
                  <a:srgbClr val="FFFFFF"/>
                </a:solidFill>
              </a:rPr>
              <a:t>“hub” of innovation</a:t>
            </a:r>
          </a:p>
        </p:txBody>
      </p:sp>
      <p:sp>
        <p:nvSpPr>
          <p:cNvPr id="21" name="Text Box 7"/>
          <p:cNvSpPr txBox="1">
            <a:spLocks noChangeArrowheads="1"/>
          </p:cNvSpPr>
          <p:nvPr/>
        </p:nvSpPr>
        <p:spPr bwMode="auto">
          <a:xfrm>
            <a:off x="5595938" y="1217379"/>
            <a:ext cx="2359025" cy="923330"/>
          </a:xfrm>
          <a:prstGeom prst="rect">
            <a:avLst/>
          </a:prstGeom>
          <a:noFill/>
          <a:ln w="9525">
            <a:noFill/>
            <a:miter lim="800000"/>
            <a:headEnd/>
            <a:tailEnd/>
          </a:ln>
          <a:effectLst/>
        </p:spPr>
        <p:txBody>
          <a:bodyPr>
            <a:spAutoFit/>
          </a:bodyPr>
          <a:lstStyle/>
          <a:p>
            <a:pPr algn="r" defTabSz="914400">
              <a:spcBef>
                <a:spcPct val="50000"/>
              </a:spcBef>
            </a:pPr>
            <a:r>
              <a:rPr lang="en-US" dirty="0">
                <a:solidFill>
                  <a:srgbClr val="FFFFFF"/>
                </a:solidFill>
              </a:rPr>
              <a:t>Community events are industry specific, </a:t>
            </a:r>
            <a:r>
              <a:rPr lang="en-US" dirty="0" smtClean="0">
                <a:solidFill>
                  <a:srgbClr val="FFFFFF"/>
                </a:solidFill>
              </a:rPr>
              <a:t>also not </a:t>
            </a:r>
            <a:r>
              <a:rPr lang="en-US" dirty="0">
                <a:solidFill>
                  <a:srgbClr val="FFFFFF"/>
                </a:solidFill>
              </a:rPr>
              <a:t>vendor agnostic</a:t>
            </a:r>
          </a:p>
        </p:txBody>
      </p:sp>
      <p:sp>
        <p:nvSpPr>
          <p:cNvPr id="22" name="Text Box 9"/>
          <p:cNvSpPr txBox="1">
            <a:spLocks noChangeArrowheads="1"/>
          </p:cNvSpPr>
          <p:nvPr/>
        </p:nvSpPr>
        <p:spPr bwMode="auto">
          <a:xfrm>
            <a:off x="996950" y="3370029"/>
            <a:ext cx="2882900" cy="923330"/>
          </a:xfrm>
          <a:prstGeom prst="rect">
            <a:avLst/>
          </a:prstGeom>
          <a:noFill/>
          <a:ln w="9525">
            <a:noFill/>
            <a:miter lim="800000"/>
            <a:headEnd/>
            <a:tailEnd/>
          </a:ln>
          <a:effectLst/>
        </p:spPr>
        <p:txBody>
          <a:bodyPr>
            <a:spAutoFit/>
          </a:bodyPr>
          <a:lstStyle/>
          <a:p>
            <a:pPr defTabSz="914400">
              <a:spcBef>
                <a:spcPct val="50000"/>
              </a:spcBef>
            </a:pPr>
            <a:r>
              <a:rPr lang="en-US">
                <a:solidFill>
                  <a:srgbClr val="FFFFFF"/>
                </a:solidFill>
              </a:rPr>
              <a:t>No place for students </a:t>
            </a:r>
            <a:br>
              <a:rPr lang="en-US">
                <a:solidFill>
                  <a:srgbClr val="FFFFFF"/>
                </a:solidFill>
              </a:rPr>
            </a:br>
            <a:r>
              <a:rPr lang="en-US">
                <a:solidFill>
                  <a:srgbClr val="FFFFFF"/>
                </a:solidFill>
              </a:rPr>
              <a:t>and academic </a:t>
            </a:r>
            <a:br>
              <a:rPr lang="en-US">
                <a:solidFill>
                  <a:srgbClr val="FFFFFF"/>
                </a:solidFill>
              </a:rPr>
            </a:br>
            <a:r>
              <a:rPr lang="en-US">
                <a:solidFill>
                  <a:srgbClr val="FFFFFF"/>
                </a:solidFill>
              </a:rPr>
              <a:t>institutions to engage</a:t>
            </a:r>
          </a:p>
        </p:txBody>
      </p:sp>
      <p:sp>
        <p:nvSpPr>
          <p:cNvPr id="23" name="Text Box 10"/>
          <p:cNvSpPr txBox="1">
            <a:spLocks noChangeArrowheads="1"/>
          </p:cNvSpPr>
          <p:nvPr/>
        </p:nvSpPr>
        <p:spPr bwMode="auto">
          <a:xfrm>
            <a:off x="5367338" y="3384317"/>
            <a:ext cx="2654300" cy="923330"/>
          </a:xfrm>
          <a:prstGeom prst="rect">
            <a:avLst/>
          </a:prstGeom>
          <a:noFill/>
          <a:ln w="9525">
            <a:noFill/>
            <a:miter lim="800000"/>
            <a:headEnd/>
            <a:tailEnd/>
          </a:ln>
          <a:effectLst/>
        </p:spPr>
        <p:txBody>
          <a:bodyPr>
            <a:spAutoFit/>
          </a:bodyPr>
          <a:lstStyle/>
          <a:p>
            <a:pPr algn="r" defTabSz="914400"/>
            <a:r>
              <a:rPr lang="en-US">
                <a:solidFill>
                  <a:srgbClr val="FFFFFF"/>
                </a:solidFill>
              </a:rPr>
              <a:t>Enterprise level engagement with </a:t>
            </a:r>
            <a:br>
              <a:rPr lang="en-US">
                <a:solidFill>
                  <a:srgbClr val="FFFFFF"/>
                </a:solidFill>
              </a:rPr>
            </a:br>
            <a:r>
              <a:rPr lang="en-US">
                <a:solidFill>
                  <a:srgbClr val="FFFFFF"/>
                </a:solidFill>
              </a:rPr>
              <a:t>upstream projects limited</a:t>
            </a:r>
          </a:p>
        </p:txBody>
      </p:sp>
    </p:spTree>
    <p:extLst>
      <p:ext uri="{BB962C8B-B14F-4D97-AF65-F5344CB8AC3E}">
        <p14:creationId xmlns:p14="http://schemas.microsoft.com/office/powerpoint/2010/main" val="5511956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0CC8E1A-A953-FA40-9E8D-D790E7D153E7}" type="slidenum">
              <a:rPr lang="en-US" smtClean="0"/>
              <a:pPr/>
              <a:t>14</a:t>
            </a:fld>
            <a:endParaRPr lang="en-US" dirty="0"/>
          </a:p>
        </p:txBody>
      </p:sp>
      <p:pic>
        <p:nvPicPr>
          <p:cNvPr id="8" name="Picture 22" descr="03c copy"/>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9144000" cy="2003425"/>
          </a:xfrm>
          <a:prstGeom prst="rect">
            <a:avLst/>
          </a:prstGeom>
          <a:noFill/>
        </p:spPr>
      </p:pic>
      <p:sp>
        <p:nvSpPr>
          <p:cNvPr id="9" name="Rectangle 19"/>
          <p:cNvSpPr>
            <a:spLocks noChangeArrowheads="1"/>
          </p:cNvSpPr>
          <p:nvPr/>
        </p:nvSpPr>
        <p:spPr bwMode="auto">
          <a:xfrm>
            <a:off x="0" y="0"/>
            <a:ext cx="3195638" cy="2638425"/>
          </a:xfrm>
          <a:prstGeom prst="rect">
            <a:avLst/>
          </a:prstGeom>
          <a:gradFill rotWithShape="1">
            <a:gsLst>
              <a:gs pos="0">
                <a:schemeClr val="bg1"/>
              </a:gs>
              <a:gs pos="100000">
                <a:schemeClr val="bg1">
                  <a:alpha val="0"/>
                </a:schemeClr>
              </a:gs>
            </a:gsLst>
            <a:lin ang="0" scaled="1"/>
          </a:gradFill>
          <a:ln w="9525">
            <a:noFill/>
            <a:miter lim="800000"/>
            <a:headEnd/>
            <a:tailEnd/>
          </a:ln>
          <a:effectLst/>
        </p:spPr>
        <p:txBody>
          <a:bodyPr wrap="none" anchor="ctr"/>
          <a:lstStyle/>
          <a:p>
            <a:endParaRPr lang="en-US"/>
          </a:p>
        </p:txBody>
      </p:sp>
      <p:pic>
        <p:nvPicPr>
          <p:cNvPr id="10" name="Picture 7" descr="OpenMainframe_Logo_Pantone.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8307388" y="100013"/>
            <a:ext cx="469900" cy="519112"/>
          </a:xfrm>
          <a:prstGeom prst="rect">
            <a:avLst/>
          </a:prstGeom>
          <a:noFill/>
          <a:ln w="9525">
            <a:noFill/>
            <a:miter lim="800000"/>
            <a:headEnd/>
            <a:tailEnd/>
          </a:ln>
        </p:spPr>
      </p:pic>
      <p:sp>
        <p:nvSpPr>
          <p:cNvPr id="14" name="Title 1"/>
          <p:cNvSpPr>
            <a:spLocks/>
          </p:cNvSpPr>
          <p:nvPr/>
        </p:nvSpPr>
        <p:spPr bwMode="auto">
          <a:xfrm>
            <a:off x="407016" y="294387"/>
            <a:ext cx="4441825" cy="1389062"/>
          </a:xfrm>
          <a:prstGeom prst="rect">
            <a:avLst/>
          </a:prstGeom>
          <a:noFill/>
          <a:ln w="9525">
            <a:noFill/>
            <a:miter lim="800000"/>
            <a:headEnd/>
            <a:tailEnd/>
          </a:ln>
        </p:spPr>
        <p:txBody>
          <a:bodyPr anchor="ctr"/>
          <a:lstStyle/>
          <a:p>
            <a:r>
              <a:rPr lang="en-US" sz="3000" dirty="0" smtClean="0">
                <a:solidFill>
                  <a:srgbClr val="262626"/>
                </a:solidFill>
                <a:latin typeface="Gill Sans Light"/>
                <a:ea typeface="Gill Sans Light"/>
                <a:cs typeface="Gill Sans Light"/>
              </a:rPr>
              <a:t>Solving this through </a:t>
            </a:r>
            <a:br>
              <a:rPr lang="en-US" sz="3000" dirty="0" smtClean="0">
                <a:solidFill>
                  <a:srgbClr val="262626"/>
                </a:solidFill>
                <a:latin typeface="Gill Sans Light"/>
                <a:ea typeface="Gill Sans Light"/>
                <a:cs typeface="Gill Sans Light"/>
              </a:rPr>
            </a:br>
            <a:r>
              <a:rPr lang="en-US" sz="3000" dirty="0" smtClean="0">
                <a:solidFill>
                  <a:srgbClr val="262626"/>
                </a:solidFill>
                <a:latin typeface="Gill Sans Light"/>
                <a:ea typeface="Gill Sans Light"/>
                <a:cs typeface="Gill Sans Light"/>
              </a:rPr>
              <a:t>open source</a:t>
            </a:r>
            <a:endParaRPr lang="en-US" sz="3000" dirty="0">
              <a:solidFill>
                <a:srgbClr val="262626"/>
              </a:solidFill>
              <a:latin typeface="Gill Sans Light"/>
              <a:ea typeface="Gill Sans Light"/>
              <a:cs typeface="Gill Sans Light"/>
            </a:endParaRPr>
          </a:p>
        </p:txBody>
      </p:sp>
      <p:pic>
        <p:nvPicPr>
          <p:cNvPr id="12" name="Picture 13" descr="03"/>
          <p:cNvPicPr>
            <a:picLocks noChangeAspect="1" noChangeArrowheads="1"/>
          </p:cNvPicPr>
          <p:nvPr/>
        </p:nvPicPr>
        <p:blipFill>
          <a:blip r:embed="rId5"/>
          <a:srcRect/>
          <a:stretch>
            <a:fillRect/>
          </a:stretch>
        </p:blipFill>
        <p:spPr bwMode="auto">
          <a:xfrm>
            <a:off x="506413" y="2208213"/>
            <a:ext cx="8193087" cy="2668587"/>
          </a:xfrm>
          <a:prstGeom prst="rect">
            <a:avLst/>
          </a:prstGeom>
          <a:noFill/>
          <a:effectLst>
            <a:outerShdw blurRad="50800" dist="38100" dir="2700000" algn="tl" rotWithShape="0">
              <a:prstClr val="black">
                <a:alpha val="40000"/>
              </a:prstClr>
            </a:outerShdw>
          </a:effectLst>
        </p:spPr>
      </p:pic>
      <p:sp>
        <p:nvSpPr>
          <p:cNvPr id="13" name="Text Box 14"/>
          <p:cNvSpPr txBox="1">
            <a:spLocks noChangeArrowheads="1"/>
          </p:cNvSpPr>
          <p:nvPr/>
        </p:nvSpPr>
        <p:spPr bwMode="auto">
          <a:xfrm>
            <a:off x="1157348" y="2921000"/>
            <a:ext cx="1484312" cy="1223412"/>
          </a:xfrm>
          <a:prstGeom prst="rect">
            <a:avLst/>
          </a:prstGeom>
          <a:noFill/>
          <a:ln w="9525">
            <a:noFill/>
            <a:miter lim="800000"/>
            <a:headEnd/>
            <a:tailEnd/>
          </a:ln>
          <a:effectLst/>
        </p:spPr>
        <p:txBody>
          <a:bodyPr>
            <a:spAutoFit/>
          </a:bodyPr>
          <a:lstStyle/>
          <a:p>
            <a:pPr algn="ctr" defTabSz="914400">
              <a:lnSpc>
                <a:spcPct val="105000"/>
              </a:lnSpc>
            </a:pPr>
            <a:r>
              <a:rPr lang="en-US" sz="1400" dirty="0"/>
              <a:t>Create an </a:t>
            </a:r>
            <a:br>
              <a:rPr lang="en-US" sz="1400" dirty="0"/>
            </a:br>
            <a:r>
              <a:rPr lang="en-US" sz="1400" dirty="0"/>
              <a:t>open source community to benefit Linux </a:t>
            </a:r>
            <a:r>
              <a:rPr lang="en-US" sz="1400" dirty="0" smtClean="0"/>
              <a:t>on the mainframe</a:t>
            </a:r>
            <a:endParaRPr lang="en-US" sz="1400" dirty="0"/>
          </a:p>
        </p:txBody>
      </p:sp>
      <p:sp>
        <p:nvSpPr>
          <p:cNvPr id="17" name="Text Box 15"/>
          <p:cNvSpPr txBox="1">
            <a:spLocks noChangeArrowheads="1"/>
          </p:cNvSpPr>
          <p:nvPr/>
        </p:nvSpPr>
        <p:spPr bwMode="auto">
          <a:xfrm>
            <a:off x="3826276" y="2895600"/>
            <a:ext cx="1940465" cy="1223412"/>
          </a:xfrm>
          <a:prstGeom prst="rect">
            <a:avLst/>
          </a:prstGeom>
          <a:noFill/>
          <a:ln w="9525">
            <a:noFill/>
            <a:miter lim="800000"/>
            <a:headEnd/>
            <a:tailEnd/>
          </a:ln>
          <a:effectLst/>
        </p:spPr>
        <p:txBody>
          <a:bodyPr wrap="square">
            <a:spAutoFit/>
          </a:bodyPr>
          <a:lstStyle/>
          <a:p>
            <a:pPr algn="ctr" defTabSz="914400">
              <a:lnSpc>
                <a:spcPct val="105000"/>
              </a:lnSpc>
            </a:pPr>
            <a:r>
              <a:rPr lang="en-US" sz="1400" dirty="0"/>
              <a:t>Bring together </a:t>
            </a:r>
            <a:r>
              <a:rPr lang="en-US" sz="1400" dirty="0" smtClean="0"/>
              <a:t/>
            </a:r>
            <a:br>
              <a:rPr lang="en-US" sz="1400" dirty="0" smtClean="0"/>
            </a:br>
            <a:r>
              <a:rPr lang="en-US" sz="1400" dirty="0" smtClean="0"/>
              <a:t>end-users</a:t>
            </a:r>
            <a:r>
              <a:rPr lang="en-US" sz="1400" dirty="0"/>
              <a:t>, solution providers, app developers, and </a:t>
            </a:r>
            <a:r>
              <a:rPr lang="en-US" sz="1400" dirty="0" smtClean="0"/>
              <a:t/>
            </a:r>
            <a:br>
              <a:rPr lang="en-US" sz="1400" dirty="0" smtClean="0"/>
            </a:br>
            <a:r>
              <a:rPr lang="en-US" sz="1400" dirty="0" smtClean="0"/>
              <a:t>system </a:t>
            </a:r>
            <a:r>
              <a:rPr lang="en-US" sz="1400" dirty="0"/>
              <a:t>administrators</a:t>
            </a:r>
          </a:p>
        </p:txBody>
      </p:sp>
      <p:sp>
        <p:nvSpPr>
          <p:cNvPr id="18" name="Text Box 16"/>
          <p:cNvSpPr txBox="1">
            <a:spLocks noChangeArrowheads="1"/>
          </p:cNvSpPr>
          <p:nvPr/>
        </p:nvSpPr>
        <p:spPr bwMode="auto">
          <a:xfrm>
            <a:off x="6661564" y="2909888"/>
            <a:ext cx="1809750" cy="1435100"/>
          </a:xfrm>
          <a:prstGeom prst="rect">
            <a:avLst/>
          </a:prstGeom>
          <a:noFill/>
          <a:ln w="9525">
            <a:noFill/>
            <a:miter lim="800000"/>
            <a:headEnd/>
            <a:tailEnd/>
          </a:ln>
          <a:effectLst/>
        </p:spPr>
        <p:txBody>
          <a:bodyPr>
            <a:spAutoFit/>
          </a:bodyPr>
          <a:lstStyle/>
          <a:p>
            <a:pPr algn="ctr" defTabSz="914400">
              <a:lnSpc>
                <a:spcPct val="105000"/>
              </a:lnSpc>
            </a:pPr>
            <a:r>
              <a:rPr lang="en-US" sz="1400" dirty="0"/>
              <a:t>Provide the </a:t>
            </a:r>
            <a:br>
              <a:rPr lang="en-US" sz="1400" dirty="0"/>
            </a:br>
            <a:r>
              <a:rPr lang="en-US" sz="1400" dirty="0"/>
              <a:t>neutral technical infrastructure and governance for the open source project to flourish</a:t>
            </a:r>
          </a:p>
        </p:txBody>
      </p:sp>
      <p:sp>
        <p:nvSpPr>
          <p:cNvPr id="19" name="Freeform 139"/>
          <p:cNvSpPr>
            <a:spLocks noChangeAspect="1" noEditPoints="1"/>
          </p:cNvSpPr>
          <p:nvPr/>
        </p:nvSpPr>
        <p:spPr bwMode="auto">
          <a:xfrm>
            <a:off x="7074841" y="2300288"/>
            <a:ext cx="785812" cy="550862"/>
          </a:xfrm>
          <a:custGeom>
            <a:avLst/>
            <a:gdLst/>
            <a:ahLst/>
            <a:cxnLst>
              <a:cxn ang="0">
                <a:pos x="595" y="442"/>
              </a:cxn>
              <a:cxn ang="0">
                <a:pos x="95" y="105"/>
              </a:cxn>
              <a:cxn ang="0">
                <a:pos x="213" y="147"/>
              </a:cxn>
              <a:cxn ang="0">
                <a:pos x="444" y="305"/>
              </a:cxn>
              <a:cxn ang="0">
                <a:pos x="643" y="87"/>
              </a:cxn>
              <a:cxn ang="0">
                <a:pos x="717" y="176"/>
              </a:cxn>
              <a:cxn ang="0">
                <a:pos x="664" y="98"/>
              </a:cxn>
              <a:cxn ang="0">
                <a:pos x="554" y="156"/>
              </a:cxn>
              <a:cxn ang="0">
                <a:pos x="664" y="337"/>
              </a:cxn>
              <a:cxn ang="0">
                <a:pos x="630" y="321"/>
              </a:cxn>
              <a:cxn ang="0">
                <a:pos x="558" y="358"/>
              </a:cxn>
              <a:cxn ang="0">
                <a:pos x="448" y="313"/>
              </a:cxn>
              <a:cxn ang="0">
                <a:pos x="413" y="480"/>
              </a:cxn>
              <a:cxn ang="0">
                <a:pos x="367" y="400"/>
              </a:cxn>
              <a:cxn ang="0">
                <a:pos x="304" y="456"/>
              </a:cxn>
              <a:cxn ang="0">
                <a:pos x="239" y="352"/>
              </a:cxn>
              <a:cxn ang="0">
                <a:pos x="194" y="310"/>
              </a:cxn>
              <a:cxn ang="0">
                <a:pos x="132" y="364"/>
              </a:cxn>
              <a:cxn ang="0">
                <a:pos x="165" y="291"/>
              </a:cxn>
              <a:cxn ang="0">
                <a:pos x="113" y="141"/>
              </a:cxn>
              <a:cxn ang="0">
                <a:pos x="39" y="141"/>
              </a:cxn>
              <a:cxn ang="0">
                <a:pos x="125" y="208"/>
              </a:cxn>
              <a:cxn ang="0">
                <a:pos x="58" y="127"/>
              </a:cxn>
              <a:cxn ang="0">
                <a:pos x="95" y="135"/>
              </a:cxn>
              <a:cxn ang="0">
                <a:pos x="437" y="506"/>
              </a:cxn>
              <a:cxn ang="0">
                <a:pos x="402" y="477"/>
              </a:cxn>
              <a:cxn ang="0">
                <a:pos x="349" y="439"/>
              </a:cxn>
              <a:cxn ang="0">
                <a:pos x="361" y="466"/>
              </a:cxn>
              <a:cxn ang="0">
                <a:pos x="404" y="452"/>
              </a:cxn>
              <a:cxn ang="0">
                <a:pos x="284" y="34"/>
              </a:cxn>
              <a:cxn ang="0">
                <a:pos x="530" y="135"/>
              </a:cxn>
              <a:cxn ang="0">
                <a:pos x="321" y="290"/>
              </a:cxn>
              <a:cxn ang="0">
                <a:pos x="396" y="220"/>
              </a:cxn>
              <a:cxn ang="0">
                <a:pos x="294" y="47"/>
              </a:cxn>
              <a:cxn ang="0">
                <a:pos x="514" y="138"/>
              </a:cxn>
              <a:cxn ang="0">
                <a:pos x="380" y="39"/>
              </a:cxn>
              <a:cxn ang="0">
                <a:pos x="429" y="163"/>
              </a:cxn>
              <a:cxn ang="0">
                <a:pos x="333" y="168"/>
              </a:cxn>
              <a:cxn ang="0">
                <a:pos x="330" y="113"/>
              </a:cxn>
              <a:cxn ang="0">
                <a:pos x="387" y="151"/>
              </a:cxn>
              <a:cxn ang="0">
                <a:pos x="425" y="100"/>
              </a:cxn>
              <a:cxn ang="0">
                <a:pos x="135" y="342"/>
              </a:cxn>
              <a:cxn ang="0">
                <a:pos x="195" y="345"/>
              </a:cxn>
              <a:cxn ang="0">
                <a:pos x="139" y="368"/>
              </a:cxn>
              <a:cxn ang="0">
                <a:pos x="142" y="390"/>
              </a:cxn>
              <a:cxn ang="0">
                <a:pos x="138" y="344"/>
              </a:cxn>
              <a:cxn ang="0">
                <a:pos x="187" y="358"/>
              </a:cxn>
              <a:cxn ang="0">
                <a:pos x="711" y="222"/>
              </a:cxn>
              <a:cxn ang="0">
                <a:pos x="659" y="113"/>
              </a:cxn>
              <a:cxn ang="0">
                <a:pos x="696" y="175"/>
              </a:cxn>
              <a:cxn ang="0">
                <a:pos x="683" y="130"/>
              </a:cxn>
              <a:cxn ang="0">
                <a:pos x="678" y="175"/>
              </a:cxn>
              <a:cxn ang="0">
                <a:pos x="676" y="114"/>
              </a:cxn>
              <a:cxn ang="0">
                <a:pos x="618" y="340"/>
              </a:cxn>
              <a:cxn ang="0">
                <a:pos x="571" y="344"/>
              </a:cxn>
              <a:cxn ang="0">
                <a:pos x="615" y="357"/>
              </a:cxn>
              <a:cxn ang="0">
                <a:pos x="595" y="381"/>
              </a:cxn>
              <a:cxn ang="0">
                <a:pos x="588" y="354"/>
              </a:cxn>
              <a:cxn ang="0">
                <a:pos x="612" y="347"/>
              </a:cxn>
              <a:cxn ang="0">
                <a:pos x="573" y="313"/>
              </a:cxn>
              <a:cxn ang="0">
                <a:pos x="621" y="361"/>
              </a:cxn>
            </a:cxnLst>
            <a:rect l="0" t="0" r="r" b="b"/>
            <a:pathLst>
              <a:path w="759" h="531">
                <a:moveTo>
                  <a:pt x="530" y="405"/>
                </a:moveTo>
                <a:lnTo>
                  <a:pt x="572" y="390"/>
                </a:lnTo>
                <a:lnTo>
                  <a:pt x="587" y="420"/>
                </a:lnTo>
                <a:lnTo>
                  <a:pt x="591" y="405"/>
                </a:lnTo>
                <a:lnTo>
                  <a:pt x="587" y="397"/>
                </a:lnTo>
                <a:lnTo>
                  <a:pt x="591" y="390"/>
                </a:lnTo>
                <a:lnTo>
                  <a:pt x="595" y="390"/>
                </a:lnTo>
                <a:lnTo>
                  <a:pt x="599" y="390"/>
                </a:lnTo>
                <a:lnTo>
                  <a:pt x="602" y="397"/>
                </a:lnTo>
                <a:lnTo>
                  <a:pt x="599" y="405"/>
                </a:lnTo>
                <a:lnTo>
                  <a:pt x="605" y="420"/>
                </a:lnTo>
                <a:lnTo>
                  <a:pt x="616" y="390"/>
                </a:lnTo>
                <a:lnTo>
                  <a:pt x="659" y="405"/>
                </a:lnTo>
                <a:lnTo>
                  <a:pt x="659" y="405"/>
                </a:lnTo>
                <a:lnTo>
                  <a:pt x="654" y="413"/>
                </a:lnTo>
                <a:lnTo>
                  <a:pt x="648" y="420"/>
                </a:lnTo>
                <a:lnTo>
                  <a:pt x="640" y="426"/>
                </a:lnTo>
                <a:lnTo>
                  <a:pt x="633" y="432"/>
                </a:lnTo>
                <a:lnTo>
                  <a:pt x="624" y="435"/>
                </a:lnTo>
                <a:lnTo>
                  <a:pt x="615" y="439"/>
                </a:lnTo>
                <a:lnTo>
                  <a:pt x="605" y="442"/>
                </a:lnTo>
                <a:lnTo>
                  <a:pt x="595" y="442"/>
                </a:lnTo>
                <a:lnTo>
                  <a:pt x="595" y="442"/>
                </a:lnTo>
                <a:lnTo>
                  <a:pt x="585" y="442"/>
                </a:lnTo>
                <a:lnTo>
                  <a:pt x="575" y="439"/>
                </a:lnTo>
                <a:lnTo>
                  <a:pt x="566" y="437"/>
                </a:lnTo>
                <a:lnTo>
                  <a:pt x="557" y="432"/>
                </a:lnTo>
                <a:lnTo>
                  <a:pt x="549" y="426"/>
                </a:lnTo>
                <a:lnTo>
                  <a:pt x="542" y="420"/>
                </a:lnTo>
                <a:lnTo>
                  <a:pt x="535" y="413"/>
                </a:lnTo>
                <a:lnTo>
                  <a:pt x="530" y="405"/>
                </a:lnTo>
                <a:lnTo>
                  <a:pt x="530" y="405"/>
                </a:lnTo>
                <a:close/>
                <a:moveTo>
                  <a:pt x="47" y="141"/>
                </a:moveTo>
                <a:lnTo>
                  <a:pt x="47" y="141"/>
                </a:lnTo>
                <a:lnTo>
                  <a:pt x="47" y="132"/>
                </a:lnTo>
                <a:lnTo>
                  <a:pt x="48" y="124"/>
                </a:lnTo>
                <a:lnTo>
                  <a:pt x="49" y="117"/>
                </a:lnTo>
                <a:lnTo>
                  <a:pt x="53" y="110"/>
                </a:lnTo>
                <a:lnTo>
                  <a:pt x="57" y="105"/>
                </a:lnTo>
                <a:lnTo>
                  <a:pt x="62" y="101"/>
                </a:lnTo>
                <a:lnTo>
                  <a:pt x="68" y="100"/>
                </a:lnTo>
                <a:lnTo>
                  <a:pt x="76" y="101"/>
                </a:lnTo>
                <a:lnTo>
                  <a:pt x="76" y="101"/>
                </a:lnTo>
                <a:lnTo>
                  <a:pt x="84" y="100"/>
                </a:lnTo>
                <a:lnTo>
                  <a:pt x="90" y="101"/>
                </a:lnTo>
                <a:lnTo>
                  <a:pt x="95" y="105"/>
                </a:lnTo>
                <a:lnTo>
                  <a:pt x="99" y="110"/>
                </a:lnTo>
                <a:lnTo>
                  <a:pt x="101" y="117"/>
                </a:lnTo>
                <a:lnTo>
                  <a:pt x="103" y="124"/>
                </a:lnTo>
                <a:lnTo>
                  <a:pt x="104" y="132"/>
                </a:lnTo>
                <a:lnTo>
                  <a:pt x="104" y="141"/>
                </a:lnTo>
                <a:lnTo>
                  <a:pt x="104" y="177"/>
                </a:lnTo>
                <a:lnTo>
                  <a:pt x="47" y="177"/>
                </a:lnTo>
                <a:lnTo>
                  <a:pt x="47" y="141"/>
                </a:lnTo>
                <a:lnTo>
                  <a:pt x="47" y="141"/>
                </a:lnTo>
                <a:close/>
                <a:moveTo>
                  <a:pt x="76" y="76"/>
                </a:moveTo>
                <a:lnTo>
                  <a:pt x="76" y="76"/>
                </a:lnTo>
                <a:lnTo>
                  <a:pt x="90" y="77"/>
                </a:lnTo>
                <a:lnTo>
                  <a:pt x="104" y="81"/>
                </a:lnTo>
                <a:lnTo>
                  <a:pt x="116" y="87"/>
                </a:lnTo>
                <a:lnTo>
                  <a:pt x="128" y="96"/>
                </a:lnTo>
                <a:lnTo>
                  <a:pt x="137" y="108"/>
                </a:lnTo>
                <a:lnTo>
                  <a:pt x="144" y="119"/>
                </a:lnTo>
                <a:lnTo>
                  <a:pt x="149" y="133"/>
                </a:lnTo>
                <a:lnTo>
                  <a:pt x="151" y="147"/>
                </a:lnTo>
                <a:lnTo>
                  <a:pt x="205" y="147"/>
                </a:lnTo>
                <a:lnTo>
                  <a:pt x="209" y="147"/>
                </a:lnTo>
                <a:lnTo>
                  <a:pt x="213" y="147"/>
                </a:lnTo>
                <a:lnTo>
                  <a:pt x="213" y="147"/>
                </a:lnTo>
                <a:lnTo>
                  <a:pt x="213" y="151"/>
                </a:lnTo>
                <a:lnTo>
                  <a:pt x="213" y="151"/>
                </a:lnTo>
                <a:lnTo>
                  <a:pt x="214" y="168"/>
                </a:lnTo>
                <a:lnTo>
                  <a:pt x="216" y="185"/>
                </a:lnTo>
                <a:lnTo>
                  <a:pt x="220" y="201"/>
                </a:lnTo>
                <a:lnTo>
                  <a:pt x="227" y="216"/>
                </a:lnTo>
                <a:lnTo>
                  <a:pt x="233" y="230"/>
                </a:lnTo>
                <a:lnTo>
                  <a:pt x="242" y="244"/>
                </a:lnTo>
                <a:lnTo>
                  <a:pt x="252" y="257"/>
                </a:lnTo>
                <a:lnTo>
                  <a:pt x="262" y="270"/>
                </a:lnTo>
                <a:lnTo>
                  <a:pt x="273" y="280"/>
                </a:lnTo>
                <a:lnTo>
                  <a:pt x="287" y="290"/>
                </a:lnTo>
                <a:lnTo>
                  <a:pt x="300" y="297"/>
                </a:lnTo>
                <a:lnTo>
                  <a:pt x="315" y="305"/>
                </a:lnTo>
                <a:lnTo>
                  <a:pt x="330" y="310"/>
                </a:lnTo>
                <a:lnTo>
                  <a:pt x="347" y="314"/>
                </a:lnTo>
                <a:lnTo>
                  <a:pt x="363" y="316"/>
                </a:lnTo>
                <a:lnTo>
                  <a:pt x="380" y="318"/>
                </a:lnTo>
                <a:lnTo>
                  <a:pt x="380" y="318"/>
                </a:lnTo>
                <a:lnTo>
                  <a:pt x="397" y="316"/>
                </a:lnTo>
                <a:lnTo>
                  <a:pt x="414" y="314"/>
                </a:lnTo>
                <a:lnTo>
                  <a:pt x="429" y="310"/>
                </a:lnTo>
                <a:lnTo>
                  <a:pt x="444" y="305"/>
                </a:lnTo>
                <a:lnTo>
                  <a:pt x="459" y="297"/>
                </a:lnTo>
                <a:lnTo>
                  <a:pt x="473" y="290"/>
                </a:lnTo>
                <a:lnTo>
                  <a:pt x="486" y="280"/>
                </a:lnTo>
                <a:lnTo>
                  <a:pt x="497" y="270"/>
                </a:lnTo>
                <a:lnTo>
                  <a:pt x="509" y="257"/>
                </a:lnTo>
                <a:lnTo>
                  <a:pt x="518" y="244"/>
                </a:lnTo>
                <a:lnTo>
                  <a:pt x="526" y="230"/>
                </a:lnTo>
                <a:lnTo>
                  <a:pt x="533" y="216"/>
                </a:lnTo>
                <a:lnTo>
                  <a:pt x="539" y="201"/>
                </a:lnTo>
                <a:lnTo>
                  <a:pt x="543" y="185"/>
                </a:lnTo>
                <a:lnTo>
                  <a:pt x="545" y="168"/>
                </a:lnTo>
                <a:lnTo>
                  <a:pt x="547" y="151"/>
                </a:lnTo>
                <a:lnTo>
                  <a:pt x="547" y="151"/>
                </a:lnTo>
                <a:lnTo>
                  <a:pt x="547" y="147"/>
                </a:lnTo>
                <a:lnTo>
                  <a:pt x="550" y="147"/>
                </a:lnTo>
                <a:lnTo>
                  <a:pt x="550" y="147"/>
                </a:lnTo>
                <a:lnTo>
                  <a:pt x="609" y="147"/>
                </a:lnTo>
                <a:lnTo>
                  <a:pt x="609" y="147"/>
                </a:lnTo>
                <a:lnTo>
                  <a:pt x="611" y="133"/>
                </a:lnTo>
                <a:lnTo>
                  <a:pt x="615" y="119"/>
                </a:lnTo>
                <a:lnTo>
                  <a:pt x="623" y="108"/>
                </a:lnTo>
                <a:lnTo>
                  <a:pt x="631" y="96"/>
                </a:lnTo>
                <a:lnTo>
                  <a:pt x="643" y="87"/>
                </a:lnTo>
                <a:lnTo>
                  <a:pt x="655" y="81"/>
                </a:lnTo>
                <a:lnTo>
                  <a:pt x="669" y="77"/>
                </a:lnTo>
                <a:lnTo>
                  <a:pt x="685" y="76"/>
                </a:lnTo>
                <a:lnTo>
                  <a:pt x="685" y="76"/>
                </a:lnTo>
                <a:lnTo>
                  <a:pt x="692" y="76"/>
                </a:lnTo>
                <a:lnTo>
                  <a:pt x="700" y="77"/>
                </a:lnTo>
                <a:lnTo>
                  <a:pt x="714" y="82"/>
                </a:lnTo>
                <a:lnTo>
                  <a:pt x="726" y="89"/>
                </a:lnTo>
                <a:lnTo>
                  <a:pt x="738" y="98"/>
                </a:lnTo>
                <a:lnTo>
                  <a:pt x="747" y="109"/>
                </a:lnTo>
                <a:lnTo>
                  <a:pt x="753" y="122"/>
                </a:lnTo>
                <a:lnTo>
                  <a:pt x="758" y="135"/>
                </a:lnTo>
                <a:lnTo>
                  <a:pt x="759" y="143"/>
                </a:lnTo>
                <a:lnTo>
                  <a:pt x="759" y="151"/>
                </a:lnTo>
                <a:lnTo>
                  <a:pt x="759" y="151"/>
                </a:lnTo>
                <a:lnTo>
                  <a:pt x="759" y="161"/>
                </a:lnTo>
                <a:lnTo>
                  <a:pt x="757" y="171"/>
                </a:lnTo>
                <a:lnTo>
                  <a:pt x="754" y="180"/>
                </a:lnTo>
                <a:lnTo>
                  <a:pt x="750" y="187"/>
                </a:lnTo>
                <a:lnTo>
                  <a:pt x="716" y="177"/>
                </a:lnTo>
                <a:lnTo>
                  <a:pt x="716" y="177"/>
                </a:lnTo>
                <a:lnTo>
                  <a:pt x="717" y="176"/>
                </a:lnTo>
                <a:lnTo>
                  <a:pt x="717" y="176"/>
                </a:lnTo>
                <a:lnTo>
                  <a:pt x="720" y="172"/>
                </a:lnTo>
                <a:lnTo>
                  <a:pt x="723" y="168"/>
                </a:lnTo>
                <a:lnTo>
                  <a:pt x="725" y="160"/>
                </a:lnTo>
                <a:lnTo>
                  <a:pt x="725" y="151"/>
                </a:lnTo>
                <a:lnTo>
                  <a:pt x="723" y="142"/>
                </a:lnTo>
                <a:lnTo>
                  <a:pt x="723" y="142"/>
                </a:lnTo>
                <a:lnTo>
                  <a:pt x="723" y="135"/>
                </a:lnTo>
                <a:lnTo>
                  <a:pt x="721" y="128"/>
                </a:lnTo>
                <a:lnTo>
                  <a:pt x="720" y="122"/>
                </a:lnTo>
                <a:lnTo>
                  <a:pt x="717" y="115"/>
                </a:lnTo>
                <a:lnTo>
                  <a:pt x="714" y="109"/>
                </a:lnTo>
                <a:lnTo>
                  <a:pt x="709" y="104"/>
                </a:lnTo>
                <a:lnTo>
                  <a:pt x="704" y="99"/>
                </a:lnTo>
                <a:lnTo>
                  <a:pt x="697" y="96"/>
                </a:lnTo>
                <a:lnTo>
                  <a:pt x="697" y="96"/>
                </a:lnTo>
                <a:lnTo>
                  <a:pt x="692" y="95"/>
                </a:lnTo>
                <a:lnTo>
                  <a:pt x="687" y="95"/>
                </a:lnTo>
                <a:lnTo>
                  <a:pt x="678" y="96"/>
                </a:lnTo>
                <a:lnTo>
                  <a:pt x="678" y="96"/>
                </a:lnTo>
                <a:lnTo>
                  <a:pt x="674" y="95"/>
                </a:lnTo>
                <a:lnTo>
                  <a:pt x="671" y="95"/>
                </a:lnTo>
                <a:lnTo>
                  <a:pt x="671" y="95"/>
                </a:lnTo>
                <a:lnTo>
                  <a:pt x="664" y="98"/>
                </a:lnTo>
                <a:lnTo>
                  <a:pt x="658" y="101"/>
                </a:lnTo>
                <a:lnTo>
                  <a:pt x="654" y="108"/>
                </a:lnTo>
                <a:lnTo>
                  <a:pt x="650" y="114"/>
                </a:lnTo>
                <a:lnTo>
                  <a:pt x="650" y="114"/>
                </a:lnTo>
                <a:lnTo>
                  <a:pt x="648" y="120"/>
                </a:lnTo>
                <a:lnTo>
                  <a:pt x="647" y="128"/>
                </a:lnTo>
                <a:lnTo>
                  <a:pt x="645" y="134"/>
                </a:lnTo>
                <a:lnTo>
                  <a:pt x="645" y="142"/>
                </a:lnTo>
                <a:lnTo>
                  <a:pt x="645" y="142"/>
                </a:lnTo>
                <a:lnTo>
                  <a:pt x="643" y="151"/>
                </a:lnTo>
                <a:lnTo>
                  <a:pt x="643" y="160"/>
                </a:lnTo>
                <a:lnTo>
                  <a:pt x="645" y="168"/>
                </a:lnTo>
                <a:lnTo>
                  <a:pt x="648" y="172"/>
                </a:lnTo>
                <a:lnTo>
                  <a:pt x="650" y="176"/>
                </a:lnTo>
                <a:lnTo>
                  <a:pt x="650" y="176"/>
                </a:lnTo>
                <a:lnTo>
                  <a:pt x="653" y="177"/>
                </a:lnTo>
                <a:lnTo>
                  <a:pt x="618" y="187"/>
                </a:lnTo>
                <a:lnTo>
                  <a:pt x="618" y="187"/>
                </a:lnTo>
                <a:lnTo>
                  <a:pt x="614" y="180"/>
                </a:lnTo>
                <a:lnTo>
                  <a:pt x="611" y="172"/>
                </a:lnTo>
                <a:lnTo>
                  <a:pt x="610" y="163"/>
                </a:lnTo>
                <a:lnTo>
                  <a:pt x="609" y="156"/>
                </a:lnTo>
                <a:lnTo>
                  <a:pt x="554" y="156"/>
                </a:lnTo>
                <a:lnTo>
                  <a:pt x="554" y="156"/>
                </a:lnTo>
                <a:lnTo>
                  <a:pt x="553" y="172"/>
                </a:lnTo>
                <a:lnTo>
                  <a:pt x="550" y="189"/>
                </a:lnTo>
                <a:lnTo>
                  <a:pt x="547" y="204"/>
                </a:lnTo>
                <a:lnTo>
                  <a:pt x="540" y="219"/>
                </a:lnTo>
                <a:lnTo>
                  <a:pt x="534" y="233"/>
                </a:lnTo>
                <a:lnTo>
                  <a:pt x="525" y="247"/>
                </a:lnTo>
                <a:lnTo>
                  <a:pt x="516" y="259"/>
                </a:lnTo>
                <a:lnTo>
                  <a:pt x="506" y="272"/>
                </a:lnTo>
                <a:lnTo>
                  <a:pt x="544" y="310"/>
                </a:lnTo>
                <a:lnTo>
                  <a:pt x="544" y="310"/>
                </a:lnTo>
                <a:lnTo>
                  <a:pt x="556" y="302"/>
                </a:lnTo>
                <a:lnTo>
                  <a:pt x="567" y="296"/>
                </a:lnTo>
                <a:lnTo>
                  <a:pt x="581" y="292"/>
                </a:lnTo>
                <a:lnTo>
                  <a:pt x="595" y="291"/>
                </a:lnTo>
                <a:lnTo>
                  <a:pt x="595" y="291"/>
                </a:lnTo>
                <a:lnTo>
                  <a:pt x="602" y="291"/>
                </a:lnTo>
                <a:lnTo>
                  <a:pt x="610" y="292"/>
                </a:lnTo>
                <a:lnTo>
                  <a:pt x="624" y="297"/>
                </a:lnTo>
                <a:lnTo>
                  <a:pt x="637" y="304"/>
                </a:lnTo>
                <a:lnTo>
                  <a:pt x="648" y="313"/>
                </a:lnTo>
                <a:lnTo>
                  <a:pt x="658" y="324"/>
                </a:lnTo>
                <a:lnTo>
                  <a:pt x="664" y="337"/>
                </a:lnTo>
                <a:lnTo>
                  <a:pt x="669" y="351"/>
                </a:lnTo>
                <a:lnTo>
                  <a:pt x="669" y="358"/>
                </a:lnTo>
                <a:lnTo>
                  <a:pt x="671" y="367"/>
                </a:lnTo>
                <a:lnTo>
                  <a:pt x="671" y="367"/>
                </a:lnTo>
                <a:lnTo>
                  <a:pt x="669" y="375"/>
                </a:lnTo>
                <a:lnTo>
                  <a:pt x="668" y="382"/>
                </a:lnTo>
                <a:lnTo>
                  <a:pt x="667" y="390"/>
                </a:lnTo>
                <a:lnTo>
                  <a:pt x="663" y="397"/>
                </a:lnTo>
                <a:lnTo>
                  <a:pt x="619" y="382"/>
                </a:lnTo>
                <a:lnTo>
                  <a:pt x="619" y="382"/>
                </a:lnTo>
                <a:lnTo>
                  <a:pt x="624" y="377"/>
                </a:lnTo>
                <a:lnTo>
                  <a:pt x="628" y="371"/>
                </a:lnTo>
                <a:lnTo>
                  <a:pt x="628" y="371"/>
                </a:lnTo>
                <a:lnTo>
                  <a:pt x="629" y="364"/>
                </a:lnTo>
                <a:lnTo>
                  <a:pt x="629" y="364"/>
                </a:lnTo>
                <a:lnTo>
                  <a:pt x="631" y="358"/>
                </a:lnTo>
                <a:lnTo>
                  <a:pt x="633" y="352"/>
                </a:lnTo>
                <a:lnTo>
                  <a:pt x="633" y="352"/>
                </a:lnTo>
                <a:lnTo>
                  <a:pt x="633" y="345"/>
                </a:lnTo>
                <a:lnTo>
                  <a:pt x="631" y="339"/>
                </a:lnTo>
                <a:lnTo>
                  <a:pt x="631" y="339"/>
                </a:lnTo>
                <a:lnTo>
                  <a:pt x="631" y="330"/>
                </a:lnTo>
                <a:lnTo>
                  <a:pt x="630" y="321"/>
                </a:lnTo>
                <a:lnTo>
                  <a:pt x="626" y="314"/>
                </a:lnTo>
                <a:lnTo>
                  <a:pt x="621" y="308"/>
                </a:lnTo>
                <a:lnTo>
                  <a:pt x="621" y="308"/>
                </a:lnTo>
                <a:lnTo>
                  <a:pt x="616" y="304"/>
                </a:lnTo>
                <a:lnTo>
                  <a:pt x="609" y="301"/>
                </a:lnTo>
                <a:lnTo>
                  <a:pt x="601" y="299"/>
                </a:lnTo>
                <a:lnTo>
                  <a:pt x="595" y="299"/>
                </a:lnTo>
                <a:lnTo>
                  <a:pt x="595" y="299"/>
                </a:lnTo>
                <a:lnTo>
                  <a:pt x="588" y="299"/>
                </a:lnTo>
                <a:lnTo>
                  <a:pt x="581" y="301"/>
                </a:lnTo>
                <a:lnTo>
                  <a:pt x="575" y="304"/>
                </a:lnTo>
                <a:lnTo>
                  <a:pt x="568" y="308"/>
                </a:lnTo>
                <a:lnTo>
                  <a:pt x="568" y="308"/>
                </a:lnTo>
                <a:lnTo>
                  <a:pt x="566" y="310"/>
                </a:lnTo>
                <a:lnTo>
                  <a:pt x="563" y="314"/>
                </a:lnTo>
                <a:lnTo>
                  <a:pt x="559" y="321"/>
                </a:lnTo>
                <a:lnTo>
                  <a:pt x="558" y="330"/>
                </a:lnTo>
                <a:lnTo>
                  <a:pt x="558" y="339"/>
                </a:lnTo>
                <a:lnTo>
                  <a:pt x="558" y="339"/>
                </a:lnTo>
                <a:lnTo>
                  <a:pt x="557" y="345"/>
                </a:lnTo>
                <a:lnTo>
                  <a:pt x="557" y="352"/>
                </a:lnTo>
                <a:lnTo>
                  <a:pt x="557" y="352"/>
                </a:lnTo>
                <a:lnTo>
                  <a:pt x="558" y="358"/>
                </a:lnTo>
                <a:lnTo>
                  <a:pt x="562" y="364"/>
                </a:lnTo>
                <a:lnTo>
                  <a:pt x="562" y="364"/>
                </a:lnTo>
                <a:lnTo>
                  <a:pt x="563" y="371"/>
                </a:lnTo>
                <a:lnTo>
                  <a:pt x="563" y="371"/>
                </a:lnTo>
                <a:lnTo>
                  <a:pt x="566" y="377"/>
                </a:lnTo>
                <a:lnTo>
                  <a:pt x="571" y="382"/>
                </a:lnTo>
                <a:lnTo>
                  <a:pt x="526" y="397"/>
                </a:lnTo>
                <a:lnTo>
                  <a:pt x="526" y="397"/>
                </a:lnTo>
                <a:lnTo>
                  <a:pt x="524" y="391"/>
                </a:lnTo>
                <a:lnTo>
                  <a:pt x="521" y="382"/>
                </a:lnTo>
                <a:lnTo>
                  <a:pt x="520" y="375"/>
                </a:lnTo>
                <a:lnTo>
                  <a:pt x="519" y="367"/>
                </a:lnTo>
                <a:lnTo>
                  <a:pt x="519" y="367"/>
                </a:lnTo>
                <a:lnTo>
                  <a:pt x="521" y="352"/>
                </a:lnTo>
                <a:lnTo>
                  <a:pt x="525" y="339"/>
                </a:lnTo>
                <a:lnTo>
                  <a:pt x="530" y="327"/>
                </a:lnTo>
                <a:lnTo>
                  <a:pt x="539" y="316"/>
                </a:lnTo>
                <a:lnTo>
                  <a:pt x="500" y="277"/>
                </a:lnTo>
                <a:lnTo>
                  <a:pt x="500" y="277"/>
                </a:lnTo>
                <a:lnTo>
                  <a:pt x="488" y="287"/>
                </a:lnTo>
                <a:lnTo>
                  <a:pt x="476" y="297"/>
                </a:lnTo>
                <a:lnTo>
                  <a:pt x="462" y="305"/>
                </a:lnTo>
                <a:lnTo>
                  <a:pt x="448" y="313"/>
                </a:lnTo>
                <a:lnTo>
                  <a:pt x="433" y="318"/>
                </a:lnTo>
                <a:lnTo>
                  <a:pt x="416" y="321"/>
                </a:lnTo>
                <a:lnTo>
                  <a:pt x="400" y="324"/>
                </a:lnTo>
                <a:lnTo>
                  <a:pt x="383" y="325"/>
                </a:lnTo>
                <a:lnTo>
                  <a:pt x="383" y="380"/>
                </a:lnTo>
                <a:lnTo>
                  <a:pt x="383" y="380"/>
                </a:lnTo>
                <a:lnTo>
                  <a:pt x="399" y="382"/>
                </a:lnTo>
                <a:lnTo>
                  <a:pt x="411" y="387"/>
                </a:lnTo>
                <a:lnTo>
                  <a:pt x="424" y="395"/>
                </a:lnTo>
                <a:lnTo>
                  <a:pt x="434" y="404"/>
                </a:lnTo>
                <a:lnTo>
                  <a:pt x="443" y="414"/>
                </a:lnTo>
                <a:lnTo>
                  <a:pt x="449" y="426"/>
                </a:lnTo>
                <a:lnTo>
                  <a:pt x="454" y="440"/>
                </a:lnTo>
                <a:lnTo>
                  <a:pt x="456" y="456"/>
                </a:lnTo>
                <a:lnTo>
                  <a:pt x="456" y="456"/>
                </a:lnTo>
                <a:lnTo>
                  <a:pt x="454" y="466"/>
                </a:lnTo>
                <a:lnTo>
                  <a:pt x="453" y="475"/>
                </a:lnTo>
                <a:lnTo>
                  <a:pt x="449" y="483"/>
                </a:lnTo>
                <a:lnTo>
                  <a:pt x="445" y="492"/>
                </a:lnTo>
                <a:lnTo>
                  <a:pt x="411" y="481"/>
                </a:lnTo>
                <a:lnTo>
                  <a:pt x="411" y="481"/>
                </a:lnTo>
                <a:lnTo>
                  <a:pt x="413" y="480"/>
                </a:lnTo>
                <a:lnTo>
                  <a:pt x="413" y="480"/>
                </a:lnTo>
                <a:lnTo>
                  <a:pt x="416" y="476"/>
                </a:lnTo>
                <a:lnTo>
                  <a:pt x="419" y="472"/>
                </a:lnTo>
                <a:lnTo>
                  <a:pt x="420" y="464"/>
                </a:lnTo>
                <a:lnTo>
                  <a:pt x="420" y="456"/>
                </a:lnTo>
                <a:lnTo>
                  <a:pt x="419" y="447"/>
                </a:lnTo>
                <a:lnTo>
                  <a:pt x="419" y="447"/>
                </a:lnTo>
                <a:lnTo>
                  <a:pt x="419" y="439"/>
                </a:lnTo>
                <a:lnTo>
                  <a:pt x="418" y="432"/>
                </a:lnTo>
                <a:lnTo>
                  <a:pt x="416" y="424"/>
                </a:lnTo>
                <a:lnTo>
                  <a:pt x="414" y="418"/>
                </a:lnTo>
                <a:lnTo>
                  <a:pt x="414" y="418"/>
                </a:lnTo>
                <a:lnTo>
                  <a:pt x="410" y="411"/>
                </a:lnTo>
                <a:lnTo>
                  <a:pt x="405" y="406"/>
                </a:lnTo>
                <a:lnTo>
                  <a:pt x="400" y="402"/>
                </a:lnTo>
                <a:lnTo>
                  <a:pt x="394" y="400"/>
                </a:lnTo>
                <a:lnTo>
                  <a:pt x="394" y="400"/>
                </a:lnTo>
                <a:lnTo>
                  <a:pt x="390" y="400"/>
                </a:lnTo>
                <a:lnTo>
                  <a:pt x="385" y="400"/>
                </a:lnTo>
                <a:lnTo>
                  <a:pt x="385" y="400"/>
                </a:lnTo>
                <a:lnTo>
                  <a:pt x="376" y="399"/>
                </a:lnTo>
                <a:lnTo>
                  <a:pt x="372" y="399"/>
                </a:lnTo>
                <a:lnTo>
                  <a:pt x="367" y="400"/>
                </a:lnTo>
                <a:lnTo>
                  <a:pt x="367" y="400"/>
                </a:lnTo>
                <a:lnTo>
                  <a:pt x="361" y="404"/>
                </a:lnTo>
                <a:lnTo>
                  <a:pt x="356" y="407"/>
                </a:lnTo>
                <a:lnTo>
                  <a:pt x="351" y="413"/>
                </a:lnTo>
                <a:lnTo>
                  <a:pt x="347" y="419"/>
                </a:lnTo>
                <a:lnTo>
                  <a:pt x="344" y="425"/>
                </a:lnTo>
                <a:lnTo>
                  <a:pt x="342" y="433"/>
                </a:lnTo>
                <a:lnTo>
                  <a:pt x="340" y="439"/>
                </a:lnTo>
                <a:lnTo>
                  <a:pt x="340" y="447"/>
                </a:lnTo>
                <a:lnTo>
                  <a:pt x="340" y="447"/>
                </a:lnTo>
                <a:lnTo>
                  <a:pt x="339" y="456"/>
                </a:lnTo>
                <a:lnTo>
                  <a:pt x="339" y="464"/>
                </a:lnTo>
                <a:lnTo>
                  <a:pt x="342" y="472"/>
                </a:lnTo>
                <a:lnTo>
                  <a:pt x="343" y="476"/>
                </a:lnTo>
                <a:lnTo>
                  <a:pt x="347" y="480"/>
                </a:lnTo>
                <a:lnTo>
                  <a:pt x="347" y="480"/>
                </a:lnTo>
                <a:lnTo>
                  <a:pt x="348" y="481"/>
                </a:lnTo>
                <a:lnTo>
                  <a:pt x="314" y="492"/>
                </a:lnTo>
                <a:lnTo>
                  <a:pt x="314" y="492"/>
                </a:lnTo>
                <a:lnTo>
                  <a:pt x="310" y="483"/>
                </a:lnTo>
                <a:lnTo>
                  <a:pt x="306" y="475"/>
                </a:lnTo>
                <a:lnTo>
                  <a:pt x="305" y="466"/>
                </a:lnTo>
                <a:lnTo>
                  <a:pt x="304" y="456"/>
                </a:lnTo>
                <a:lnTo>
                  <a:pt x="304" y="456"/>
                </a:lnTo>
                <a:lnTo>
                  <a:pt x="306" y="440"/>
                </a:lnTo>
                <a:lnTo>
                  <a:pt x="310" y="426"/>
                </a:lnTo>
                <a:lnTo>
                  <a:pt x="316" y="414"/>
                </a:lnTo>
                <a:lnTo>
                  <a:pt x="325" y="404"/>
                </a:lnTo>
                <a:lnTo>
                  <a:pt x="335" y="395"/>
                </a:lnTo>
                <a:lnTo>
                  <a:pt x="348" y="387"/>
                </a:lnTo>
                <a:lnTo>
                  <a:pt x="362" y="382"/>
                </a:lnTo>
                <a:lnTo>
                  <a:pt x="376" y="380"/>
                </a:lnTo>
                <a:lnTo>
                  <a:pt x="376" y="325"/>
                </a:lnTo>
                <a:lnTo>
                  <a:pt x="376" y="325"/>
                </a:lnTo>
                <a:lnTo>
                  <a:pt x="359" y="324"/>
                </a:lnTo>
                <a:lnTo>
                  <a:pt x="343" y="321"/>
                </a:lnTo>
                <a:lnTo>
                  <a:pt x="328" y="318"/>
                </a:lnTo>
                <a:lnTo>
                  <a:pt x="313" y="313"/>
                </a:lnTo>
                <a:lnTo>
                  <a:pt x="297" y="305"/>
                </a:lnTo>
                <a:lnTo>
                  <a:pt x="284" y="297"/>
                </a:lnTo>
                <a:lnTo>
                  <a:pt x="271" y="287"/>
                </a:lnTo>
                <a:lnTo>
                  <a:pt x="259" y="277"/>
                </a:lnTo>
                <a:lnTo>
                  <a:pt x="220" y="316"/>
                </a:lnTo>
                <a:lnTo>
                  <a:pt x="220" y="316"/>
                </a:lnTo>
                <a:lnTo>
                  <a:pt x="229" y="327"/>
                </a:lnTo>
                <a:lnTo>
                  <a:pt x="235" y="339"/>
                </a:lnTo>
                <a:lnTo>
                  <a:pt x="239" y="352"/>
                </a:lnTo>
                <a:lnTo>
                  <a:pt x="240" y="367"/>
                </a:lnTo>
                <a:lnTo>
                  <a:pt x="240" y="367"/>
                </a:lnTo>
                <a:lnTo>
                  <a:pt x="239" y="375"/>
                </a:lnTo>
                <a:lnTo>
                  <a:pt x="238" y="382"/>
                </a:lnTo>
                <a:lnTo>
                  <a:pt x="237" y="390"/>
                </a:lnTo>
                <a:lnTo>
                  <a:pt x="233" y="397"/>
                </a:lnTo>
                <a:lnTo>
                  <a:pt x="189" y="382"/>
                </a:lnTo>
                <a:lnTo>
                  <a:pt x="189" y="382"/>
                </a:lnTo>
                <a:lnTo>
                  <a:pt x="194" y="377"/>
                </a:lnTo>
                <a:lnTo>
                  <a:pt x="197" y="371"/>
                </a:lnTo>
                <a:lnTo>
                  <a:pt x="197" y="371"/>
                </a:lnTo>
                <a:lnTo>
                  <a:pt x="199" y="364"/>
                </a:lnTo>
                <a:lnTo>
                  <a:pt x="199" y="364"/>
                </a:lnTo>
                <a:lnTo>
                  <a:pt x="201" y="358"/>
                </a:lnTo>
                <a:lnTo>
                  <a:pt x="203" y="352"/>
                </a:lnTo>
                <a:lnTo>
                  <a:pt x="203" y="352"/>
                </a:lnTo>
                <a:lnTo>
                  <a:pt x="203" y="345"/>
                </a:lnTo>
                <a:lnTo>
                  <a:pt x="201" y="339"/>
                </a:lnTo>
                <a:lnTo>
                  <a:pt x="201" y="339"/>
                </a:lnTo>
                <a:lnTo>
                  <a:pt x="201" y="330"/>
                </a:lnTo>
                <a:lnTo>
                  <a:pt x="200" y="321"/>
                </a:lnTo>
                <a:lnTo>
                  <a:pt x="196" y="314"/>
                </a:lnTo>
                <a:lnTo>
                  <a:pt x="194" y="310"/>
                </a:lnTo>
                <a:lnTo>
                  <a:pt x="191" y="308"/>
                </a:lnTo>
                <a:lnTo>
                  <a:pt x="191" y="308"/>
                </a:lnTo>
                <a:lnTo>
                  <a:pt x="186" y="304"/>
                </a:lnTo>
                <a:lnTo>
                  <a:pt x="178" y="301"/>
                </a:lnTo>
                <a:lnTo>
                  <a:pt x="171" y="299"/>
                </a:lnTo>
                <a:lnTo>
                  <a:pt x="165" y="299"/>
                </a:lnTo>
                <a:lnTo>
                  <a:pt x="165" y="299"/>
                </a:lnTo>
                <a:lnTo>
                  <a:pt x="158" y="299"/>
                </a:lnTo>
                <a:lnTo>
                  <a:pt x="151" y="301"/>
                </a:lnTo>
                <a:lnTo>
                  <a:pt x="144" y="304"/>
                </a:lnTo>
                <a:lnTo>
                  <a:pt x="138" y="308"/>
                </a:lnTo>
                <a:lnTo>
                  <a:pt x="138" y="308"/>
                </a:lnTo>
                <a:lnTo>
                  <a:pt x="135" y="310"/>
                </a:lnTo>
                <a:lnTo>
                  <a:pt x="133" y="314"/>
                </a:lnTo>
                <a:lnTo>
                  <a:pt x="129" y="321"/>
                </a:lnTo>
                <a:lnTo>
                  <a:pt x="128" y="330"/>
                </a:lnTo>
                <a:lnTo>
                  <a:pt x="128" y="339"/>
                </a:lnTo>
                <a:lnTo>
                  <a:pt x="128" y="339"/>
                </a:lnTo>
                <a:lnTo>
                  <a:pt x="127" y="345"/>
                </a:lnTo>
                <a:lnTo>
                  <a:pt x="127" y="352"/>
                </a:lnTo>
                <a:lnTo>
                  <a:pt x="127" y="352"/>
                </a:lnTo>
                <a:lnTo>
                  <a:pt x="128" y="358"/>
                </a:lnTo>
                <a:lnTo>
                  <a:pt x="132" y="364"/>
                </a:lnTo>
                <a:lnTo>
                  <a:pt x="132" y="364"/>
                </a:lnTo>
                <a:lnTo>
                  <a:pt x="132" y="371"/>
                </a:lnTo>
                <a:lnTo>
                  <a:pt x="132" y="371"/>
                </a:lnTo>
                <a:lnTo>
                  <a:pt x="135" y="377"/>
                </a:lnTo>
                <a:lnTo>
                  <a:pt x="139" y="382"/>
                </a:lnTo>
                <a:lnTo>
                  <a:pt x="96" y="397"/>
                </a:lnTo>
                <a:lnTo>
                  <a:pt x="96" y="397"/>
                </a:lnTo>
                <a:lnTo>
                  <a:pt x="94" y="391"/>
                </a:lnTo>
                <a:lnTo>
                  <a:pt x="91" y="382"/>
                </a:lnTo>
                <a:lnTo>
                  <a:pt x="90" y="375"/>
                </a:lnTo>
                <a:lnTo>
                  <a:pt x="89" y="367"/>
                </a:lnTo>
                <a:lnTo>
                  <a:pt x="89" y="367"/>
                </a:lnTo>
                <a:lnTo>
                  <a:pt x="90" y="358"/>
                </a:lnTo>
                <a:lnTo>
                  <a:pt x="91" y="351"/>
                </a:lnTo>
                <a:lnTo>
                  <a:pt x="95" y="337"/>
                </a:lnTo>
                <a:lnTo>
                  <a:pt x="103" y="324"/>
                </a:lnTo>
                <a:lnTo>
                  <a:pt x="111" y="313"/>
                </a:lnTo>
                <a:lnTo>
                  <a:pt x="123" y="304"/>
                </a:lnTo>
                <a:lnTo>
                  <a:pt x="135" y="297"/>
                </a:lnTo>
                <a:lnTo>
                  <a:pt x="149" y="292"/>
                </a:lnTo>
                <a:lnTo>
                  <a:pt x="157" y="291"/>
                </a:lnTo>
                <a:lnTo>
                  <a:pt x="165" y="291"/>
                </a:lnTo>
                <a:lnTo>
                  <a:pt x="165" y="291"/>
                </a:lnTo>
                <a:lnTo>
                  <a:pt x="178" y="292"/>
                </a:lnTo>
                <a:lnTo>
                  <a:pt x="192" y="296"/>
                </a:lnTo>
                <a:lnTo>
                  <a:pt x="204" y="302"/>
                </a:lnTo>
                <a:lnTo>
                  <a:pt x="215" y="310"/>
                </a:lnTo>
                <a:lnTo>
                  <a:pt x="253" y="272"/>
                </a:lnTo>
                <a:lnTo>
                  <a:pt x="253" y="272"/>
                </a:lnTo>
                <a:lnTo>
                  <a:pt x="243" y="259"/>
                </a:lnTo>
                <a:lnTo>
                  <a:pt x="234" y="247"/>
                </a:lnTo>
                <a:lnTo>
                  <a:pt x="225" y="233"/>
                </a:lnTo>
                <a:lnTo>
                  <a:pt x="219" y="219"/>
                </a:lnTo>
                <a:lnTo>
                  <a:pt x="214" y="204"/>
                </a:lnTo>
                <a:lnTo>
                  <a:pt x="209" y="189"/>
                </a:lnTo>
                <a:lnTo>
                  <a:pt x="206" y="172"/>
                </a:lnTo>
                <a:lnTo>
                  <a:pt x="205" y="156"/>
                </a:lnTo>
                <a:lnTo>
                  <a:pt x="151" y="156"/>
                </a:lnTo>
                <a:lnTo>
                  <a:pt x="151" y="156"/>
                </a:lnTo>
                <a:lnTo>
                  <a:pt x="149" y="165"/>
                </a:lnTo>
                <a:lnTo>
                  <a:pt x="148" y="172"/>
                </a:lnTo>
                <a:lnTo>
                  <a:pt x="146" y="180"/>
                </a:lnTo>
                <a:lnTo>
                  <a:pt x="142" y="187"/>
                </a:lnTo>
                <a:lnTo>
                  <a:pt x="113" y="179"/>
                </a:lnTo>
                <a:lnTo>
                  <a:pt x="113" y="141"/>
                </a:lnTo>
                <a:lnTo>
                  <a:pt x="113" y="141"/>
                </a:lnTo>
                <a:lnTo>
                  <a:pt x="111" y="129"/>
                </a:lnTo>
                <a:lnTo>
                  <a:pt x="109" y="117"/>
                </a:lnTo>
                <a:lnTo>
                  <a:pt x="108" y="110"/>
                </a:lnTo>
                <a:lnTo>
                  <a:pt x="105" y="105"/>
                </a:lnTo>
                <a:lnTo>
                  <a:pt x="101" y="100"/>
                </a:lnTo>
                <a:lnTo>
                  <a:pt x="96" y="96"/>
                </a:lnTo>
                <a:lnTo>
                  <a:pt x="96" y="96"/>
                </a:lnTo>
                <a:lnTo>
                  <a:pt x="91" y="94"/>
                </a:lnTo>
                <a:lnTo>
                  <a:pt x="86" y="92"/>
                </a:lnTo>
                <a:lnTo>
                  <a:pt x="81" y="92"/>
                </a:lnTo>
                <a:lnTo>
                  <a:pt x="76" y="94"/>
                </a:lnTo>
                <a:lnTo>
                  <a:pt x="76" y="94"/>
                </a:lnTo>
                <a:lnTo>
                  <a:pt x="70" y="92"/>
                </a:lnTo>
                <a:lnTo>
                  <a:pt x="65" y="92"/>
                </a:lnTo>
                <a:lnTo>
                  <a:pt x="60" y="94"/>
                </a:lnTo>
                <a:lnTo>
                  <a:pt x="54" y="96"/>
                </a:lnTo>
                <a:lnTo>
                  <a:pt x="54" y="96"/>
                </a:lnTo>
                <a:lnTo>
                  <a:pt x="49" y="100"/>
                </a:lnTo>
                <a:lnTo>
                  <a:pt x="47" y="105"/>
                </a:lnTo>
                <a:lnTo>
                  <a:pt x="43" y="110"/>
                </a:lnTo>
                <a:lnTo>
                  <a:pt x="42" y="117"/>
                </a:lnTo>
                <a:lnTo>
                  <a:pt x="39" y="129"/>
                </a:lnTo>
                <a:lnTo>
                  <a:pt x="39" y="141"/>
                </a:lnTo>
                <a:lnTo>
                  <a:pt x="39" y="179"/>
                </a:lnTo>
                <a:lnTo>
                  <a:pt x="9" y="187"/>
                </a:lnTo>
                <a:lnTo>
                  <a:pt x="9" y="187"/>
                </a:lnTo>
                <a:lnTo>
                  <a:pt x="5" y="180"/>
                </a:lnTo>
                <a:lnTo>
                  <a:pt x="3" y="171"/>
                </a:lnTo>
                <a:lnTo>
                  <a:pt x="1" y="161"/>
                </a:lnTo>
                <a:lnTo>
                  <a:pt x="0" y="151"/>
                </a:lnTo>
                <a:lnTo>
                  <a:pt x="0" y="151"/>
                </a:lnTo>
                <a:lnTo>
                  <a:pt x="0" y="143"/>
                </a:lnTo>
                <a:lnTo>
                  <a:pt x="1" y="135"/>
                </a:lnTo>
                <a:lnTo>
                  <a:pt x="6" y="122"/>
                </a:lnTo>
                <a:lnTo>
                  <a:pt x="13" y="109"/>
                </a:lnTo>
                <a:lnTo>
                  <a:pt x="23" y="98"/>
                </a:lnTo>
                <a:lnTo>
                  <a:pt x="33" y="89"/>
                </a:lnTo>
                <a:lnTo>
                  <a:pt x="46" y="82"/>
                </a:lnTo>
                <a:lnTo>
                  <a:pt x="61" y="77"/>
                </a:lnTo>
                <a:lnTo>
                  <a:pt x="68" y="76"/>
                </a:lnTo>
                <a:lnTo>
                  <a:pt x="76" y="76"/>
                </a:lnTo>
                <a:lnTo>
                  <a:pt x="76" y="76"/>
                </a:lnTo>
                <a:close/>
                <a:moveTo>
                  <a:pt x="137" y="195"/>
                </a:moveTo>
                <a:lnTo>
                  <a:pt x="137" y="195"/>
                </a:lnTo>
                <a:lnTo>
                  <a:pt x="132" y="201"/>
                </a:lnTo>
                <a:lnTo>
                  <a:pt x="125" y="208"/>
                </a:lnTo>
                <a:lnTo>
                  <a:pt x="119" y="214"/>
                </a:lnTo>
                <a:lnTo>
                  <a:pt x="111" y="218"/>
                </a:lnTo>
                <a:lnTo>
                  <a:pt x="103" y="222"/>
                </a:lnTo>
                <a:lnTo>
                  <a:pt x="94" y="224"/>
                </a:lnTo>
                <a:lnTo>
                  <a:pt x="85" y="227"/>
                </a:lnTo>
                <a:lnTo>
                  <a:pt x="76" y="227"/>
                </a:lnTo>
                <a:lnTo>
                  <a:pt x="76" y="227"/>
                </a:lnTo>
                <a:lnTo>
                  <a:pt x="66" y="227"/>
                </a:lnTo>
                <a:lnTo>
                  <a:pt x="57" y="224"/>
                </a:lnTo>
                <a:lnTo>
                  <a:pt x="48" y="222"/>
                </a:lnTo>
                <a:lnTo>
                  <a:pt x="41" y="218"/>
                </a:lnTo>
                <a:lnTo>
                  <a:pt x="33" y="214"/>
                </a:lnTo>
                <a:lnTo>
                  <a:pt x="25" y="208"/>
                </a:lnTo>
                <a:lnTo>
                  <a:pt x="19" y="201"/>
                </a:lnTo>
                <a:lnTo>
                  <a:pt x="14" y="195"/>
                </a:lnTo>
                <a:lnTo>
                  <a:pt x="54" y="182"/>
                </a:lnTo>
                <a:lnTo>
                  <a:pt x="76" y="218"/>
                </a:lnTo>
                <a:lnTo>
                  <a:pt x="99" y="182"/>
                </a:lnTo>
                <a:lnTo>
                  <a:pt x="137" y="195"/>
                </a:lnTo>
                <a:lnTo>
                  <a:pt x="137" y="195"/>
                </a:lnTo>
                <a:close/>
                <a:moveTo>
                  <a:pt x="76" y="135"/>
                </a:moveTo>
                <a:lnTo>
                  <a:pt x="60" y="135"/>
                </a:lnTo>
                <a:lnTo>
                  <a:pt x="58" y="127"/>
                </a:lnTo>
                <a:lnTo>
                  <a:pt x="56" y="135"/>
                </a:lnTo>
                <a:lnTo>
                  <a:pt x="56" y="152"/>
                </a:lnTo>
                <a:lnTo>
                  <a:pt x="56" y="152"/>
                </a:lnTo>
                <a:lnTo>
                  <a:pt x="57" y="157"/>
                </a:lnTo>
                <a:lnTo>
                  <a:pt x="58" y="161"/>
                </a:lnTo>
                <a:lnTo>
                  <a:pt x="61" y="165"/>
                </a:lnTo>
                <a:lnTo>
                  <a:pt x="66" y="168"/>
                </a:lnTo>
                <a:lnTo>
                  <a:pt x="66" y="168"/>
                </a:lnTo>
                <a:lnTo>
                  <a:pt x="70" y="171"/>
                </a:lnTo>
                <a:lnTo>
                  <a:pt x="72" y="172"/>
                </a:lnTo>
                <a:lnTo>
                  <a:pt x="75" y="173"/>
                </a:lnTo>
                <a:lnTo>
                  <a:pt x="76" y="173"/>
                </a:lnTo>
                <a:lnTo>
                  <a:pt x="76" y="173"/>
                </a:lnTo>
                <a:lnTo>
                  <a:pt x="76" y="173"/>
                </a:lnTo>
                <a:lnTo>
                  <a:pt x="79" y="172"/>
                </a:lnTo>
                <a:lnTo>
                  <a:pt x="81" y="171"/>
                </a:lnTo>
                <a:lnTo>
                  <a:pt x="86" y="168"/>
                </a:lnTo>
                <a:lnTo>
                  <a:pt x="86" y="168"/>
                </a:lnTo>
                <a:lnTo>
                  <a:pt x="90" y="165"/>
                </a:lnTo>
                <a:lnTo>
                  <a:pt x="92" y="161"/>
                </a:lnTo>
                <a:lnTo>
                  <a:pt x="94" y="157"/>
                </a:lnTo>
                <a:lnTo>
                  <a:pt x="95" y="152"/>
                </a:lnTo>
                <a:lnTo>
                  <a:pt x="95" y="135"/>
                </a:lnTo>
                <a:lnTo>
                  <a:pt x="84" y="135"/>
                </a:lnTo>
                <a:lnTo>
                  <a:pt x="81" y="123"/>
                </a:lnTo>
                <a:lnTo>
                  <a:pt x="80" y="135"/>
                </a:lnTo>
                <a:lnTo>
                  <a:pt x="76" y="135"/>
                </a:lnTo>
                <a:lnTo>
                  <a:pt x="76" y="135"/>
                </a:lnTo>
                <a:close/>
                <a:moveTo>
                  <a:pt x="318" y="499"/>
                </a:moveTo>
                <a:lnTo>
                  <a:pt x="318" y="499"/>
                </a:lnTo>
                <a:lnTo>
                  <a:pt x="324" y="506"/>
                </a:lnTo>
                <a:lnTo>
                  <a:pt x="330" y="512"/>
                </a:lnTo>
                <a:lnTo>
                  <a:pt x="337" y="518"/>
                </a:lnTo>
                <a:lnTo>
                  <a:pt x="344" y="523"/>
                </a:lnTo>
                <a:lnTo>
                  <a:pt x="353" y="526"/>
                </a:lnTo>
                <a:lnTo>
                  <a:pt x="362" y="529"/>
                </a:lnTo>
                <a:lnTo>
                  <a:pt x="371" y="530"/>
                </a:lnTo>
                <a:lnTo>
                  <a:pt x="380" y="531"/>
                </a:lnTo>
                <a:lnTo>
                  <a:pt x="380" y="531"/>
                </a:lnTo>
                <a:lnTo>
                  <a:pt x="390" y="530"/>
                </a:lnTo>
                <a:lnTo>
                  <a:pt x="399" y="529"/>
                </a:lnTo>
                <a:lnTo>
                  <a:pt x="407" y="526"/>
                </a:lnTo>
                <a:lnTo>
                  <a:pt x="415" y="523"/>
                </a:lnTo>
                <a:lnTo>
                  <a:pt x="423" y="518"/>
                </a:lnTo>
                <a:lnTo>
                  <a:pt x="430" y="512"/>
                </a:lnTo>
                <a:lnTo>
                  <a:pt x="437" y="506"/>
                </a:lnTo>
                <a:lnTo>
                  <a:pt x="442" y="499"/>
                </a:lnTo>
                <a:lnTo>
                  <a:pt x="401" y="486"/>
                </a:lnTo>
                <a:lnTo>
                  <a:pt x="380" y="521"/>
                </a:lnTo>
                <a:lnTo>
                  <a:pt x="357" y="486"/>
                </a:lnTo>
                <a:lnTo>
                  <a:pt x="318" y="499"/>
                </a:lnTo>
                <a:lnTo>
                  <a:pt x="318" y="499"/>
                </a:lnTo>
                <a:close/>
                <a:moveTo>
                  <a:pt x="385" y="409"/>
                </a:moveTo>
                <a:lnTo>
                  <a:pt x="385" y="409"/>
                </a:lnTo>
                <a:lnTo>
                  <a:pt x="391" y="407"/>
                </a:lnTo>
                <a:lnTo>
                  <a:pt x="396" y="409"/>
                </a:lnTo>
                <a:lnTo>
                  <a:pt x="400" y="411"/>
                </a:lnTo>
                <a:lnTo>
                  <a:pt x="404" y="416"/>
                </a:lnTo>
                <a:lnTo>
                  <a:pt x="407" y="423"/>
                </a:lnTo>
                <a:lnTo>
                  <a:pt x="410" y="430"/>
                </a:lnTo>
                <a:lnTo>
                  <a:pt x="411" y="439"/>
                </a:lnTo>
                <a:lnTo>
                  <a:pt x="411" y="448"/>
                </a:lnTo>
                <a:lnTo>
                  <a:pt x="411" y="448"/>
                </a:lnTo>
                <a:lnTo>
                  <a:pt x="413" y="454"/>
                </a:lnTo>
                <a:lnTo>
                  <a:pt x="413" y="461"/>
                </a:lnTo>
                <a:lnTo>
                  <a:pt x="413" y="466"/>
                </a:lnTo>
                <a:lnTo>
                  <a:pt x="410" y="471"/>
                </a:lnTo>
                <a:lnTo>
                  <a:pt x="407" y="475"/>
                </a:lnTo>
                <a:lnTo>
                  <a:pt x="402" y="477"/>
                </a:lnTo>
                <a:lnTo>
                  <a:pt x="399" y="478"/>
                </a:lnTo>
                <a:lnTo>
                  <a:pt x="392" y="480"/>
                </a:lnTo>
                <a:lnTo>
                  <a:pt x="392" y="480"/>
                </a:lnTo>
                <a:lnTo>
                  <a:pt x="386" y="483"/>
                </a:lnTo>
                <a:lnTo>
                  <a:pt x="383" y="485"/>
                </a:lnTo>
                <a:lnTo>
                  <a:pt x="380" y="485"/>
                </a:lnTo>
                <a:lnTo>
                  <a:pt x="380" y="485"/>
                </a:lnTo>
                <a:lnTo>
                  <a:pt x="380" y="485"/>
                </a:lnTo>
                <a:lnTo>
                  <a:pt x="380" y="485"/>
                </a:lnTo>
                <a:lnTo>
                  <a:pt x="376" y="485"/>
                </a:lnTo>
                <a:lnTo>
                  <a:pt x="373" y="483"/>
                </a:lnTo>
                <a:lnTo>
                  <a:pt x="367" y="480"/>
                </a:lnTo>
                <a:lnTo>
                  <a:pt x="367" y="480"/>
                </a:lnTo>
                <a:lnTo>
                  <a:pt x="362" y="478"/>
                </a:lnTo>
                <a:lnTo>
                  <a:pt x="357" y="477"/>
                </a:lnTo>
                <a:lnTo>
                  <a:pt x="353" y="475"/>
                </a:lnTo>
                <a:lnTo>
                  <a:pt x="349" y="471"/>
                </a:lnTo>
                <a:lnTo>
                  <a:pt x="348" y="466"/>
                </a:lnTo>
                <a:lnTo>
                  <a:pt x="347" y="461"/>
                </a:lnTo>
                <a:lnTo>
                  <a:pt x="347" y="454"/>
                </a:lnTo>
                <a:lnTo>
                  <a:pt x="349" y="448"/>
                </a:lnTo>
                <a:lnTo>
                  <a:pt x="349" y="448"/>
                </a:lnTo>
                <a:lnTo>
                  <a:pt x="349" y="439"/>
                </a:lnTo>
                <a:lnTo>
                  <a:pt x="351" y="430"/>
                </a:lnTo>
                <a:lnTo>
                  <a:pt x="354" y="423"/>
                </a:lnTo>
                <a:lnTo>
                  <a:pt x="358" y="416"/>
                </a:lnTo>
                <a:lnTo>
                  <a:pt x="363" y="410"/>
                </a:lnTo>
                <a:lnTo>
                  <a:pt x="370" y="407"/>
                </a:lnTo>
                <a:lnTo>
                  <a:pt x="377" y="406"/>
                </a:lnTo>
                <a:lnTo>
                  <a:pt x="385" y="409"/>
                </a:lnTo>
                <a:lnTo>
                  <a:pt x="385" y="409"/>
                </a:lnTo>
                <a:close/>
                <a:moveTo>
                  <a:pt x="389" y="419"/>
                </a:moveTo>
                <a:lnTo>
                  <a:pt x="389" y="419"/>
                </a:lnTo>
                <a:lnTo>
                  <a:pt x="386" y="425"/>
                </a:lnTo>
                <a:lnTo>
                  <a:pt x="380" y="435"/>
                </a:lnTo>
                <a:lnTo>
                  <a:pt x="376" y="440"/>
                </a:lnTo>
                <a:lnTo>
                  <a:pt x="370" y="444"/>
                </a:lnTo>
                <a:lnTo>
                  <a:pt x="363" y="449"/>
                </a:lnTo>
                <a:lnTo>
                  <a:pt x="356" y="452"/>
                </a:lnTo>
                <a:lnTo>
                  <a:pt x="356" y="452"/>
                </a:lnTo>
                <a:lnTo>
                  <a:pt x="357" y="454"/>
                </a:lnTo>
                <a:lnTo>
                  <a:pt x="358" y="457"/>
                </a:lnTo>
                <a:lnTo>
                  <a:pt x="359" y="458"/>
                </a:lnTo>
                <a:lnTo>
                  <a:pt x="359" y="459"/>
                </a:lnTo>
                <a:lnTo>
                  <a:pt x="359" y="459"/>
                </a:lnTo>
                <a:lnTo>
                  <a:pt x="361" y="466"/>
                </a:lnTo>
                <a:lnTo>
                  <a:pt x="363" y="469"/>
                </a:lnTo>
                <a:lnTo>
                  <a:pt x="366" y="473"/>
                </a:lnTo>
                <a:lnTo>
                  <a:pt x="370" y="476"/>
                </a:lnTo>
                <a:lnTo>
                  <a:pt x="370" y="476"/>
                </a:lnTo>
                <a:lnTo>
                  <a:pt x="375" y="480"/>
                </a:lnTo>
                <a:lnTo>
                  <a:pt x="377" y="481"/>
                </a:lnTo>
                <a:lnTo>
                  <a:pt x="380" y="481"/>
                </a:lnTo>
                <a:lnTo>
                  <a:pt x="380" y="481"/>
                </a:lnTo>
                <a:lnTo>
                  <a:pt x="380" y="481"/>
                </a:lnTo>
                <a:lnTo>
                  <a:pt x="380" y="481"/>
                </a:lnTo>
                <a:lnTo>
                  <a:pt x="382" y="481"/>
                </a:lnTo>
                <a:lnTo>
                  <a:pt x="386" y="480"/>
                </a:lnTo>
                <a:lnTo>
                  <a:pt x="390" y="476"/>
                </a:lnTo>
                <a:lnTo>
                  <a:pt x="390" y="476"/>
                </a:lnTo>
                <a:lnTo>
                  <a:pt x="394" y="473"/>
                </a:lnTo>
                <a:lnTo>
                  <a:pt x="397" y="469"/>
                </a:lnTo>
                <a:lnTo>
                  <a:pt x="399" y="466"/>
                </a:lnTo>
                <a:lnTo>
                  <a:pt x="400" y="459"/>
                </a:lnTo>
                <a:lnTo>
                  <a:pt x="400" y="458"/>
                </a:lnTo>
                <a:lnTo>
                  <a:pt x="401" y="457"/>
                </a:lnTo>
                <a:lnTo>
                  <a:pt x="401" y="457"/>
                </a:lnTo>
                <a:lnTo>
                  <a:pt x="404" y="454"/>
                </a:lnTo>
                <a:lnTo>
                  <a:pt x="404" y="452"/>
                </a:lnTo>
                <a:lnTo>
                  <a:pt x="404" y="452"/>
                </a:lnTo>
                <a:lnTo>
                  <a:pt x="405" y="449"/>
                </a:lnTo>
                <a:lnTo>
                  <a:pt x="405" y="447"/>
                </a:lnTo>
                <a:lnTo>
                  <a:pt x="401" y="447"/>
                </a:lnTo>
                <a:lnTo>
                  <a:pt x="401" y="447"/>
                </a:lnTo>
                <a:lnTo>
                  <a:pt x="400" y="442"/>
                </a:lnTo>
                <a:lnTo>
                  <a:pt x="399" y="438"/>
                </a:lnTo>
                <a:lnTo>
                  <a:pt x="395" y="433"/>
                </a:lnTo>
                <a:lnTo>
                  <a:pt x="391" y="426"/>
                </a:lnTo>
                <a:lnTo>
                  <a:pt x="390" y="423"/>
                </a:lnTo>
                <a:lnTo>
                  <a:pt x="389" y="419"/>
                </a:lnTo>
                <a:lnTo>
                  <a:pt x="389" y="419"/>
                </a:lnTo>
                <a:close/>
                <a:moveTo>
                  <a:pt x="229" y="151"/>
                </a:moveTo>
                <a:lnTo>
                  <a:pt x="229" y="151"/>
                </a:lnTo>
                <a:lnTo>
                  <a:pt x="229" y="135"/>
                </a:lnTo>
                <a:lnTo>
                  <a:pt x="232" y="120"/>
                </a:lnTo>
                <a:lnTo>
                  <a:pt x="235" y="106"/>
                </a:lnTo>
                <a:lnTo>
                  <a:pt x="240" y="92"/>
                </a:lnTo>
                <a:lnTo>
                  <a:pt x="247" y="80"/>
                </a:lnTo>
                <a:lnTo>
                  <a:pt x="254" y="67"/>
                </a:lnTo>
                <a:lnTo>
                  <a:pt x="263" y="56"/>
                </a:lnTo>
                <a:lnTo>
                  <a:pt x="273" y="44"/>
                </a:lnTo>
                <a:lnTo>
                  <a:pt x="284" y="34"/>
                </a:lnTo>
                <a:lnTo>
                  <a:pt x="295" y="27"/>
                </a:lnTo>
                <a:lnTo>
                  <a:pt x="308" y="19"/>
                </a:lnTo>
                <a:lnTo>
                  <a:pt x="321" y="13"/>
                </a:lnTo>
                <a:lnTo>
                  <a:pt x="335" y="8"/>
                </a:lnTo>
                <a:lnTo>
                  <a:pt x="349" y="4"/>
                </a:lnTo>
                <a:lnTo>
                  <a:pt x="364" y="1"/>
                </a:lnTo>
                <a:lnTo>
                  <a:pt x="380" y="0"/>
                </a:lnTo>
                <a:lnTo>
                  <a:pt x="380" y="0"/>
                </a:lnTo>
                <a:lnTo>
                  <a:pt x="395" y="1"/>
                </a:lnTo>
                <a:lnTo>
                  <a:pt x="410" y="4"/>
                </a:lnTo>
                <a:lnTo>
                  <a:pt x="425" y="8"/>
                </a:lnTo>
                <a:lnTo>
                  <a:pt x="439" y="13"/>
                </a:lnTo>
                <a:lnTo>
                  <a:pt x="452" y="19"/>
                </a:lnTo>
                <a:lnTo>
                  <a:pt x="464" y="27"/>
                </a:lnTo>
                <a:lnTo>
                  <a:pt x="476" y="34"/>
                </a:lnTo>
                <a:lnTo>
                  <a:pt x="486" y="44"/>
                </a:lnTo>
                <a:lnTo>
                  <a:pt x="496" y="56"/>
                </a:lnTo>
                <a:lnTo>
                  <a:pt x="505" y="67"/>
                </a:lnTo>
                <a:lnTo>
                  <a:pt x="513" y="80"/>
                </a:lnTo>
                <a:lnTo>
                  <a:pt x="519" y="92"/>
                </a:lnTo>
                <a:lnTo>
                  <a:pt x="524" y="106"/>
                </a:lnTo>
                <a:lnTo>
                  <a:pt x="528" y="120"/>
                </a:lnTo>
                <a:lnTo>
                  <a:pt x="530" y="135"/>
                </a:lnTo>
                <a:lnTo>
                  <a:pt x="530" y="151"/>
                </a:lnTo>
                <a:lnTo>
                  <a:pt x="530" y="151"/>
                </a:lnTo>
                <a:lnTo>
                  <a:pt x="530" y="167"/>
                </a:lnTo>
                <a:lnTo>
                  <a:pt x="528" y="182"/>
                </a:lnTo>
                <a:lnTo>
                  <a:pt x="524" y="196"/>
                </a:lnTo>
                <a:lnTo>
                  <a:pt x="519" y="210"/>
                </a:lnTo>
                <a:lnTo>
                  <a:pt x="513" y="223"/>
                </a:lnTo>
                <a:lnTo>
                  <a:pt x="505" y="235"/>
                </a:lnTo>
                <a:lnTo>
                  <a:pt x="496" y="247"/>
                </a:lnTo>
                <a:lnTo>
                  <a:pt x="486" y="258"/>
                </a:lnTo>
                <a:lnTo>
                  <a:pt x="476" y="268"/>
                </a:lnTo>
                <a:lnTo>
                  <a:pt x="464" y="276"/>
                </a:lnTo>
                <a:lnTo>
                  <a:pt x="452" y="284"/>
                </a:lnTo>
                <a:lnTo>
                  <a:pt x="439" y="290"/>
                </a:lnTo>
                <a:lnTo>
                  <a:pt x="425" y="295"/>
                </a:lnTo>
                <a:lnTo>
                  <a:pt x="410" y="299"/>
                </a:lnTo>
                <a:lnTo>
                  <a:pt x="395" y="301"/>
                </a:lnTo>
                <a:lnTo>
                  <a:pt x="380" y="302"/>
                </a:lnTo>
                <a:lnTo>
                  <a:pt x="380" y="302"/>
                </a:lnTo>
                <a:lnTo>
                  <a:pt x="364" y="301"/>
                </a:lnTo>
                <a:lnTo>
                  <a:pt x="349" y="299"/>
                </a:lnTo>
                <a:lnTo>
                  <a:pt x="335" y="295"/>
                </a:lnTo>
                <a:lnTo>
                  <a:pt x="321" y="290"/>
                </a:lnTo>
                <a:lnTo>
                  <a:pt x="308" y="284"/>
                </a:lnTo>
                <a:lnTo>
                  <a:pt x="295" y="276"/>
                </a:lnTo>
                <a:lnTo>
                  <a:pt x="284" y="268"/>
                </a:lnTo>
                <a:lnTo>
                  <a:pt x="273" y="258"/>
                </a:lnTo>
                <a:lnTo>
                  <a:pt x="263" y="247"/>
                </a:lnTo>
                <a:lnTo>
                  <a:pt x="254" y="235"/>
                </a:lnTo>
                <a:lnTo>
                  <a:pt x="247" y="223"/>
                </a:lnTo>
                <a:lnTo>
                  <a:pt x="240" y="210"/>
                </a:lnTo>
                <a:lnTo>
                  <a:pt x="235" y="196"/>
                </a:lnTo>
                <a:lnTo>
                  <a:pt x="232" y="182"/>
                </a:lnTo>
                <a:lnTo>
                  <a:pt x="229" y="167"/>
                </a:lnTo>
                <a:lnTo>
                  <a:pt x="229" y="151"/>
                </a:lnTo>
                <a:lnTo>
                  <a:pt x="229" y="151"/>
                </a:lnTo>
                <a:close/>
                <a:moveTo>
                  <a:pt x="515" y="151"/>
                </a:moveTo>
                <a:lnTo>
                  <a:pt x="515" y="151"/>
                </a:lnTo>
                <a:lnTo>
                  <a:pt x="514" y="171"/>
                </a:lnTo>
                <a:lnTo>
                  <a:pt x="510" y="189"/>
                </a:lnTo>
                <a:lnTo>
                  <a:pt x="504" y="206"/>
                </a:lnTo>
                <a:lnTo>
                  <a:pt x="495" y="223"/>
                </a:lnTo>
                <a:lnTo>
                  <a:pt x="423" y="205"/>
                </a:lnTo>
                <a:lnTo>
                  <a:pt x="399" y="267"/>
                </a:lnTo>
                <a:lnTo>
                  <a:pt x="387" y="237"/>
                </a:lnTo>
                <a:lnTo>
                  <a:pt x="396" y="220"/>
                </a:lnTo>
                <a:lnTo>
                  <a:pt x="387" y="205"/>
                </a:lnTo>
                <a:lnTo>
                  <a:pt x="380" y="205"/>
                </a:lnTo>
                <a:lnTo>
                  <a:pt x="372" y="205"/>
                </a:lnTo>
                <a:lnTo>
                  <a:pt x="364" y="220"/>
                </a:lnTo>
                <a:lnTo>
                  <a:pt x="372" y="237"/>
                </a:lnTo>
                <a:lnTo>
                  <a:pt x="364" y="267"/>
                </a:lnTo>
                <a:lnTo>
                  <a:pt x="334" y="205"/>
                </a:lnTo>
                <a:lnTo>
                  <a:pt x="265" y="223"/>
                </a:lnTo>
                <a:lnTo>
                  <a:pt x="265" y="223"/>
                </a:lnTo>
                <a:lnTo>
                  <a:pt x="257" y="206"/>
                </a:lnTo>
                <a:lnTo>
                  <a:pt x="249" y="189"/>
                </a:lnTo>
                <a:lnTo>
                  <a:pt x="246" y="171"/>
                </a:lnTo>
                <a:lnTo>
                  <a:pt x="244" y="151"/>
                </a:lnTo>
                <a:lnTo>
                  <a:pt x="244" y="151"/>
                </a:lnTo>
                <a:lnTo>
                  <a:pt x="246" y="138"/>
                </a:lnTo>
                <a:lnTo>
                  <a:pt x="247" y="124"/>
                </a:lnTo>
                <a:lnTo>
                  <a:pt x="251" y="111"/>
                </a:lnTo>
                <a:lnTo>
                  <a:pt x="256" y="99"/>
                </a:lnTo>
                <a:lnTo>
                  <a:pt x="261" y="87"/>
                </a:lnTo>
                <a:lnTo>
                  <a:pt x="267" y="76"/>
                </a:lnTo>
                <a:lnTo>
                  <a:pt x="276" y="66"/>
                </a:lnTo>
                <a:lnTo>
                  <a:pt x="285" y="56"/>
                </a:lnTo>
                <a:lnTo>
                  <a:pt x="294" y="47"/>
                </a:lnTo>
                <a:lnTo>
                  <a:pt x="304" y="39"/>
                </a:lnTo>
                <a:lnTo>
                  <a:pt x="315" y="33"/>
                </a:lnTo>
                <a:lnTo>
                  <a:pt x="328" y="27"/>
                </a:lnTo>
                <a:lnTo>
                  <a:pt x="339" y="22"/>
                </a:lnTo>
                <a:lnTo>
                  <a:pt x="353" y="19"/>
                </a:lnTo>
                <a:lnTo>
                  <a:pt x="366" y="17"/>
                </a:lnTo>
                <a:lnTo>
                  <a:pt x="380" y="17"/>
                </a:lnTo>
                <a:lnTo>
                  <a:pt x="380" y="17"/>
                </a:lnTo>
                <a:lnTo>
                  <a:pt x="394" y="17"/>
                </a:lnTo>
                <a:lnTo>
                  <a:pt x="407" y="19"/>
                </a:lnTo>
                <a:lnTo>
                  <a:pt x="420" y="22"/>
                </a:lnTo>
                <a:lnTo>
                  <a:pt x="433" y="27"/>
                </a:lnTo>
                <a:lnTo>
                  <a:pt x="444" y="33"/>
                </a:lnTo>
                <a:lnTo>
                  <a:pt x="456" y="39"/>
                </a:lnTo>
                <a:lnTo>
                  <a:pt x="466" y="47"/>
                </a:lnTo>
                <a:lnTo>
                  <a:pt x="476" y="56"/>
                </a:lnTo>
                <a:lnTo>
                  <a:pt x="485" y="66"/>
                </a:lnTo>
                <a:lnTo>
                  <a:pt x="492" y="76"/>
                </a:lnTo>
                <a:lnTo>
                  <a:pt x="499" y="87"/>
                </a:lnTo>
                <a:lnTo>
                  <a:pt x="505" y="99"/>
                </a:lnTo>
                <a:lnTo>
                  <a:pt x="509" y="111"/>
                </a:lnTo>
                <a:lnTo>
                  <a:pt x="513" y="124"/>
                </a:lnTo>
                <a:lnTo>
                  <a:pt x="514" y="138"/>
                </a:lnTo>
                <a:lnTo>
                  <a:pt x="515" y="151"/>
                </a:lnTo>
                <a:lnTo>
                  <a:pt x="515" y="151"/>
                </a:lnTo>
                <a:close/>
                <a:moveTo>
                  <a:pt x="328" y="148"/>
                </a:moveTo>
                <a:lnTo>
                  <a:pt x="328" y="148"/>
                </a:lnTo>
                <a:lnTo>
                  <a:pt x="324" y="143"/>
                </a:lnTo>
                <a:lnTo>
                  <a:pt x="321" y="138"/>
                </a:lnTo>
                <a:lnTo>
                  <a:pt x="319" y="128"/>
                </a:lnTo>
                <a:lnTo>
                  <a:pt x="319" y="128"/>
                </a:lnTo>
                <a:lnTo>
                  <a:pt x="319" y="118"/>
                </a:lnTo>
                <a:lnTo>
                  <a:pt x="320" y="114"/>
                </a:lnTo>
                <a:lnTo>
                  <a:pt x="323" y="109"/>
                </a:lnTo>
                <a:lnTo>
                  <a:pt x="323" y="109"/>
                </a:lnTo>
                <a:lnTo>
                  <a:pt x="323" y="91"/>
                </a:lnTo>
                <a:lnTo>
                  <a:pt x="324" y="76"/>
                </a:lnTo>
                <a:lnTo>
                  <a:pt x="327" y="68"/>
                </a:lnTo>
                <a:lnTo>
                  <a:pt x="329" y="63"/>
                </a:lnTo>
                <a:lnTo>
                  <a:pt x="333" y="57"/>
                </a:lnTo>
                <a:lnTo>
                  <a:pt x="338" y="53"/>
                </a:lnTo>
                <a:lnTo>
                  <a:pt x="338" y="53"/>
                </a:lnTo>
                <a:lnTo>
                  <a:pt x="346" y="48"/>
                </a:lnTo>
                <a:lnTo>
                  <a:pt x="356" y="43"/>
                </a:lnTo>
                <a:lnTo>
                  <a:pt x="368" y="41"/>
                </a:lnTo>
                <a:lnTo>
                  <a:pt x="380" y="39"/>
                </a:lnTo>
                <a:lnTo>
                  <a:pt x="380" y="39"/>
                </a:lnTo>
                <a:lnTo>
                  <a:pt x="391" y="41"/>
                </a:lnTo>
                <a:lnTo>
                  <a:pt x="404" y="43"/>
                </a:lnTo>
                <a:lnTo>
                  <a:pt x="415" y="48"/>
                </a:lnTo>
                <a:lnTo>
                  <a:pt x="423" y="53"/>
                </a:lnTo>
                <a:lnTo>
                  <a:pt x="423" y="53"/>
                </a:lnTo>
                <a:lnTo>
                  <a:pt x="426" y="57"/>
                </a:lnTo>
                <a:lnTo>
                  <a:pt x="430" y="63"/>
                </a:lnTo>
                <a:lnTo>
                  <a:pt x="434" y="68"/>
                </a:lnTo>
                <a:lnTo>
                  <a:pt x="435" y="76"/>
                </a:lnTo>
                <a:lnTo>
                  <a:pt x="438" y="91"/>
                </a:lnTo>
                <a:lnTo>
                  <a:pt x="438" y="109"/>
                </a:lnTo>
                <a:lnTo>
                  <a:pt x="438" y="109"/>
                </a:lnTo>
                <a:lnTo>
                  <a:pt x="440" y="114"/>
                </a:lnTo>
                <a:lnTo>
                  <a:pt x="440" y="118"/>
                </a:lnTo>
                <a:lnTo>
                  <a:pt x="440" y="128"/>
                </a:lnTo>
                <a:lnTo>
                  <a:pt x="440" y="128"/>
                </a:lnTo>
                <a:lnTo>
                  <a:pt x="438" y="138"/>
                </a:lnTo>
                <a:lnTo>
                  <a:pt x="435" y="143"/>
                </a:lnTo>
                <a:lnTo>
                  <a:pt x="432" y="148"/>
                </a:lnTo>
                <a:lnTo>
                  <a:pt x="432" y="148"/>
                </a:lnTo>
                <a:lnTo>
                  <a:pt x="432" y="156"/>
                </a:lnTo>
                <a:lnTo>
                  <a:pt x="429" y="163"/>
                </a:lnTo>
                <a:lnTo>
                  <a:pt x="429" y="163"/>
                </a:lnTo>
                <a:lnTo>
                  <a:pt x="428" y="168"/>
                </a:lnTo>
                <a:lnTo>
                  <a:pt x="424" y="173"/>
                </a:lnTo>
                <a:lnTo>
                  <a:pt x="420" y="177"/>
                </a:lnTo>
                <a:lnTo>
                  <a:pt x="415" y="181"/>
                </a:lnTo>
                <a:lnTo>
                  <a:pt x="415" y="181"/>
                </a:lnTo>
                <a:lnTo>
                  <a:pt x="407" y="186"/>
                </a:lnTo>
                <a:lnTo>
                  <a:pt x="400" y="192"/>
                </a:lnTo>
                <a:lnTo>
                  <a:pt x="400" y="192"/>
                </a:lnTo>
                <a:lnTo>
                  <a:pt x="395" y="195"/>
                </a:lnTo>
                <a:lnTo>
                  <a:pt x="391" y="196"/>
                </a:lnTo>
                <a:lnTo>
                  <a:pt x="380" y="197"/>
                </a:lnTo>
                <a:lnTo>
                  <a:pt x="380" y="197"/>
                </a:lnTo>
                <a:lnTo>
                  <a:pt x="370" y="196"/>
                </a:lnTo>
                <a:lnTo>
                  <a:pt x="364" y="195"/>
                </a:lnTo>
                <a:lnTo>
                  <a:pt x="359" y="192"/>
                </a:lnTo>
                <a:lnTo>
                  <a:pt x="359" y="192"/>
                </a:lnTo>
                <a:lnTo>
                  <a:pt x="352" y="186"/>
                </a:lnTo>
                <a:lnTo>
                  <a:pt x="344" y="181"/>
                </a:lnTo>
                <a:lnTo>
                  <a:pt x="344" y="181"/>
                </a:lnTo>
                <a:lnTo>
                  <a:pt x="339" y="177"/>
                </a:lnTo>
                <a:lnTo>
                  <a:pt x="335" y="173"/>
                </a:lnTo>
                <a:lnTo>
                  <a:pt x="333" y="168"/>
                </a:lnTo>
                <a:lnTo>
                  <a:pt x="330" y="163"/>
                </a:lnTo>
                <a:lnTo>
                  <a:pt x="330" y="163"/>
                </a:lnTo>
                <a:lnTo>
                  <a:pt x="329" y="156"/>
                </a:lnTo>
                <a:lnTo>
                  <a:pt x="328" y="148"/>
                </a:lnTo>
                <a:lnTo>
                  <a:pt x="328" y="148"/>
                </a:lnTo>
                <a:close/>
                <a:moveTo>
                  <a:pt x="380" y="80"/>
                </a:moveTo>
                <a:lnTo>
                  <a:pt x="380" y="80"/>
                </a:lnTo>
                <a:lnTo>
                  <a:pt x="375" y="80"/>
                </a:lnTo>
                <a:lnTo>
                  <a:pt x="370" y="77"/>
                </a:lnTo>
                <a:lnTo>
                  <a:pt x="359" y="73"/>
                </a:lnTo>
                <a:lnTo>
                  <a:pt x="356" y="71"/>
                </a:lnTo>
                <a:lnTo>
                  <a:pt x="351" y="71"/>
                </a:lnTo>
                <a:lnTo>
                  <a:pt x="346" y="71"/>
                </a:lnTo>
                <a:lnTo>
                  <a:pt x="340" y="75"/>
                </a:lnTo>
                <a:lnTo>
                  <a:pt x="340" y="75"/>
                </a:lnTo>
                <a:lnTo>
                  <a:pt x="338" y="77"/>
                </a:lnTo>
                <a:lnTo>
                  <a:pt x="335" y="81"/>
                </a:lnTo>
                <a:lnTo>
                  <a:pt x="334" y="85"/>
                </a:lnTo>
                <a:lnTo>
                  <a:pt x="333" y="89"/>
                </a:lnTo>
                <a:lnTo>
                  <a:pt x="334" y="100"/>
                </a:lnTo>
                <a:lnTo>
                  <a:pt x="337" y="113"/>
                </a:lnTo>
                <a:lnTo>
                  <a:pt x="337" y="113"/>
                </a:lnTo>
                <a:lnTo>
                  <a:pt x="330" y="113"/>
                </a:lnTo>
                <a:lnTo>
                  <a:pt x="328" y="115"/>
                </a:lnTo>
                <a:lnTo>
                  <a:pt x="327" y="119"/>
                </a:lnTo>
                <a:lnTo>
                  <a:pt x="327" y="127"/>
                </a:lnTo>
                <a:lnTo>
                  <a:pt x="327" y="127"/>
                </a:lnTo>
                <a:lnTo>
                  <a:pt x="328" y="133"/>
                </a:lnTo>
                <a:lnTo>
                  <a:pt x="330" y="138"/>
                </a:lnTo>
                <a:lnTo>
                  <a:pt x="333" y="141"/>
                </a:lnTo>
                <a:lnTo>
                  <a:pt x="335" y="143"/>
                </a:lnTo>
                <a:lnTo>
                  <a:pt x="335" y="143"/>
                </a:lnTo>
                <a:lnTo>
                  <a:pt x="337" y="153"/>
                </a:lnTo>
                <a:lnTo>
                  <a:pt x="339" y="161"/>
                </a:lnTo>
                <a:lnTo>
                  <a:pt x="342" y="165"/>
                </a:lnTo>
                <a:lnTo>
                  <a:pt x="344" y="166"/>
                </a:lnTo>
                <a:lnTo>
                  <a:pt x="344" y="166"/>
                </a:lnTo>
                <a:lnTo>
                  <a:pt x="349" y="166"/>
                </a:lnTo>
                <a:lnTo>
                  <a:pt x="352" y="165"/>
                </a:lnTo>
                <a:lnTo>
                  <a:pt x="358" y="158"/>
                </a:lnTo>
                <a:lnTo>
                  <a:pt x="362" y="156"/>
                </a:lnTo>
                <a:lnTo>
                  <a:pt x="366" y="152"/>
                </a:lnTo>
                <a:lnTo>
                  <a:pt x="372" y="151"/>
                </a:lnTo>
                <a:lnTo>
                  <a:pt x="380" y="149"/>
                </a:lnTo>
                <a:lnTo>
                  <a:pt x="380" y="149"/>
                </a:lnTo>
                <a:lnTo>
                  <a:pt x="387" y="151"/>
                </a:lnTo>
                <a:lnTo>
                  <a:pt x="394" y="152"/>
                </a:lnTo>
                <a:lnTo>
                  <a:pt x="399" y="156"/>
                </a:lnTo>
                <a:lnTo>
                  <a:pt x="401" y="158"/>
                </a:lnTo>
                <a:lnTo>
                  <a:pt x="407" y="165"/>
                </a:lnTo>
                <a:lnTo>
                  <a:pt x="411" y="166"/>
                </a:lnTo>
                <a:lnTo>
                  <a:pt x="415" y="166"/>
                </a:lnTo>
                <a:lnTo>
                  <a:pt x="415" y="166"/>
                </a:lnTo>
                <a:lnTo>
                  <a:pt x="418" y="165"/>
                </a:lnTo>
                <a:lnTo>
                  <a:pt x="420" y="161"/>
                </a:lnTo>
                <a:lnTo>
                  <a:pt x="423" y="153"/>
                </a:lnTo>
                <a:lnTo>
                  <a:pt x="424" y="143"/>
                </a:lnTo>
                <a:lnTo>
                  <a:pt x="424" y="143"/>
                </a:lnTo>
                <a:lnTo>
                  <a:pt x="428" y="141"/>
                </a:lnTo>
                <a:lnTo>
                  <a:pt x="430" y="138"/>
                </a:lnTo>
                <a:lnTo>
                  <a:pt x="432" y="133"/>
                </a:lnTo>
                <a:lnTo>
                  <a:pt x="433" y="127"/>
                </a:lnTo>
                <a:lnTo>
                  <a:pt x="433" y="127"/>
                </a:lnTo>
                <a:lnTo>
                  <a:pt x="433" y="119"/>
                </a:lnTo>
                <a:lnTo>
                  <a:pt x="432" y="115"/>
                </a:lnTo>
                <a:lnTo>
                  <a:pt x="429" y="113"/>
                </a:lnTo>
                <a:lnTo>
                  <a:pt x="423" y="113"/>
                </a:lnTo>
                <a:lnTo>
                  <a:pt x="423" y="113"/>
                </a:lnTo>
                <a:lnTo>
                  <a:pt x="425" y="100"/>
                </a:lnTo>
                <a:lnTo>
                  <a:pt x="426" y="89"/>
                </a:lnTo>
                <a:lnTo>
                  <a:pt x="425" y="85"/>
                </a:lnTo>
                <a:lnTo>
                  <a:pt x="424" y="81"/>
                </a:lnTo>
                <a:lnTo>
                  <a:pt x="421" y="77"/>
                </a:lnTo>
                <a:lnTo>
                  <a:pt x="419" y="75"/>
                </a:lnTo>
                <a:lnTo>
                  <a:pt x="419" y="75"/>
                </a:lnTo>
                <a:lnTo>
                  <a:pt x="414" y="71"/>
                </a:lnTo>
                <a:lnTo>
                  <a:pt x="409" y="71"/>
                </a:lnTo>
                <a:lnTo>
                  <a:pt x="405" y="71"/>
                </a:lnTo>
                <a:lnTo>
                  <a:pt x="400" y="73"/>
                </a:lnTo>
                <a:lnTo>
                  <a:pt x="391" y="77"/>
                </a:lnTo>
                <a:lnTo>
                  <a:pt x="385" y="80"/>
                </a:lnTo>
                <a:lnTo>
                  <a:pt x="380" y="80"/>
                </a:lnTo>
                <a:lnTo>
                  <a:pt x="380" y="80"/>
                </a:lnTo>
                <a:close/>
                <a:moveTo>
                  <a:pt x="139" y="361"/>
                </a:moveTo>
                <a:lnTo>
                  <a:pt x="139" y="361"/>
                </a:lnTo>
                <a:lnTo>
                  <a:pt x="137" y="358"/>
                </a:lnTo>
                <a:lnTo>
                  <a:pt x="135" y="356"/>
                </a:lnTo>
                <a:lnTo>
                  <a:pt x="134" y="351"/>
                </a:lnTo>
                <a:lnTo>
                  <a:pt x="134" y="351"/>
                </a:lnTo>
                <a:lnTo>
                  <a:pt x="134" y="345"/>
                </a:lnTo>
                <a:lnTo>
                  <a:pt x="134" y="343"/>
                </a:lnTo>
                <a:lnTo>
                  <a:pt x="135" y="342"/>
                </a:lnTo>
                <a:lnTo>
                  <a:pt x="135" y="342"/>
                </a:lnTo>
                <a:lnTo>
                  <a:pt x="135" y="332"/>
                </a:lnTo>
                <a:lnTo>
                  <a:pt x="137" y="324"/>
                </a:lnTo>
                <a:lnTo>
                  <a:pt x="139" y="318"/>
                </a:lnTo>
                <a:lnTo>
                  <a:pt x="143" y="313"/>
                </a:lnTo>
                <a:lnTo>
                  <a:pt x="143" y="313"/>
                </a:lnTo>
                <a:lnTo>
                  <a:pt x="147" y="311"/>
                </a:lnTo>
                <a:lnTo>
                  <a:pt x="153" y="309"/>
                </a:lnTo>
                <a:lnTo>
                  <a:pt x="158" y="308"/>
                </a:lnTo>
                <a:lnTo>
                  <a:pt x="165" y="306"/>
                </a:lnTo>
                <a:lnTo>
                  <a:pt x="165" y="306"/>
                </a:lnTo>
                <a:lnTo>
                  <a:pt x="171" y="308"/>
                </a:lnTo>
                <a:lnTo>
                  <a:pt x="177" y="309"/>
                </a:lnTo>
                <a:lnTo>
                  <a:pt x="182" y="311"/>
                </a:lnTo>
                <a:lnTo>
                  <a:pt x="186" y="313"/>
                </a:lnTo>
                <a:lnTo>
                  <a:pt x="186" y="313"/>
                </a:lnTo>
                <a:lnTo>
                  <a:pt x="190" y="318"/>
                </a:lnTo>
                <a:lnTo>
                  <a:pt x="192" y="324"/>
                </a:lnTo>
                <a:lnTo>
                  <a:pt x="194" y="332"/>
                </a:lnTo>
                <a:lnTo>
                  <a:pt x="194" y="342"/>
                </a:lnTo>
                <a:lnTo>
                  <a:pt x="194" y="342"/>
                </a:lnTo>
                <a:lnTo>
                  <a:pt x="195" y="343"/>
                </a:lnTo>
                <a:lnTo>
                  <a:pt x="195" y="345"/>
                </a:lnTo>
                <a:lnTo>
                  <a:pt x="195" y="351"/>
                </a:lnTo>
                <a:lnTo>
                  <a:pt x="195" y="351"/>
                </a:lnTo>
                <a:lnTo>
                  <a:pt x="194" y="356"/>
                </a:lnTo>
                <a:lnTo>
                  <a:pt x="192" y="358"/>
                </a:lnTo>
                <a:lnTo>
                  <a:pt x="191" y="361"/>
                </a:lnTo>
                <a:lnTo>
                  <a:pt x="191" y="361"/>
                </a:lnTo>
                <a:lnTo>
                  <a:pt x="190" y="368"/>
                </a:lnTo>
                <a:lnTo>
                  <a:pt x="190" y="368"/>
                </a:lnTo>
                <a:lnTo>
                  <a:pt x="187" y="373"/>
                </a:lnTo>
                <a:lnTo>
                  <a:pt x="182" y="377"/>
                </a:lnTo>
                <a:lnTo>
                  <a:pt x="182" y="377"/>
                </a:lnTo>
                <a:lnTo>
                  <a:pt x="175" y="383"/>
                </a:lnTo>
                <a:lnTo>
                  <a:pt x="175" y="383"/>
                </a:lnTo>
                <a:lnTo>
                  <a:pt x="170" y="385"/>
                </a:lnTo>
                <a:lnTo>
                  <a:pt x="165" y="385"/>
                </a:lnTo>
                <a:lnTo>
                  <a:pt x="165" y="385"/>
                </a:lnTo>
                <a:lnTo>
                  <a:pt x="160" y="385"/>
                </a:lnTo>
                <a:lnTo>
                  <a:pt x="154" y="383"/>
                </a:lnTo>
                <a:lnTo>
                  <a:pt x="154" y="383"/>
                </a:lnTo>
                <a:lnTo>
                  <a:pt x="147" y="377"/>
                </a:lnTo>
                <a:lnTo>
                  <a:pt x="147" y="377"/>
                </a:lnTo>
                <a:lnTo>
                  <a:pt x="143" y="373"/>
                </a:lnTo>
                <a:lnTo>
                  <a:pt x="139" y="368"/>
                </a:lnTo>
                <a:lnTo>
                  <a:pt x="139" y="368"/>
                </a:lnTo>
                <a:lnTo>
                  <a:pt x="139" y="361"/>
                </a:lnTo>
                <a:lnTo>
                  <a:pt x="139" y="361"/>
                </a:lnTo>
                <a:close/>
                <a:moveTo>
                  <a:pt x="229" y="405"/>
                </a:moveTo>
                <a:lnTo>
                  <a:pt x="229" y="405"/>
                </a:lnTo>
                <a:lnTo>
                  <a:pt x="224" y="413"/>
                </a:lnTo>
                <a:lnTo>
                  <a:pt x="218" y="420"/>
                </a:lnTo>
                <a:lnTo>
                  <a:pt x="210" y="426"/>
                </a:lnTo>
                <a:lnTo>
                  <a:pt x="203" y="432"/>
                </a:lnTo>
                <a:lnTo>
                  <a:pt x="194" y="435"/>
                </a:lnTo>
                <a:lnTo>
                  <a:pt x="185" y="439"/>
                </a:lnTo>
                <a:lnTo>
                  <a:pt x="175" y="442"/>
                </a:lnTo>
                <a:lnTo>
                  <a:pt x="165" y="442"/>
                </a:lnTo>
                <a:lnTo>
                  <a:pt x="165" y="442"/>
                </a:lnTo>
                <a:lnTo>
                  <a:pt x="154" y="442"/>
                </a:lnTo>
                <a:lnTo>
                  <a:pt x="144" y="439"/>
                </a:lnTo>
                <a:lnTo>
                  <a:pt x="135" y="437"/>
                </a:lnTo>
                <a:lnTo>
                  <a:pt x="127" y="432"/>
                </a:lnTo>
                <a:lnTo>
                  <a:pt x="119" y="426"/>
                </a:lnTo>
                <a:lnTo>
                  <a:pt x="111" y="420"/>
                </a:lnTo>
                <a:lnTo>
                  <a:pt x="105" y="413"/>
                </a:lnTo>
                <a:lnTo>
                  <a:pt x="100" y="405"/>
                </a:lnTo>
                <a:lnTo>
                  <a:pt x="142" y="390"/>
                </a:lnTo>
                <a:lnTo>
                  <a:pt x="157" y="420"/>
                </a:lnTo>
                <a:lnTo>
                  <a:pt x="161" y="405"/>
                </a:lnTo>
                <a:lnTo>
                  <a:pt x="157" y="397"/>
                </a:lnTo>
                <a:lnTo>
                  <a:pt x="161" y="390"/>
                </a:lnTo>
                <a:lnTo>
                  <a:pt x="165" y="390"/>
                </a:lnTo>
                <a:lnTo>
                  <a:pt x="168" y="390"/>
                </a:lnTo>
                <a:lnTo>
                  <a:pt x="172" y="397"/>
                </a:lnTo>
                <a:lnTo>
                  <a:pt x="168" y="405"/>
                </a:lnTo>
                <a:lnTo>
                  <a:pt x="175" y="420"/>
                </a:lnTo>
                <a:lnTo>
                  <a:pt x="186" y="390"/>
                </a:lnTo>
                <a:lnTo>
                  <a:pt x="229" y="405"/>
                </a:lnTo>
                <a:lnTo>
                  <a:pt x="229" y="405"/>
                </a:lnTo>
                <a:close/>
                <a:moveTo>
                  <a:pt x="165" y="327"/>
                </a:moveTo>
                <a:lnTo>
                  <a:pt x="165" y="327"/>
                </a:lnTo>
                <a:lnTo>
                  <a:pt x="153" y="327"/>
                </a:lnTo>
                <a:lnTo>
                  <a:pt x="149" y="327"/>
                </a:lnTo>
                <a:lnTo>
                  <a:pt x="147" y="328"/>
                </a:lnTo>
                <a:lnTo>
                  <a:pt x="144" y="329"/>
                </a:lnTo>
                <a:lnTo>
                  <a:pt x="144" y="333"/>
                </a:lnTo>
                <a:lnTo>
                  <a:pt x="143" y="343"/>
                </a:lnTo>
                <a:lnTo>
                  <a:pt x="143" y="343"/>
                </a:lnTo>
                <a:lnTo>
                  <a:pt x="141" y="343"/>
                </a:lnTo>
                <a:lnTo>
                  <a:pt x="138" y="344"/>
                </a:lnTo>
                <a:lnTo>
                  <a:pt x="138" y="347"/>
                </a:lnTo>
                <a:lnTo>
                  <a:pt x="138" y="349"/>
                </a:lnTo>
                <a:lnTo>
                  <a:pt x="138" y="349"/>
                </a:lnTo>
                <a:lnTo>
                  <a:pt x="139" y="356"/>
                </a:lnTo>
                <a:lnTo>
                  <a:pt x="141" y="357"/>
                </a:lnTo>
                <a:lnTo>
                  <a:pt x="143" y="358"/>
                </a:lnTo>
                <a:lnTo>
                  <a:pt x="143" y="358"/>
                </a:lnTo>
                <a:lnTo>
                  <a:pt x="143" y="367"/>
                </a:lnTo>
                <a:lnTo>
                  <a:pt x="146" y="371"/>
                </a:lnTo>
                <a:lnTo>
                  <a:pt x="149" y="375"/>
                </a:lnTo>
                <a:lnTo>
                  <a:pt x="149" y="375"/>
                </a:lnTo>
                <a:lnTo>
                  <a:pt x="156" y="380"/>
                </a:lnTo>
                <a:lnTo>
                  <a:pt x="160" y="381"/>
                </a:lnTo>
                <a:lnTo>
                  <a:pt x="165" y="381"/>
                </a:lnTo>
                <a:lnTo>
                  <a:pt x="165" y="381"/>
                </a:lnTo>
                <a:lnTo>
                  <a:pt x="170" y="381"/>
                </a:lnTo>
                <a:lnTo>
                  <a:pt x="173" y="380"/>
                </a:lnTo>
                <a:lnTo>
                  <a:pt x="180" y="375"/>
                </a:lnTo>
                <a:lnTo>
                  <a:pt x="180" y="375"/>
                </a:lnTo>
                <a:lnTo>
                  <a:pt x="184" y="371"/>
                </a:lnTo>
                <a:lnTo>
                  <a:pt x="186" y="367"/>
                </a:lnTo>
                <a:lnTo>
                  <a:pt x="187" y="358"/>
                </a:lnTo>
                <a:lnTo>
                  <a:pt x="187" y="358"/>
                </a:lnTo>
                <a:lnTo>
                  <a:pt x="189" y="357"/>
                </a:lnTo>
                <a:lnTo>
                  <a:pt x="190" y="356"/>
                </a:lnTo>
                <a:lnTo>
                  <a:pt x="191" y="349"/>
                </a:lnTo>
                <a:lnTo>
                  <a:pt x="191" y="349"/>
                </a:lnTo>
                <a:lnTo>
                  <a:pt x="191" y="347"/>
                </a:lnTo>
                <a:lnTo>
                  <a:pt x="191" y="344"/>
                </a:lnTo>
                <a:lnTo>
                  <a:pt x="190" y="343"/>
                </a:lnTo>
                <a:lnTo>
                  <a:pt x="186" y="343"/>
                </a:lnTo>
                <a:lnTo>
                  <a:pt x="186" y="343"/>
                </a:lnTo>
                <a:lnTo>
                  <a:pt x="186" y="333"/>
                </a:lnTo>
                <a:lnTo>
                  <a:pt x="185" y="329"/>
                </a:lnTo>
                <a:lnTo>
                  <a:pt x="182" y="328"/>
                </a:lnTo>
                <a:lnTo>
                  <a:pt x="180" y="327"/>
                </a:lnTo>
                <a:lnTo>
                  <a:pt x="176" y="327"/>
                </a:lnTo>
                <a:lnTo>
                  <a:pt x="165" y="327"/>
                </a:lnTo>
                <a:lnTo>
                  <a:pt x="165" y="327"/>
                </a:lnTo>
                <a:close/>
                <a:moveTo>
                  <a:pt x="745" y="195"/>
                </a:moveTo>
                <a:lnTo>
                  <a:pt x="745" y="195"/>
                </a:lnTo>
                <a:lnTo>
                  <a:pt x="740" y="201"/>
                </a:lnTo>
                <a:lnTo>
                  <a:pt x="734" y="208"/>
                </a:lnTo>
                <a:lnTo>
                  <a:pt x="726" y="214"/>
                </a:lnTo>
                <a:lnTo>
                  <a:pt x="719" y="218"/>
                </a:lnTo>
                <a:lnTo>
                  <a:pt x="711" y="222"/>
                </a:lnTo>
                <a:lnTo>
                  <a:pt x="702" y="224"/>
                </a:lnTo>
                <a:lnTo>
                  <a:pt x="693" y="227"/>
                </a:lnTo>
                <a:lnTo>
                  <a:pt x="685" y="227"/>
                </a:lnTo>
                <a:lnTo>
                  <a:pt x="685" y="227"/>
                </a:lnTo>
                <a:lnTo>
                  <a:pt x="674" y="227"/>
                </a:lnTo>
                <a:lnTo>
                  <a:pt x="666" y="224"/>
                </a:lnTo>
                <a:lnTo>
                  <a:pt x="657" y="222"/>
                </a:lnTo>
                <a:lnTo>
                  <a:pt x="649" y="218"/>
                </a:lnTo>
                <a:lnTo>
                  <a:pt x="642" y="214"/>
                </a:lnTo>
                <a:lnTo>
                  <a:pt x="634" y="208"/>
                </a:lnTo>
                <a:lnTo>
                  <a:pt x="628" y="201"/>
                </a:lnTo>
                <a:lnTo>
                  <a:pt x="623" y="195"/>
                </a:lnTo>
                <a:lnTo>
                  <a:pt x="663" y="182"/>
                </a:lnTo>
                <a:lnTo>
                  <a:pt x="685" y="218"/>
                </a:lnTo>
                <a:lnTo>
                  <a:pt x="706" y="182"/>
                </a:lnTo>
                <a:lnTo>
                  <a:pt x="745" y="195"/>
                </a:lnTo>
                <a:lnTo>
                  <a:pt x="745" y="195"/>
                </a:lnTo>
                <a:close/>
                <a:moveTo>
                  <a:pt x="678" y="105"/>
                </a:moveTo>
                <a:lnTo>
                  <a:pt x="678" y="105"/>
                </a:lnTo>
                <a:lnTo>
                  <a:pt x="673" y="104"/>
                </a:lnTo>
                <a:lnTo>
                  <a:pt x="668" y="104"/>
                </a:lnTo>
                <a:lnTo>
                  <a:pt x="664" y="108"/>
                </a:lnTo>
                <a:lnTo>
                  <a:pt x="659" y="113"/>
                </a:lnTo>
                <a:lnTo>
                  <a:pt x="657" y="119"/>
                </a:lnTo>
                <a:lnTo>
                  <a:pt x="654" y="127"/>
                </a:lnTo>
                <a:lnTo>
                  <a:pt x="653" y="134"/>
                </a:lnTo>
                <a:lnTo>
                  <a:pt x="653" y="143"/>
                </a:lnTo>
                <a:lnTo>
                  <a:pt x="653" y="143"/>
                </a:lnTo>
                <a:lnTo>
                  <a:pt x="652" y="151"/>
                </a:lnTo>
                <a:lnTo>
                  <a:pt x="650" y="157"/>
                </a:lnTo>
                <a:lnTo>
                  <a:pt x="652" y="162"/>
                </a:lnTo>
                <a:lnTo>
                  <a:pt x="654" y="167"/>
                </a:lnTo>
                <a:lnTo>
                  <a:pt x="657" y="171"/>
                </a:lnTo>
                <a:lnTo>
                  <a:pt x="661" y="173"/>
                </a:lnTo>
                <a:lnTo>
                  <a:pt x="666" y="175"/>
                </a:lnTo>
                <a:lnTo>
                  <a:pt x="672" y="175"/>
                </a:lnTo>
                <a:lnTo>
                  <a:pt x="672" y="175"/>
                </a:lnTo>
                <a:lnTo>
                  <a:pt x="677" y="180"/>
                </a:lnTo>
                <a:lnTo>
                  <a:pt x="681" y="181"/>
                </a:lnTo>
                <a:lnTo>
                  <a:pt x="683" y="181"/>
                </a:lnTo>
                <a:lnTo>
                  <a:pt x="685" y="181"/>
                </a:lnTo>
                <a:lnTo>
                  <a:pt x="685" y="181"/>
                </a:lnTo>
                <a:lnTo>
                  <a:pt x="685" y="181"/>
                </a:lnTo>
                <a:lnTo>
                  <a:pt x="687" y="181"/>
                </a:lnTo>
                <a:lnTo>
                  <a:pt x="691" y="180"/>
                </a:lnTo>
                <a:lnTo>
                  <a:pt x="696" y="175"/>
                </a:lnTo>
                <a:lnTo>
                  <a:pt x="696" y="175"/>
                </a:lnTo>
                <a:lnTo>
                  <a:pt x="702" y="175"/>
                </a:lnTo>
                <a:lnTo>
                  <a:pt x="707" y="173"/>
                </a:lnTo>
                <a:lnTo>
                  <a:pt x="711" y="171"/>
                </a:lnTo>
                <a:lnTo>
                  <a:pt x="715" y="167"/>
                </a:lnTo>
                <a:lnTo>
                  <a:pt x="716" y="162"/>
                </a:lnTo>
                <a:lnTo>
                  <a:pt x="717" y="157"/>
                </a:lnTo>
                <a:lnTo>
                  <a:pt x="717" y="151"/>
                </a:lnTo>
                <a:lnTo>
                  <a:pt x="715" y="143"/>
                </a:lnTo>
                <a:lnTo>
                  <a:pt x="715" y="143"/>
                </a:lnTo>
                <a:lnTo>
                  <a:pt x="715" y="134"/>
                </a:lnTo>
                <a:lnTo>
                  <a:pt x="714" y="127"/>
                </a:lnTo>
                <a:lnTo>
                  <a:pt x="710" y="118"/>
                </a:lnTo>
                <a:lnTo>
                  <a:pt x="706" y="111"/>
                </a:lnTo>
                <a:lnTo>
                  <a:pt x="700" y="106"/>
                </a:lnTo>
                <a:lnTo>
                  <a:pt x="693" y="103"/>
                </a:lnTo>
                <a:lnTo>
                  <a:pt x="686" y="103"/>
                </a:lnTo>
                <a:lnTo>
                  <a:pt x="678" y="105"/>
                </a:lnTo>
                <a:lnTo>
                  <a:pt x="678" y="105"/>
                </a:lnTo>
                <a:close/>
                <a:moveTo>
                  <a:pt x="676" y="114"/>
                </a:moveTo>
                <a:lnTo>
                  <a:pt x="676" y="114"/>
                </a:lnTo>
                <a:lnTo>
                  <a:pt x="678" y="122"/>
                </a:lnTo>
                <a:lnTo>
                  <a:pt x="683" y="130"/>
                </a:lnTo>
                <a:lnTo>
                  <a:pt x="688" y="135"/>
                </a:lnTo>
                <a:lnTo>
                  <a:pt x="693" y="141"/>
                </a:lnTo>
                <a:lnTo>
                  <a:pt x="700" y="144"/>
                </a:lnTo>
                <a:lnTo>
                  <a:pt x="709" y="148"/>
                </a:lnTo>
                <a:lnTo>
                  <a:pt x="709" y="148"/>
                </a:lnTo>
                <a:lnTo>
                  <a:pt x="707" y="151"/>
                </a:lnTo>
                <a:lnTo>
                  <a:pt x="706" y="153"/>
                </a:lnTo>
                <a:lnTo>
                  <a:pt x="704" y="153"/>
                </a:lnTo>
                <a:lnTo>
                  <a:pt x="704" y="156"/>
                </a:lnTo>
                <a:lnTo>
                  <a:pt x="704" y="156"/>
                </a:lnTo>
                <a:lnTo>
                  <a:pt x="702" y="161"/>
                </a:lnTo>
                <a:lnTo>
                  <a:pt x="701" y="165"/>
                </a:lnTo>
                <a:lnTo>
                  <a:pt x="699" y="168"/>
                </a:lnTo>
                <a:lnTo>
                  <a:pt x="695" y="172"/>
                </a:lnTo>
                <a:lnTo>
                  <a:pt x="695" y="172"/>
                </a:lnTo>
                <a:lnTo>
                  <a:pt x="690" y="175"/>
                </a:lnTo>
                <a:lnTo>
                  <a:pt x="687" y="176"/>
                </a:lnTo>
                <a:lnTo>
                  <a:pt x="685" y="177"/>
                </a:lnTo>
                <a:lnTo>
                  <a:pt x="685" y="177"/>
                </a:lnTo>
                <a:lnTo>
                  <a:pt x="683" y="177"/>
                </a:lnTo>
                <a:lnTo>
                  <a:pt x="683" y="177"/>
                </a:lnTo>
                <a:lnTo>
                  <a:pt x="681" y="176"/>
                </a:lnTo>
                <a:lnTo>
                  <a:pt x="678" y="175"/>
                </a:lnTo>
                <a:lnTo>
                  <a:pt x="673" y="172"/>
                </a:lnTo>
                <a:lnTo>
                  <a:pt x="673" y="172"/>
                </a:lnTo>
                <a:lnTo>
                  <a:pt x="669" y="168"/>
                </a:lnTo>
                <a:lnTo>
                  <a:pt x="667" y="165"/>
                </a:lnTo>
                <a:lnTo>
                  <a:pt x="666" y="161"/>
                </a:lnTo>
                <a:lnTo>
                  <a:pt x="664" y="156"/>
                </a:lnTo>
                <a:lnTo>
                  <a:pt x="664" y="153"/>
                </a:lnTo>
                <a:lnTo>
                  <a:pt x="662" y="153"/>
                </a:lnTo>
                <a:lnTo>
                  <a:pt x="662" y="153"/>
                </a:lnTo>
                <a:lnTo>
                  <a:pt x="661" y="151"/>
                </a:lnTo>
                <a:lnTo>
                  <a:pt x="659" y="148"/>
                </a:lnTo>
                <a:lnTo>
                  <a:pt x="659" y="148"/>
                </a:lnTo>
                <a:lnTo>
                  <a:pt x="659" y="146"/>
                </a:lnTo>
                <a:lnTo>
                  <a:pt x="659" y="143"/>
                </a:lnTo>
                <a:lnTo>
                  <a:pt x="662" y="142"/>
                </a:lnTo>
                <a:lnTo>
                  <a:pt x="662" y="142"/>
                </a:lnTo>
                <a:lnTo>
                  <a:pt x="663" y="138"/>
                </a:lnTo>
                <a:lnTo>
                  <a:pt x="666" y="134"/>
                </a:lnTo>
                <a:lnTo>
                  <a:pt x="669" y="128"/>
                </a:lnTo>
                <a:lnTo>
                  <a:pt x="673" y="123"/>
                </a:lnTo>
                <a:lnTo>
                  <a:pt x="674" y="119"/>
                </a:lnTo>
                <a:lnTo>
                  <a:pt x="676" y="114"/>
                </a:lnTo>
                <a:lnTo>
                  <a:pt x="676" y="114"/>
                </a:lnTo>
                <a:close/>
                <a:moveTo>
                  <a:pt x="572" y="340"/>
                </a:moveTo>
                <a:lnTo>
                  <a:pt x="572" y="340"/>
                </a:lnTo>
                <a:lnTo>
                  <a:pt x="572" y="335"/>
                </a:lnTo>
                <a:lnTo>
                  <a:pt x="572" y="330"/>
                </a:lnTo>
                <a:lnTo>
                  <a:pt x="573" y="327"/>
                </a:lnTo>
                <a:lnTo>
                  <a:pt x="576" y="324"/>
                </a:lnTo>
                <a:lnTo>
                  <a:pt x="576" y="324"/>
                </a:lnTo>
                <a:lnTo>
                  <a:pt x="578" y="323"/>
                </a:lnTo>
                <a:lnTo>
                  <a:pt x="581" y="323"/>
                </a:lnTo>
                <a:lnTo>
                  <a:pt x="585" y="324"/>
                </a:lnTo>
                <a:lnTo>
                  <a:pt x="590" y="325"/>
                </a:lnTo>
                <a:lnTo>
                  <a:pt x="595" y="327"/>
                </a:lnTo>
                <a:lnTo>
                  <a:pt x="595" y="327"/>
                </a:lnTo>
                <a:lnTo>
                  <a:pt x="600" y="325"/>
                </a:lnTo>
                <a:lnTo>
                  <a:pt x="605" y="324"/>
                </a:lnTo>
                <a:lnTo>
                  <a:pt x="610" y="323"/>
                </a:lnTo>
                <a:lnTo>
                  <a:pt x="612" y="323"/>
                </a:lnTo>
                <a:lnTo>
                  <a:pt x="615" y="324"/>
                </a:lnTo>
                <a:lnTo>
                  <a:pt x="615" y="324"/>
                </a:lnTo>
                <a:lnTo>
                  <a:pt x="616" y="327"/>
                </a:lnTo>
                <a:lnTo>
                  <a:pt x="618" y="330"/>
                </a:lnTo>
                <a:lnTo>
                  <a:pt x="618" y="335"/>
                </a:lnTo>
                <a:lnTo>
                  <a:pt x="618" y="340"/>
                </a:lnTo>
                <a:lnTo>
                  <a:pt x="618" y="340"/>
                </a:lnTo>
                <a:lnTo>
                  <a:pt x="615" y="343"/>
                </a:lnTo>
                <a:lnTo>
                  <a:pt x="612" y="343"/>
                </a:lnTo>
                <a:lnTo>
                  <a:pt x="602" y="343"/>
                </a:lnTo>
                <a:lnTo>
                  <a:pt x="602" y="343"/>
                </a:lnTo>
                <a:lnTo>
                  <a:pt x="600" y="344"/>
                </a:lnTo>
                <a:lnTo>
                  <a:pt x="597" y="345"/>
                </a:lnTo>
                <a:lnTo>
                  <a:pt x="596" y="348"/>
                </a:lnTo>
                <a:lnTo>
                  <a:pt x="595" y="351"/>
                </a:lnTo>
                <a:lnTo>
                  <a:pt x="595" y="351"/>
                </a:lnTo>
                <a:lnTo>
                  <a:pt x="595" y="348"/>
                </a:lnTo>
                <a:lnTo>
                  <a:pt x="592" y="345"/>
                </a:lnTo>
                <a:lnTo>
                  <a:pt x="591" y="344"/>
                </a:lnTo>
                <a:lnTo>
                  <a:pt x="588" y="343"/>
                </a:lnTo>
                <a:lnTo>
                  <a:pt x="577" y="343"/>
                </a:lnTo>
                <a:lnTo>
                  <a:pt x="577" y="343"/>
                </a:lnTo>
                <a:lnTo>
                  <a:pt x="575" y="343"/>
                </a:lnTo>
                <a:lnTo>
                  <a:pt x="572" y="340"/>
                </a:lnTo>
                <a:lnTo>
                  <a:pt x="572" y="340"/>
                </a:lnTo>
                <a:close/>
                <a:moveTo>
                  <a:pt x="568" y="345"/>
                </a:moveTo>
                <a:lnTo>
                  <a:pt x="568" y="345"/>
                </a:lnTo>
                <a:lnTo>
                  <a:pt x="569" y="344"/>
                </a:lnTo>
                <a:lnTo>
                  <a:pt x="571" y="344"/>
                </a:lnTo>
                <a:lnTo>
                  <a:pt x="572" y="345"/>
                </a:lnTo>
                <a:lnTo>
                  <a:pt x="572" y="347"/>
                </a:lnTo>
                <a:lnTo>
                  <a:pt x="572" y="351"/>
                </a:lnTo>
                <a:lnTo>
                  <a:pt x="572" y="351"/>
                </a:lnTo>
                <a:lnTo>
                  <a:pt x="573" y="354"/>
                </a:lnTo>
                <a:lnTo>
                  <a:pt x="576" y="357"/>
                </a:lnTo>
                <a:lnTo>
                  <a:pt x="578" y="358"/>
                </a:lnTo>
                <a:lnTo>
                  <a:pt x="582" y="359"/>
                </a:lnTo>
                <a:lnTo>
                  <a:pt x="586" y="359"/>
                </a:lnTo>
                <a:lnTo>
                  <a:pt x="586" y="359"/>
                </a:lnTo>
                <a:lnTo>
                  <a:pt x="591" y="358"/>
                </a:lnTo>
                <a:lnTo>
                  <a:pt x="593" y="356"/>
                </a:lnTo>
                <a:lnTo>
                  <a:pt x="593" y="356"/>
                </a:lnTo>
                <a:lnTo>
                  <a:pt x="595" y="354"/>
                </a:lnTo>
                <a:lnTo>
                  <a:pt x="595" y="354"/>
                </a:lnTo>
                <a:lnTo>
                  <a:pt x="596" y="356"/>
                </a:lnTo>
                <a:lnTo>
                  <a:pt x="596" y="356"/>
                </a:lnTo>
                <a:lnTo>
                  <a:pt x="600" y="358"/>
                </a:lnTo>
                <a:lnTo>
                  <a:pt x="604" y="359"/>
                </a:lnTo>
                <a:lnTo>
                  <a:pt x="607" y="359"/>
                </a:lnTo>
                <a:lnTo>
                  <a:pt x="607" y="359"/>
                </a:lnTo>
                <a:lnTo>
                  <a:pt x="611" y="358"/>
                </a:lnTo>
                <a:lnTo>
                  <a:pt x="615" y="357"/>
                </a:lnTo>
                <a:lnTo>
                  <a:pt x="618" y="354"/>
                </a:lnTo>
                <a:lnTo>
                  <a:pt x="618" y="351"/>
                </a:lnTo>
                <a:lnTo>
                  <a:pt x="618" y="347"/>
                </a:lnTo>
                <a:lnTo>
                  <a:pt x="618" y="347"/>
                </a:lnTo>
                <a:lnTo>
                  <a:pt x="619" y="345"/>
                </a:lnTo>
                <a:lnTo>
                  <a:pt x="619" y="344"/>
                </a:lnTo>
                <a:lnTo>
                  <a:pt x="621" y="344"/>
                </a:lnTo>
                <a:lnTo>
                  <a:pt x="621" y="345"/>
                </a:lnTo>
                <a:lnTo>
                  <a:pt x="621" y="345"/>
                </a:lnTo>
                <a:lnTo>
                  <a:pt x="621" y="349"/>
                </a:lnTo>
                <a:lnTo>
                  <a:pt x="621" y="349"/>
                </a:lnTo>
                <a:lnTo>
                  <a:pt x="620" y="356"/>
                </a:lnTo>
                <a:lnTo>
                  <a:pt x="619" y="357"/>
                </a:lnTo>
                <a:lnTo>
                  <a:pt x="618" y="358"/>
                </a:lnTo>
                <a:lnTo>
                  <a:pt x="618" y="358"/>
                </a:lnTo>
                <a:lnTo>
                  <a:pt x="616" y="367"/>
                </a:lnTo>
                <a:lnTo>
                  <a:pt x="614" y="371"/>
                </a:lnTo>
                <a:lnTo>
                  <a:pt x="610" y="375"/>
                </a:lnTo>
                <a:lnTo>
                  <a:pt x="610" y="375"/>
                </a:lnTo>
                <a:lnTo>
                  <a:pt x="604" y="380"/>
                </a:lnTo>
                <a:lnTo>
                  <a:pt x="600" y="381"/>
                </a:lnTo>
                <a:lnTo>
                  <a:pt x="595" y="381"/>
                </a:lnTo>
                <a:lnTo>
                  <a:pt x="595" y="381"/>
                </a:lnTo>
                <a:lnTo>
                  <a:pt x="590" y="381"/>
                </a:lnTo>
                <a:lnTo>
                  <a:pt x="586" y="380"/>
                </a:lnTo>
                <a:lnTo>
                  <a:pt x="580" y="375"/>
                </a:lnTo>
                <a:lnTo>
                  <a:pt x="580" y="375"/>
                </a:lnTo>
                <a:lnTo>
                  <a:pt x="576" y="371"/>
                </a:lnTo>
                <a:lnTo>
                  <a:pt x="573" y="367"/>
                </a:lnTo>
                <a:lnTo>
                  <a:pt x="573" y="358"/>
                </a:lnTo>
                <a:lnTo>
                  <a:pt x="573" y="358"/>
                </a:lnTo>
                <a:lnTo>
                  <a:pt x="571" y="357"/>
                </a:lnTo>
                <a:lnTo>
                  <a:pt x="569" y="356"/>
                </a:lnTo>
                <a:lnTo>
                  <a:pt x="568" y="349"/>
                </a:lnTo>
                <a:lnTo>
                  <a:pt x="568" y="349"/>
                </a:lnTo>
                <a:lnTo>
                  <a:pt x="568" y="345"/>
                </a:lnTo>
                <a:lnTo>
                  <a:pt x="568" y="345"/>
                </a:lnTo>
                <a:close/>
                <a:moveTo>
                  <a:pt x="576" y="347"/>
                </a:moveTo>
                <a:lnTo>
                  <a:pt x="576" y="351"/>
                </a:lnTo>
                <a:lnTo>
                  <a:pt x="576" y="351"/>
                </a:lnTo>
                <a:lnTo>
                  <a:pt x="577" y="352"/>
                </a:lnTo>
                <a:lnTo>
                  <a:pt x="578" y="354"/>
                </a:lnTo>
                <a:lnTo>
                  <a:pt x="582" y="354"/>
                </a:lnTo>
                <a:lnTo>
                  <a:pt x="586" y="354"/>
                </a:lnTo>
                <a:lnTo>
                  <a:pt x="586" y="354"/>
                </a:lnTo>
                <a:lnTo>
                  <a:pt x="588" y="354"/>
                </a:lnTo>
                <a:lnTo>
                  <a:pt x="591" y="353"/>
                </a:lnTo>
                <a:lnTo>
                  <a:pt x="591" y="353"/>
                </a:lnTo>
                <a:lnTo>
                  <a:pt x="591" y="352"/>
                </a:lnTo>
                <a:lnTo>
                  <a:pt x="591" y="351"/>
                </a:lnTo>
                <a:lnTo>
                  <a:pt x="591" y="351"/>
                </a:lnTo>
                <a:lnTo>
                  <a:pt x="590" y="348"/>
                </a:lnTo>
                <a:lnTo>
                  <a:pt x="588" y="347"/>
                </a:lnTo>
                <a:lnTo>
                  <a:pt x="577" y="347"/>
                </a:lnTo>
                <a:lnTo>
                  <a:pt x="577" y="347"/>
                </a:lnTo>
                <a:lnTo>
                  <a:pt x="576" y="347"/>
                </a:lnTo>
                <a:lnTo>
                  <a:pt x="576" y="347"/>
                </a:lnTo>
                <a:close/>
                <a:moveTo>
                  <a:pt x="600" y="353"/>
                </a:moveTo>
                <a:lnTo>
                  <a:pt x="600" y="353"/>
                </a:lnTo>
                <a:lnTo>
                  <a:pt x="601" y="354"/>
                </a:lnTo>
                <a:lnTo>
                  <a:pt x="604" y="354"/>
                </a:lnTo>
                <a:lnTo>
                  <a:pt x="607" y="354"/>
                </a:lnTo>
                <a:lnTo>
                  <a:pt x="607" y="354"/>
                </a:lnTo>
                <a:lnTo>
                  <a:pt x="612" y="354"/>
                </a:lnTo>
                <a:lnTo>
                  <a:pt x="614" y="352"/>
                </a:lnTo>
                <a:lnTo>
                  <a:pt x="614" y="351"/>
                </a:lnTo>
                <a:lnTo>
                  <a:pt x="614" y="347"/>
                </a:lnTo>
                <a:lnTo>
                  <a:pt x="614" y="347"/>
                </a:lnTo>
                <a:lnTo>
                  <a:pt x="612" y="347"/>
                </a:lnTo>
                <a:lnTo>
                  <a:pt x="602" y="347"/>
                </a:lnTo>
                <a:lnTo>
                  <a:pt x="602" y="347"/>
                </a:lnTo>
                <a:lnTo>
                  <a:pt x="600" y="348"/>
                </a:lnTo>
                <a:lnTo>
                  <a:pt x="599" y="351"/>
                </a:lnTo>
                <a:lnTo>
                  <a:pt x="599" y="351"/>
                </a:lnTo>
                <a:lnTo>
                  <a:pt x="599" y="352"/>
                </a:lnTo>
                <a:lnTo>
                  <a:pt x="600" y="353"/>
                </a:lnTo>
                <a:lnTo>
                  <a:pt x="600" y="353"/>
                </a:lnTo>
                <a:close/>
                <a:moveTo>
                  <a:pt x="569" y="361"/>
                </a:moveTo>
                <a:lnTo>
                  <a:pt x="569" y="361"/>
                </a:lnTo>
                <a:lnTo>
                  <a:pt x="567" y="358"/>
                </a:lnTo>
                <a:lnTo>
                  <a:pt x="566" y="356"/>
                </a:lnTo>
                <a:lnTo>
                  <a:pt x="564" y="351"/>
                </a:lnTo>
                <a:lnTo>
                  <a:pt x="564" y="351"/>
                </a:lnTo>
                <a:lnTo>
                  <a:pt x="564" y="345"/>
                </a:lnTo>
                <a:lnTo>
                  <a:pt x="564" y="343"/>
                </a:lnTo>
                <a:lnTo>
                  <a:pt x="566" y="342"/>
                </a:lnTo>
                <a:lnTo>
                  <a:pt x="566" y="342"/>
                </a:lnTo>
                <a:lnTo>
                  <a:pt x="566" y="332"/>
                </a:lnTo>
                <a:lnTo>
                  <a:pt x="567" y="324"/>
                </a:lnTo>
                <a:lnTo>
                  <a:pt x="569" y="318"/>
                </a:lnTo>
                <a:lnTo>
                  <a:pt x="573" y="313"/>
                </a:lnTo>
                <a:lnTo>
                  <a:pt x="573" y="313"/>
                </a:lnTo>
                <a:lnTo>
                  <a:pt x="577" y="311"/>
                </a:lnTo>
                <a:lnTo>
                  <a:pt x="583" y="309"/>
                </a:lnTo>
                <a:lnTo>
                  <a:pt x="588" y="308"/>
                </a:lnTo>
                <a:lnTo>
                  <a:pt x="595" y="306"/>
                </a:lnTo>
                <a:lnTo>
                  <a:pt x="595" y="306"/>
                </a:lnTo>
                <a:lnTo>
                  <a:pt x="601" y="308"/>
                </a:lnTo>
                <a:lnTo>
                  <a:pt x="607" y="309"/>
                </a:lnTo>
                <a:lnTo>
                  <a:pt x="612" y="311"/>
                </a:lnTo>
                <a:lnTo>
                  <a:pt x="616" y="313"/>
                </a:lnTo>
                <a:lnTo>
                  <a:pt x="616" y="313"/>
                </a:lnTo>
                <a:lnTo>
                  <a:pt x="620" y="318"/>
                </a:lnTo>
                <a:lnTo>
                  <a:pt x="623" y="324"/>
                </a:lnTo>
                <a:lnTo>
                  <a:pt x="624" y="332"/>
                </a:lnTo>
                <a:lnTo>
                  <a:pt x="624" y="342"/>
                </a:lnTo>
                <a:lnTo>
                  <a:pt x="624" y="342"/>
                </a:lnTo>
                <a:lnTo>
                  <a:pt x="625" y="343"/>
                </a:lnTo>
                <a:lnTo>
                  <a:pt x="625" y="345"/>
                </a:lnTo>
                <a:lnTo>
                  <a:pt x="625" y="351"/>
                </a:lnTo>
                <a:lnTo>
                  <a:pt x="625" y="351"/>
                </a:lnTo>
                <a:lnTo>
                  <a:pt x="624" y="356"/>
                </a:lnTo>
                <a:lnTo>
                  <a:pt x="623" y="358"/>
                </a:lnTo>
                <a:lnTo>
                  <a:pt x="621" y="361"/>
                </a:lnTo>
                <a:lnTo>
                  <a:pt x="621" y="361"/>
                </a:lnTo>
                <a:lnTo>
                  <a:pt x="620" y="368"/>
                </a:lnTo>
                <a:lnTo>
                  <a:pt x="620" y="368"/>
                </a:lnTo>
                <a:lnTo>
                  <a:pt x="618" y="373"/>
                </a:lnTo>
                <a:lnTo>
                  <a:pt x="612" y="377"/>
                </a:lnTo>
                <a:lnTo>
                  <a:pt x="612" y="377"/>
                </a:lnTo>
                <a:lnTo>
                  <a:pt x="605" y="383"/>
                </a:lnTo>
                <a:lnTo>
                  <a:pt x="605" y="383"/>
                </a:lnTo>
                <a:lnTo>
                  <a:pt x="600" y="385"/>
                </a:lnTo>
                <a:lnTo>
                  <a:pt x="595" y="385"/>
                </a:lnTo>
                <a:lnTo>
                  <a:pt x="595" y="385"/>
                </a:lnTo>
                <a:lnTo>
                  <a:pt x="590" y="385"/>
                </a:lnTo>
                <a:lnTo>
                  <a:pt x="585" y="383"/>
                </a:lnTo>
                <a:lnTo>
                  <a:pt x="585" y="383"/>
                </a:lnTo>
                <a:lnTo>
                  <a:pt x="577" y="377"/>
                </a:lnTo>
                <a:lnTo>
                  <a:pt x="577" y="377"/>
                </a:lnTo>
                <a:lnTo>
                  <a:pt x="573" y="373"/>
                </a:lnTo>
                <a:lnTo>
                  <a:pt x="569" y="368"/>
                </a:lnTo>
                <a:lnTo>
                  <a:pt x="569" y="368"/>
                </a:lnTo>
                <a:lnTo>
                  <a:pt x="569" y="361"/>
                </a:lnTo>
                <a:lnTo>
                  <a:pt x="569" y="361"/>
                </a:lnTo>
                <a:close/>
              </a:path>
            </a:pathLst>
          </a:custGeom>
          <a:solidFill>
            <a:srgbClr val="000000"/>
          </a:solidFill>
          <a:ln w="9525">
            <a:noFill/>
            <a:round/>
            <a:headEnd/>
            <a:tailEnd/>
          </a:ln>
        </p:spPr>
        <p:txBody>
          <a:bodyPr/>
          <a:lstStyle/>
          <a:p>
            <a:endParaRPr lang="en-US"/>
          </a:p>
        </p:txBody>
      </p:sp>
      <p:sp>
        <p:nvSpPr>
          <p:cNvPr id="20" name="Freeform 140"/>
          <p:cNvSpPr>
            <a:spLocks noChangeAspect="1" noEditPoints="1"/>
          </p:cNvSpPr>
          <p:nvPr/>
        </p:nvSpPr>
        <p:spPr bwMode="auto">
          <a:xfrm>
            <a:off x="4452644" y="2286000"/>
            <a:ext cx="547688" cy="549275"/>
          </a:xfrm>
          <a:custGeom>
            <a:avLst/>
            <a:gdLst/>
            <a:ahLst/>
            <a:cxnLst>
              <a:cxn ang="0">
                <a:pos x="568" y="146"/>
              </a:cxn>
              <a:cxn ang="0">
                <a:pos x="449" y="53"/>
              </a:cxn>
              <a:cxn ang="0">
                <a:pos x="297" y="12"/>
              </a:cxn>
              <a:cxn ang="0">
                <a:pos x="436" y="201"/>
              </a:cxn>
              <a:cxn ang="0">
                <a:pos x="216" y="360"/>
              </a:cxn>
              <a:cxn ang="0">
                <a:pos x="196" y="256"/>
              </a:cxn>
              <a:cxn ang="0">
                <a:pos x="86" y="184"/>
              </a:cxn>
              <a:cxn ang="0">
                <a:pos x="262" y="8"/>
              </a:cxn>
              <a:cxn ang="0">
                <a:pos x="286" y="447"/>
              </a:cxn>
              <a:cxn ang="0">
                <a:pos x="355" y="521"/>
              </a:cxn>
              <a:cxn ang="0">
                <a:pos x="407" y="413"/>
              </a:cxn>
              <a:cxn ang="0">
                <a:pos x="349" y="595"/>
              </a:cxn>
              <a:cxn ang="0">
                <a:pos x="443" y="540"/>
              </a:cxn>
              <a:cxn ang="0">
                <a:pos x="388" y="468"/>
              </a:cxn>
              <a:cxn ang="0">
                <a:pos x="328" y="505"/>
              </a:cxn>
              <a:cxn ang="0">
                <a:pos x="307" y="435"/>
              </a:cxn>
              <a:cxn ang="0">
                <a:pos x="159" y="435"/>
              </a:cxn>
              <a:cxn ang="0">
                <a:pos x="97" y="311"/>
              </a:cxn>
              <a:cxn ang="0">
                <a:pos x="163" y="289"/>
              </a:cxn>
              <a:cxn ang="0">
                <a:pos x="158" y="328"/>
              </a:cxn>
              <a:cxn ang="0">
                <a:pos x="90" y="333"/>
              </a:cxn>
              <a:cxn ang="0">
                <a:pos x="130" y="358"/>
              </a:cxn>
              <a:cxn ang="0">
                <a:pos x="169" y="360"/>
              </a:cxn>
              <a:cxn ang="0">
                <a:pos x="195" y="348"/>
              </a:cxn>
              <a:cxn ang="0">
                <a:pos x="134" y="404"/>
              </a:cxn>
              <a:cxn ang="0">
                <a:pos x="90" y="333"/>
              </a:cxn>
              <a:cxn ang="0">
                <a:pos x="135" y="342"/>
              </a:cxn>
              <a:cxn ang="0">
                <a:pos x="169" y="352"/>
              </a:cxn>
              <a:cxn ang="0">
                <a:pos x="153" y="348"/>
              </a:cxn>
              <a:cxn ang="0">
                <a:pos x="96" y="272"/>
              </a:cxn>
              <a:cxn ang="0">
                <a:pos x="200" y="290"/>
              </a:cxn>
              <a:cxn ang="0">
                <a:pos x="188" y="389"/>
              </a:cxn>
              <a:cxn ang="0">
                <a:pos x="107" y="396"/>
              </a:cxn>
              <a:cxn ang="0">
                <a:pos x="535" y="161"/>
              </a:cxn>
              <a:cxn ang="0">
                <a:pos x="602" y="352"/>
              </a:cxn>
              <a:cxn ang="0">
                <a:pos x="424" y="416"/>
              </a:cxn>
              <a:cxn ang="0">
                <a:pos x="425" y="299"/>
              </a:cxn>
              <a:cxn ang="0">
                <a:pos x="502" y="290"/>
              </a:cxn>
              <a:cxn ang="0">
                <a:pos x="453" y="184"/>
              </a:cxn>
              <a:cxn ang="0">
                <a:pos x="463" y="301"/>
              </a:cxn>
              <a:cxn ang="0">
                <a:pos x="462" y="272"/>
              </a:cxn>
              <a:cxn ang="0">
                <a:pos x="473" y="313"/>
              </a:cxn>
              <a:cxn ang="0">
                <a:pos x="450" y="277"/>
              </a:cxn>
              <a:cxn ang="0">
                <a:pos x="219" y="129"/>
              </a:cxn>
              <a:cxn ang="0">
                <a:pos x="207" y="141"/>
              </a:cxn>
              <a:cxn ang="0">
                <a:pos x="288" y="119"/>
              </a:cxn>
              <a:cxn ang="0">
                <a:pos x="331" y="176"/>
              </a:cxn>
              <a:cxn ang="0">
                <a:pos x="207" y="228"/>
              </a:cxn>
              <a:cxn ang="0">
                <a:pos x="224" y="184"/>
              </a:cxn>
              <a:cxn ang="0">
                <a:pos x="241" y="175"/>
              </a:cxn>
              <a:cxn ang="0">
                <a:pos x="285" y="184"/>
              </a:cxn>
              <a:cxn ang="0">
                <a:pos x="295" y="203"/>
              </a:cxn>
              <a:cxn ang="0">
                <a:pos x="267" y="179"/>
              </a:cxn>
              <a:cxn ang="0">
                <a:pos x="259" y="177"/>
              </a:cxn>
              <a:cxn ang="0">
                <a:pos x="250" y="238"/>
              </a:cxn>
              <a:cxn ang="0">
                <a:pos x="241" y="270"/>
              </a:cxn>
              <a:cxn ang="0">
                <a:pos x="267" y="290"/>
              </a:cxn>
              <a:cxn ang="0">
                <a:pos x="521" y="528"/>
              </a:cxn>
              <a:cxn ang="0">
                <a:pos x="578" y="414"/>
              </a:cxn>
              <a:cxn ang="0">
                <a:pos x="157" y="557"/>
              </a:cxn>
              <a:cxn ang="0">
                <a:pos x="0" y="308"/>
              </a:cxn>
              <a:cxn ang="0">
                <a:pos x="90" y="91"/>
              </a:cxn>
              <a:cxn ang="0">
                <a:pos x="16" y="308"/>
              </a:cxn>
            </a:cxnLst>
            <a:rect l="0" t="0" r="r" b="b"/>
            <a:pathLst>
              <a:path w="613" h="614">
                <a:moveTo>
                  <a:pt x="317" y="0"/>
                </a:moveTo>
                <a:lnTo>
                  <a:pt x="317" y="0"/>
                </a:lnTo>
                <a:lnTo>
                  <a:pt x="340" y="3"/>
                </a:lnTo>
                <a:lnTo>
                  <a:pt x="362" y="5"/>
                </a:lnTo>
                <a:lnTo>
                  <a:pt x="383" y="10"/>
                </a:lnTo>
                <a:lnTo>
                  <a:pt x="405" y="17"/>
                </a:lnTo>
                <a:lnTo>
                  <a:pt x="425" y="24"/>
                </a:lnTo>
                <a:lnTo>
                  <a:pt x="444" y="33"/>
                </a:lnTo>
                <a:lnTo>
                  <a:pt x="463" y="43"/>
                </a:lnTo>
                <a:lnTo>
                  <a:pt x="481" y="55"/>
                </a:lnTo>
                <a:lnTo>
                  <a:pt x="498" y="67"/>
                </a:lnTo>
                <a:lnTo>
                  <a:pt x="514" y="81"/>
                </a:lnTo>
                <a:lnTo>
                  <a:pt x="529" y="96"/>
                </a:lnTo>
                <a:lnTo>
                  <a:pt x="544" y="112"/>
                </a:lnTo>
                <a:lnTo>
                  <a:pt x="557" y="128"/>
                </a:lnTo>
                <a:lnTo>
                  <a:pt x="568" y="146"/>
                </a:lnTo>
                <a:lnTo>
                  <a:pt x="579" y="165"/>
                </a:lnTo>
                <a:lnTo>
                  <a:pt x="588" y="184"/>
                </a:lnTo>
                <a:lnTo>
                  <a:pt x="588" y="184"/>
                </a:lnTo>
                <a:lnTo>
                  <a:pt x="573" y="169"/>
                </a:lnTo>
                <a:lnTo>
                  <a:pt x="555" y="156"/>
                </a:lnTo>
                <a:lnTo>
                  <a:pt x="555" y="156"/>
                </a:lnTo>
                <a:lnTo>
                  <a:pt x="548" y="143"/>
                </a:lnTo>
                <a:lnTo>
                  <a:pt x="539" y="131"/>
                </a:lnTo>
                <a:lnTo>
                  <a:pt x="529" y="119"/>
                </a:lnTo>
                <a:lnTo>
                  <a:pt x="519" y="108"/>
                </a:lnTo>
                <a:lnTo>
                  <a:pt x="508" y="98"/>
                </a:lnTo>
                <a:lnTo>
                  <a:pt x="497" y="88"/>
                </a:lnTo>
                <a:lnTo>
                  <a:pt x="486" y="77"/>
                </a:lnTo>
                <a:lnTo>
                  <a:pt x="474" y="69"/>
                </a:lnTo>
                <a:lnTo>
                  <a:pt x="462" y="61"/>
                </a:lnTo>
                <a:lnTo>
                  <a:pt x="449" y="53"/>
                </a:lnTo>
                <a:lnTo>
                  <a:pt x="435" y="46"/>
                </a:lnTo>
                <a:lnTo>
                  <a:pt x="421" y="39"/>
                </a:lnTo>
                <a:lnTo>
                  <a:pt x="407" y="34"/>
                </a:lnTo>
                <a:lnTo>
                  <a:pt x="393" y="29"/>
                </a:lnTo>
                <a:lnTo>
                  <a:pt x="378" y="26"/>
                </a:lnTo>
                <a:lnTo>
                  <a:pt x="363" y="22"/>
                </a:lnTo>
                <a:lnTo>
                  <a:pt x="363" y="22"/>
                </a:lnTo>
                <a:lnTo>
                  <a:pt x="353" y="15"/>
                </a:lnTo>
                <a:lnTo>
                  <a:pt x="341" y="10"/>
                </a:lnTo>
                <a:lnTo>
                  <a:pt x="330" y="5"/>
                </a:lnTo>
                <a:lnTo>
                  <a:pt x="317" y="0"/>
                </a:lnTo>
                <a:lnTo>
                  <a:pt x="317" y="0"/>
                </a:lnTo>
                <a:close/>
                <a:moveTo>
                  <a:pt x="262" y="8"/>
                </a:moveTo>
                <a:lnTo>
                  <a:pt x="262" y="8"/>
                </a:lnTo>
                <a:lnTo>
                  <a:pt x="279" y="9"/>
                </a:lnTo>
                <a:lnTo>
                  <a:pt x="297" y="12"/>
                </a:lnTo>
                <a:lnTo>
                  <a:pt x="314" y="17"/>
                </a:lnTo>
                <a:lnTo>
                  <a:pt x="330" y="22"/>
                </a:lnTo>
                <a:lnTo>
                  <a:pt x="345" y="29"/>
                </a:lnTo>
                <a:lnTo>
                  <a:pt x="360" y="38"/>
                </a:lnTo>
                <a:lnTo>
                  <a:pt x="373" y="48"/>
                </a:lnTo>
                <a:lnTo>
                  <a:pt x="386" y="60"/>
                </a:lnTo>
                <a:lnTo>
                  <a:pt x="397" y="72"/>
                </a:lnTo>
                <a:lnTo>
                  <a:pt x="407" y="86"/>
                </a:lnTo>
                <a:lnTo>
                  <a:pt x="416" y="100"/>
                </a:lnTo>
                <a:lnTo>
                  <a:pt x="424" y="115"/>
                </a:lnTo>
                <a:lnTo>
                  <a:pt x="430" y="132"/>
                </a:lnTo>
                <a:lnTo>
                  <a:pt x="434" y="148"/>
                </a:lnTo>
                <a:lnTo>
                  <a:pt x="436" y="166"/>
                </a:lnTo>
                <a:lnTo>
                  <a:pt x="438" y="184"/>
                </a:lnTo>
                <a:lnTo>
                  <a:pt x="438" y="184"/>
                </a:lnTo>
                <a:lnTo>
                  <a:pt x="436" y="201"/>
                </a:lnTo>
                <a:lnTo>
                  <a:pt x="434" y="219"/>
                </a:lnTo>
                <a:lnTo>
                  <a:pt x="430" y="237"/>
                </a:lnTo>
                <a:lnTo>
                  <a:pt x="424" y="252"/>
                </a:lnTo>
                <a:lnTo>
                  <a:pt x="416" y="267"/>
                </a:lnTo>
                <a:lnTo>
                  <a:pt x="407" y="282"/>
                </a:lnTo>
                <a:lnTo>
                  <a:pt x="397" y="296"/>
                </a:lnTo>
                <a:lnTo>
                  <a:pt x="386" y="308"/>
                </a:lnTo>
                <a:lnTo>
                  <a:pt x="373" y="319"/>
                </a:lnTo>
                <a:lnTo>
                  <a:pt x="360" y="329"/>
                </a:lnTo>
                <a:lnTo>
                  <a:pt x="345" y="338"/>
                </a:lnTo>
                <a:lnTo>
                  <a:pt x="330" y="346"/>
                </a:lnTo>
                <a:lnTo>
                  <a:pt x="314" y="352"/>
                </a:lnTo>
                <a:lnTo>
                  <a:pt x="297" y="356"/>
                </a:lnTo>
                <a:lnTo>
                  <a:pt x="279" y="358"/>
                </a:lnTo>
                <a:lnTo>
                  <a:pt x="262" y="360"/>
                </a:lnTo>
                <a:lnTo>
                  <a:pt x="216" y="360"/>
                </a:lnTo>
                <a:lnTo>
                  <a:pt x="216" y="360"/>
                </a:lnTo>
                <a:lnTo>
                  <a:pt x="219" y="352"/>
                </a:lnTo>
                <a:lnTo>
                  <a:pt x="220" y="344"/>
                </a:lnTo>
                <a:lnTo>
                  <a:pt x="220" y="344"/>
                </a:lnTo>
                <a:lnTo>
                  <a:pt x="220" y="338"/>
                </a:lnTo>
                <a:lnTo>
                  <a:pt x="220" y="332"/>
                </a:lnTo>
                <a:lnTo>
                  <a:pt x="219" y="325"/>
                </a:lnTo>
                <a:lnTo>
                  <a:pt x="217" y="320"/>
                </a:lnTo>
                <a:lnTo>
                  <a:pt x="217" y="320"/>
                </a:lnTo>
                <a:lnTo>
                  <a:pt x="216" y="303"/>
                </a:lnTo>
                <a:lnTo>
                  <a:pt x="216" y="294"/>
                </a:lnTo>
                <a:lnTo>
                  <a:pt x="214" y="285"/>
                </a:lnTo>
                <a:lnTo>
                  <a:pt x="211" y="277"/>
                </a:lnTo>
                <a:lnTo>
                  <a:pt x="207" y="270"/>
                </a:lnTo>
                <a:lnTo>
                  <a:pt x="202" y="262"/>
                </a:lnTo>
                <a:lnTo>
                  <a:pt x="196" y="256"/>
                </a:lnTo>
                <a:lnTo>
                  <a:pt x="196" y="256"/>
                </a:lnTo>
                <a:lnTo>
                  <a:pt x="191" y="252"/>
                </a:lnTo>
                <a:lnTo>
                  <a:pt x="185" y="249"/>
                </a:lnTo>
                <a:lnTo>
                  <a:pt x="172" y="243"/>
                </a:lnTo>
                <a:lnTo>
                  <a:pt x="157" y="241"/>
                </a:lnTo>
                <a:lnTo>
                  <a:pt x="144" y="239"/>
                </a:lnTo>
                <a:lnTo>
                  <a:pt x="144" y="239"/>
                </a:lnTo>
                <a:lnTo>
                  <a:pt x="130" y="241"/>
                </a:lnTo>
                <a:lnTo>
                  <a:pt x="116" y="243"/>
                </a:lnTo>
                <a:lnTo>
                  <a:pt x="102" y="249"/>
                </a:lnTo>
                <a:lnTo>
                  <a:pt x="96" y="252"/>
                </a:lnTo>
                <a:lnTo>
                  <a:pt x="91" y="256"/>
                </a:lnTo>
                <a:lnTo>
                  <a:pt x="91" y="256"/>
                </a:lnTo>
                <a:lnTo>
                  <a:pt x="86" y="261"/>
                </a:lnTo>
                <a:lnTo>
                  <a:pt x="86" y="184"/>
                </a:lnTo>
                <a:lnTo>
                  <a:pt x="86" y="184"/>
                </a:lnTo>
                <a:lnTo>
                  <a:pt x="87" y="166"/>
                </a:lnTo>
                <a:lnTo>
                  <a:pt x="90" y="148"/>
                </a:lnTo>
                <a:lnTo>
                  <a:pt x="93" y="132"/>
                </a:lnTo>
                <a:lnTo>
                  <a:pt x="100" y="115"/>
                </a:lnTo>
                <a:lnTo>
                  <a:pt x="107" y="100"/>
                </a:lnTo>
                <a:lnTo>
                  <a:pt x="116" y="86"/>
                </a:lnTo>
                <a:lnTo>
                  <a:pt x="126" y="72"/>
                </a:lnTo>
                <a:lnTo>
                  <a:pt x="138" y="60"/>
                </a:lnTo>
                <a:lnTo>
                  <a:pt x="150" y="48"/>
                </a:lnTo>
                <a:lnTo>
                  <a:pt x="163" y="38"/>
                </a:lnTo>
                <a:lnTo>
                  <a:pt x="178" y="29"/>
                </a:lnTo>
                <a:lnTo>
                  <a:pt x="193" y="22"/>
                </a:lnTo>
                <a:lnTo>
                  <a:pt x="210" y="17"/>
                </a:lnTo>
                <a:lnTo>
                  <a:pt x="226" y="12"/>
                </a:lnTo>
                <a:lnTo>
                  <a:pt x="244" y="9"/>
                </a:lnTo>
                <a:lnTo>
                  <a:pt x="262" y="8"/>
                </a:lnTo>
                <a:lnTo>
                  <a:pt x="262" y="8"/>
                </a:lnTo>
                <a:close/>
                <a:moveTo>
                  <a:pt x="338" y="370"/>
                </a:moveTo>
                <a:lnTo>
                  <a:pt x="338" y="370"/>
                </a:lnTo>
                <a:lnTo>
                  <a:pt x="333" y="368"/>
                </a:lnTo>
                <a:lnTo>
                  <a:pt x="328" y="367"/>
                </a:lnTo>
                <a:lnTo>
                  <a:pt x="322" y="368"/>
                </a:lnTo>
                <a:lnTo>
                  <a:pt x="317" y="370"/>
                </a:lnTo>
                <a:lnTo>
                  <a:pt x="312" y="372"/>
                </a:lnTo>
                <a:lnTo>
                  <a:pt x="307" y="376"/>
                </a:lnTo>
                <a:lnTo>
                  <a:pt x="303" y="381"/>
                </a:lnTo>
                <a:lnTo>
                  <a:pt x="300" y="386"/>
                </a:lnTo>
                <a:lnTo>
                  <a:pt x="293" y="399"/>
                </a:lnTo>
                <a:lnTo>
                  <a:pt x="288" y="414"/>
                </a:lnTo>
                <a:lnTo>
                  <a:pt x="286" y="430"/>
                </a:lnTo>
                <a:lnTo>
                  <a:pt x="286" y="447"/>
                </a:lnTo>
                <a:lnTo>
                  <a:pt x="286" y="447"/>
                </a:lnTo>
                <a:lnTo>
                  <a:pt x="283" y="461"/>
                </a:lnTo>
                <a:lnTo>
                  <a:pt x="282" y="473"/>
                </a:lnTo>
                <a:lnTo>
                  <a:pt x="283" y="485"/>
                </a:lnTo>
                <a:lnTo>
                  <a:pt x="287" y="494"/>
                </a:lnTo>
                <a:lnTo>
                  <a:pt x="293" y="501"/>
                </a:lnTo>
                <a:lnTo>
                  <a:pt x="302" y="506"/>
                </a:lnTo>
                <a:lnTo>
                  <a:pt x="312" y="510"/>
                </a:lnTo>
                <a:lnTo>
                  <a:pt x="324" y="511"/>
                </a:lnTo>
                <a:lnTo>
                  <a:pt x="324" y="511"/>
                </a:lnTo>
                <a:lnTo>
                  <a:pt x="335" y="519"/>
                </a:lnTo>
                <a:lnTo>
                  <a:pt x="341" y="521"/>
                </a:lnTo>
                <a:lnTo>
                  <a:pt x="348" y="523"/>
                </a:lnTo>
                <a:lnTo>
                  <a:pt x="349" y="523"/>
                </a:lnTo>
                <a:lnTo>
                  <a:pt x="349" y="523"/>
                </a:lnTo>
                <a:lnTo>
                  <a:pt x="349" y="523"/>
                </a:lnTo>
                <a:lnTo>
                  <a:pt x="355" y="521"/>
                </a:lnTo>
                <a:lnTo>
                  <a:pt x="362" y="519"/>
                </a:lnTo>
                <a:lnTo>
                  <a:pt x="373" y="511"/>
                </a:lnTo>
                <a:lnTo>
                  <a:pt x="373" y="511"/>
                </a:lnTo>
                <a:lnTo>
                  <a:pt x="384" y="510"/>
                </a:lnTo>
                <a:lnTo>
                  <a:pt x="395" y="506"/>
                </a:lnTo>
                <a:lnTo>
                  <a:pt x="403" y="501"/>
                </a:lnTo>
                <a:lnTo>
                  <a:pt x="410" y="494"/>
                </a:lnTo>
                <a:lnTo>
                  <a:pt x="414" y="485"/>
                </a:lnTo>
                <a:lnTo>
                  <a:pt x="415" y="473"/>
                </a:lnTo>
                <a:lnTo>
                  <a:pt x="414" y="461"/>
                </a:lnTo>
                <a:lnTo>
                  <a:pt x="411" y="447"/>
                </a:lnTo>
                <a:lnTo>
                  <a:pt x="411" y="447"/>
                </a:lnTo>
                <a:lnTo>
                  <a:pt x="411" y="438"/>
                </a:lnTo>
                <a:lnTo>
                  <a:pt x="410" y="430"/>
                </a:lnTo>
                <a:lnTo>
                  <a:pt x="409" y="422"/>
                </a:lnTo>
                <a:lnTo>
                  <a:pt x="407" y="413"/>
                </a:lnTo>
                <a:lnTo>
                  <a:pt x="403" y="405"/>
                </a:lnTo>
                <a:lnTo>
                  <a:pt x="401" y="398"/>
                </a:lnTo>
                <a:lnTo>
                  <a:pt x="396" y="390"/>
                </a:lnTo>
                <a:lnTo>
                  <a:pt x="392" y="384"/>
                </a:lnTo>
                <a:lnTo>
                  <a:pt x="386" y="379"/>
                </a:lnTo>
                <a:lnTo>
                  <a:pt x="381" y="373"/>
                </a:lnTo>
                <a:lnTo>
                  <a:pt x="374" y="370"/>
                </a:lnTo>
                <a:lnTo>
                  <a:pt x="368" y="367"/>
                </a:lnTo>
                <a:lnTo>
                  <a:pt x="360" y="366"/>
                </a:lnTo>
                <a:lnTo>
                  <a:pt x="353" y="366"/>
                </a:lnTo>
                <a:lnTo>
                  <a:pt x="345" y="367"/>
                </a:lnTo>
                <a:lnTo>
                  <a:pt x="338" y="370"/>
                </a:lnTo>
                <a:lnTo>
                  <a:pt x="338" y="370"/>
                </a:lnTo>
                <a:close/>
                <a:moveTo>
                  <a:pt x="443" y="540"/>
                </a:moveTo>
                <a:lnTo>
                  <a:pt x="393" y="524"/>
                </a:lnTo>
                <a:lnTo>
                  <a:pt x="349" y="595"/>
                </a:lnTo>
                <a:lnTo>
                  <a:pt x="306" y="524"/>
                </a:lnTo>
                <a:lnTo>
                  <a:pt x="254" y="540"/>
                </a:lnTo>
                <a:lnTo>
                  <a:pt x="254" y="610"/>
                </a:lnTo>
                <a:lnTo>
                  <a:pt x="254" y="610"/>
                </a:lnTo>
                <a:lnTo>
                  <a:pt x="281" y="613"/>
                </a:lnTo>
                <a:lnTo>
                  <a:pt x="307" y="614"/>
                </a:lnTo>
                <a:lnTo>
                  <a:pt x="307" y="614"/>
                </a:lnTo>
                <a:lnTo>
                  <a:pt x="325" y="614"/>
                </a:lnTo>
                <a:lnTo>
                  <a:pt x="343" y="613"/>
                </a:lnTo>
                <a:lnTo>
                  <a:pt x="360" y="610"/>
                </a:lnTo>
                <a:lnTo>
                  <a:pt x="378" y="606"/>
                </a:lnTo>
                <a:lnTo>
                  <a:pt x="395" y="601"/>
                </a:lnTo>
                <a:lnTo>
                  <a:pt x="411" y="596"/>
                </a:lnTo>
                <a:lnTo>
                  <a:pt x="427" y="590"/>
                </a:lnTo>
                <a:lnTo>
                  <a:pt x="443" y="582"/>
                </a:lnTo>
                <a:lnTo>
                  <a:pt x="443" y="540"/>
                </a:lnTo>
                <a:lnTo>
                  <a:pt x="443" y="540"/>
                </a:lnTo>
                <a:close/>
                <a:moveTo>
                  <a:pt x="331" y="390"/>
                </a:moveTo>
                <a:lnTo>
                  <a:pt x="331" y="390"/>
                </a:lnTo>
                <a:lnTo>
                  <a:pt x="333" y="395"/>
                </a:lnTo>
                <a:lnTo>
                  <a:pt x="336" y="403"/>
                </a:lnTo>
                <a:lnTo>
                  <a:pt x="340" y="411"/>
                </a:lnTo>
                <a:lnTo>
                  <a:pt x="348" y="422"/>
                </a:lnTo>
                <a:lnTo>
                  <a:pt x="357" y="432"/>
                </a:lnTo>
                <a:lnTo>
                  <a:pt x="368" y="442"/>
                </a:lnTo>
                <a:lnTo>
                  <a:pt x="381" y="449"/>
                </a:lnTo>
                <a:lnTo>
                  <a:pt x="388" y="453"/>
                </a:lnTo>
                <a:lnTo>
                  <a:pt x="397" y="456"/>
                </a:lnTo>
                <a:lnTo>
                  <a:pt x="397" y="456"/>
                </a:lnTo>
                <a:lnTo>
                  <a:pt x="395" y="462"/>
                </a:lnTo>
                <a:lnTo>
                  <a:pt x="392" y="466"/>
                </a:lnTo>
                <a:lnTo>
                  <a:pt x="388" y="468"/>
                </a:lnTo>
                <a:lnTo>
                  <a:pt x="388" y="472"/>
                </a:lnTo>
                <a:lnTo>
                  <a:pt x="388" y="472"/>
                </a:lnTo>
                <a:lnTo>
                  <a:pt x="386" y="484"/>
                </a:lnTo>
                <a:lnTo>
                  <a:pt x="382" y="491"/>
                </a:lnTo>
                <a:lnTo>
                  <a:pt x="377" y="497"/>
                </a:lnTo>
                <a:lnTo>
                  <a:pt x="369" y="505"/>
                </a:lnTo>
                <a:lnTo>
                  <a:pt x="369" y="505"/>
                </a:lnTo>
                <a:lnTo>
                  <a:pt x="359" y="511"/>
                </a:lnTo>
                <a:lnTo>
                  <a:pt x="354" y="514"/>
                </a:lnTo>
                <a:lnTo>
                  <a:pt x="349" y="515"/>
                </a:lnTo>
                <a:lnTo>
                  <a:pt x="349" y="515"/>
                </a:lnTo>
                <a:lnTo>
                  <a:pt x="348" y="515"/>
                </a:lnTo>
                <a:lnTo>
                  <a:pt x="348" y="515"/>
                </a:lnTo>
                <a:lnTo>
                  <a:pt x="343" y="514"/>
                </a:lnTo>
                <a:lnTo>
                  <a:pt x="338" y="511"/>
                </a:lnTo>
                <a:lnTo>
                  <a:pt x="328" y="505"/>
                </a:lnTo>
                <a:lnTo>
                  <a:pt x="328" y="505"/>
                </a:lnTo>
                <a:lnTo>
                  <a:pt x="320" y="497"/>
                </a:lnTo>
                <a:lnTo>
                  <a:pt x="315" y="491"/>
                </a:lnTo>
                <a:lnTo>
                  <a:pt x="311" y="484"/>
                </a:lnTo>
                <a:lnTo>
                  <a:pt x="309" y="472"/>
                </a:lnTo>
                <a:lnTo>
                  <a:pt x="309" y="468"/>
                </a:lnTo>
                <a:lnTo>
                  <a:pt x="305" y="466"/>
                </a:lnTo>
                <a:lnTo>
                  <a:pt x="305" y="466"/>
                </a:lnTo>
                <a:lnTo>
                  <a:pt x="302" y="462"/>
                </a:lnTo>
                <a:lnTo>
                  <a:pt x="300" y="456"/>
                </a:lnTo>
                <a:lnTo>
                  <a:pt x="300" y="456"/>
                </a:lnTo>
                <a:lnTo>
                  <a:pt x="298" y="452"/>
                </a:lnTo>
                <a:lnTo>
                  <a:pt x="298" y="446"/>
                </a:lnTo>
                <a:lnTo>
                  <a:pt x="305" y="444"/>
                </a:lnTo>
                <a:lnTo>
                  <a:pt x="305" y="444"/>
                </a:lnTo>
                <a:lnTo>
                  <a:pt x="307" y="435"/>
                </a:lnTo>
                <a:lnTo>
                  <a:pt x="311" y="429"/>
                </a:lnTo>
                <a:lnTo>
                  <a:pt x="319" y="418"/>
                </a:lnTo>
                <a:lnTo>
                  <a:pt x="322" y="411"/>
                </a:lnTo>
                <a:lnTo>
                  <a:pt x="326" y="406"/>
                </a:lnTo>
                <a:lnTo>
                  <a:pt x="329" y="399"/>
                </a:lnTo>
                <a:lnTo>
                  <a:pt x="331" y="390"/>
                </a:lnTo>
                <a:lnTo>
                  <a:pt x="331" y="390"/>
                </a:lnTo>
                <a:close/>
                <a:moveTo>
                  <a:pt x="33" y="444"/>
                </a:moveTo>
                <a:lnTo>
                  <a:pt x="99" y="420"/>
                </a:lnTo>
                <a:lnTo>
                  <a:pt x="128" y="482"/>
                </a:lnTo>
                <a:lnTo>
                  <a:pt x="135" y="452"/>
                </a:lnTo>
                <a:lnTo>
                  <a:pt x="128" y="435"/>
                </a:lnTo>
                <a:lnTo>
                  <a:pt x="135" y="420"/>
                </a:lnTo>
                <a:lnTo>
                  <a:pt x="144" y="420"/>
                </a:lnTo>
                <a:lnTo>
                  <a:pt x="152" y="420"/>
                </a:lnTo>
                <a:lnTo>
                  <a:pt x="159" y="435"/>
                </a:lnTo>
                <a:lnTo>
                  <a:pt x="152" y="452"/>
                </a:lnTo>
                <a:lnTo>
                  <a:pt x="163" y="482"/>
                </a:lnTo>
                <a:lnTo>
                  <a:pt x="186" y="420"/>
                </a:lnTo>
                <a:lnTo>
                  <a:pt x="254" y="444"/>
                </a:lnTo>
                <a:lnTo>
                  <a:pt x="254" y="525"/>
                </a:lnTo>
                <a:lnTo>
                  <a:pt x="144" y="525"/>
                </a:lnTo>
                <a:lnTo>
                  <a:pt x="91" y="525"/>
                </a:lnTo>
                <a:lnTo>
                  <a:pt x="91" y="525"/>
                </a:lnTo>
                <a:lnTo>
                  <a:pt x="74" y="506"/>
                </a:lnTo>
                <a:lnTo>
                  <a:pt x="58" y="487"/>
                </a:lnTo>
                <a:lnTo>
                  <a:pt x="44" y="466"/>
                </a:lnTo>
                <a:lnTo>
                  <a:pt x="33" y="444"/>
                </a:lnTo>
                <a:lnTo>
                  <a:pt x="33" y="444"/>
                </a:lnTo>
                <a:close/>
                <a:moveTo>
                  <a:pt x="99" y="322"/>
                </a:moveTo>
                <a:lnTo>
                  <a:pt x="99" y="322"/>
                </a:lnTo>
                <a:lnTo>
                  <a:pt x="97" y="311"/>
                </a:lnTo>
                <a:lnTo>
                  <a:pt x="97" y="303"/>
                </a:lnTo>
                <a:lnTo>
                  <a:pt x="100" y="295"/>
                </a:lnTo>
                <a:lnTo>
                  <a:pt x="101" y="292"/>
                </a:lnTo>
                <a:lnTo>
                  <a:pt x="105" y="290"/>
                </a:lnTo>
                <a:lnTo>
                  <a:pt x="105" y="290"/>
                </a:lnTo>
                <a:lnTo>
                  <a:pt x="110" y="286"/>
                </a:lnTo>
                <a:lnTo>
                  <a:pt x="114" y="286"/>
                </a:lnTo>
                <a:lnTo>
                  <a:pt x="119" y="286"/>
                </a:lnTo>
                <a:lnTo>
                  <a:pt x="124" y="289"/>
                </a:lnTo>
                <a:lnTo>
                  <a:pt x="133" y="292"/>
                </a:lnTo>
                <a:lnTo>
                  <a:pt x="138" y="295"/>
                </a:lnTo>
                <a:lnTo>
                  <a:pt x="144" y="295"/>
                </a:lnTo>
                <a:lnTo>
                  <a:pt x="144" y="295"/>
                </a:lnTo>
                <a:lnTo>
                  <a:pt x="149" y="295"/>
                </a:lnTo>
                <a:lnTo>
                  <a:pt x="154" y="292"/>
                </a:lnTo>
                <a:lnTo>
                  <a:pt x="163" y="289"/>
                </a:lnTo>
                <a:lnTo>
                  <a:pt x="168" y="286"/>
                </a:lnTo>
                <a:lnTo>
                  <a:pt x="173" y="286"/>
                </a:lnTo>
                <a:lnTo>
                  <a:pt x="177" y="286"/>
                </a:lnTo>
                <a:lnTo>
                  <a:pt x="182" y="290"/>
                </a:lnTo>
                <a:lnTo>
                  <a:pt x="182" y="290"/>
                </a:lnTo>
                <a:lnTo>
                  <a:pt x="186" y="292"/>
                </a:lnTo>
                <a:lnTo>
                  <a:pt x="187" y="295"/>
                </a:lnTo>
                <a:lnTo>
                  <a:pt x="190" y="303"/>
                </a:lnTo>
                <a:lnTo>
                  <a:pt x="190" y="311"/>
                </a:lnTo>
                <a:lnTo>
                  <a:pt x="188" y="322"/>
                </a:lnTo>
                <a:lnTo>
                  <a:pt x="188" y="322"/>
                </a:lnTo>
                <a:lnTo>
                  <a:pt x="187" y="325"/>
                </a:lnTo>
                <a:lnTo>
                  <a:pt x="185" y="327"/>
                </a:lnTo>
                <a:lnTo>
                  <a:pt x="178" y="328"/>
                </a:lnTo>
                <a:lnTo>
                  <a:pt x="158" y="328"/>
                </a:lnTo>
                <a:lnTo>
                  <a:pt x="158" y="328"/>
                </a:lnTo>
                <a:lnTo>
                  <a:pt x="152" y="329"/>
                </a:lnTo>
                <a:lnTo>
                  <a:pt x="148" y="332"/>
                </a:lnTo>
                <a:lnTo>
                  <a:pt x="144" y="337"/>
                </a:lnTo>
                <a:lnTo>
                  <a:pt x="144" y="342"/>
                </a:lnTo>
                <a:lnTo>
                  <a:pt x="144" y="342"/>
                </a:lnTo>
                <a:lnTo>
                  <a:pt x="143" y="337"/>
                </a:lnTo>
                <a:lnTo>
                  <a:pt x="139" y="332"/>
                </a:lnTo>
                <a:lnTo>
                  <a:pt x="135" y="329"/>
                </a:lnTo>
                <a:lnTo>
                  <a:pt x="129" y="328"/>
                </a:lnTo>
                <a:lnTo>
                  <a:pt x="109" y="328"/>
                </a:lnTo>
                <a:lnTo>
                  <a:pt x="109" y="328"/>
                </a:lnTo>
                <a:lnTo>
                  <a:pt x="102" y="327"/>
                </a:lnTo>
                <a:lnTo>
                  <a:pt x="100" y="325"/>
                </a:lnTo>
                <a:lnTo>
                  <a:pt x="99" y="322"/>
                </a:lnTo>
                <a:lnTo>
                  <a:pt x="99" y="322"/>
                </a:lnTo>
                <a:close/>
                <a:moveTo>
                  <a:pt x="90" y="333"/>
                </a:moveTo>
                <a:lnTo>
                  <a:pt x="90" y="333"/>
                </a:lnTo>
                <a:lnTo>
                  <a:pt x="92" y="332"/>
                </a:lnTo>
                <a:lnTo>
                  <a:pt x="95" y="330"/>
                </a:lnTo>
                <a:lnTo>
                  <a:pt x="97" y="332"/>
                </a:lnTo>
                <a:lnTo>
                  <a:pt x="97" y="334"/>
                </a:lnTo>
                <a:lnTo>
                  <a:pt x="97" y="342"/>
                </a:lnTo>
                <a:lnTo>
                  <a:pt x="97" y="342"/>
                </a:lnTo>
                <a:lnTo>
                  <a:pt x="99" y="346"/>
                </a:lnTo>
                <a:lnTo>
                  <a:pt x="100" y="349"/>
                </a:lnTo>
                <a:lnTo>
                  <a:pt x="101" y="352"/>
                </a:lnTo>
                <a:lnTo>
                  <a:pt x="104" y="354"/>
                </a:lnTo>
                <a:lnTo>
                  <a:pt x="110" y="358"/>
                </a:lnTo>
                <a:lnTo>
                  <a:pt x="117" y="360"/>
                </a:lnTo>
                <a:lnTo>
                  <a:pt x="126" y="360"/>
                </a:lnTo>
                <a:lnTo>
                  <a:pt x="126" y="360"/>
                </a:lnTo>
                <a:lnTo>
                  <a:pt x="130" y="358"/>
                </a:lnTo>
                <a:lnTo>
                  <a:pt x="135" y="357"/>
                </a:lnTo>
                <a:lnTo>
                  <a:pt x="138" y="356"/>
                </a:lnTo>
                <a:lnTo>
                  <a:pt x="142" y="352"/>
                </a:lnTo>
                <a:lnTo>
                  <a:pt x="142" y="352"/>
                </a:lnTo>
                <a:lnTo>
                  <a:pt x="143" y="351"/>
                </a:lnTo>
                <a:lnTo>
                  <a:pt x="144" y="351"/>
                </a:lnTo>
                <a:lnTo>
                  <a:pt x="144" y="351"/>
                </a:lnTo>
                <a:lnTo>
                  <a:pt x="145" y="351"/>
                </a:lnTo>
                <a:lnTo>
                  <a:pt x="145" y="352"/>
                </a:lnTo>
                <a:lnTo>
                  <a:pt x="145" y="352"/>
                </a:lnTo>
                <a:lnTo>
                  <a:pt x="149" y="356"/>
                </a:lnTo>
                <a:lnTo>
                  <a:pt x="152" y="357"/>
                </a:lnTo>
                <a:lnTo>
                  <a:pt x="157" y="358"/>
                </a:lnTo>
                <a:lnTo>
                  <a:pt x="162" y="360"/>
                </a:lnTo>
                <a:lnTo>
                  <a:pt x="169" y="360"/>
                </a:lnTo>
                <a:lnTo>
                  <a:pt x="169" y="360"/>
                </a:lnTo>
                <a:lnTo>
                  <a:pt x="177" y="358"/>
                </a:lnTo>
                <a:lnTo>
                  <a:pt x="183" y="354"/>
                </a:lnTo>
                <a:lnTo>
                  <a:pt x="186" y="352"/>
                </a:lnTo>
                <a:lnTo>
                  <a:pt x="187" y="349"/>
                </a:lnTo>
                <a:lnTo>
                  <a:pt x="188" y="346"/>
                </a:lnTo>
                <a:lnTo>
                  <a:pt x="190" y="342"/>
                </a:lnTo>
                <a:lnTo>
                  <a:pt x="190" y="334"/>
                </a:lnTo>
                <a:lnTo>
                  <a:pt x="190" y="334"/>
                </a:lnTo>
                <a:lnTo>
                  <a:pt x="190" y="332"/>
                </a:lnTo>
                <a:lnTo>
                  <a:pt x="192" y="330"/>
                </a:lnTo>
                <a:lnTo>
                  <a:pt x="195" y="330"/>
                </a:lnTo>
                <a:lnTo>
                  <a:pt x="197" y="333"/>
                </a:lnTo>
                <a:lnTo>
                  <a:pt x="197" y="333"/>
                </a:lnTo>
                <a:lnTo>
                  <a:pt x="196" y="342"/>
                </a:lnTo>
                <a:lnTo>
                  <a:pt x="196" y="342"/>
                </a:lnTo>
                <a:lnTo>
                  <a:pt x="195" y="348"/>
                </a:lnTo>
                <a:lnTo>
                  <a:pt x="193" y="353"/>
                </a:lnTo>
                <a:lnTo>
                  <a:pt x="191" y="356"/>
                </a:lnTo>
                <a:lnTo>
                  <a:pt x="187" y="358"/>
                </a:lnTo>
                <a:lnTo>
                  <a:pt x="187" y="358"/>
                </a:lnTo>
                <a:lnTo>
                  <a:pt x="187" y="367"/>
                </a:lnTo>
                <a:lnTo>
                  <a:pt x="186" y="375"/>
                </a:lnTo>
                <a:lnTo>
                  <a:pt x="185" y="379"/>
                </a:lnTo>
                <a:lnTo>
                  <a:pt x="182" y="382"/>
                </a:lnTo>
                <a:lnTo>
                  <a:pt x="179" y="386"/>
                </a:lnTo>
                <a:lnTo>
                  <a:pt x="174" y="390"/>
                </a:lnTo>
                <a:lnTo>
                  <a:pt x="174" y="390"/>
                </a:lnTo>
                <a:lnTo>
                  <a:pt x="161" y="400"/>
                </a:lnTo>
                <a:lnTo>
                  <a:pt x="154" y="404"/>
                </a:lnTo>
                <a:lnTo>
                  <a:pt x="144" y="404"/>
                </a:lnTo>
                <a:lnTo>
                  <a:pt x="144" y="404"/>
                </a:lnTo>
                <a:lnTo>
                  <a:pt x="134" y="404"/>
                </a:lnTo>
                <a:lnTo>
                  <a:pt x="126" y="400"/>
                </a:lnTo>
                <a:lnTo>
                  <a:pt x="112" y="390"/>
                </a:lnTo>
                <a:lnTo>
                  <a:pt x="112" y="390"/>
                </a:lnTo>
                <a:lnTo>
                  <a:pt x="107" y="386"/>
                </a:lnTo>
                <a:lnTo>
                  <a:pt x="105" y="382"/>
                </a:lnTo>
                <a:lnTo>
                  <a:pt x="102" y="379"/>
                </a:lnTo>
                <a:lnTo>
                  <a:pt x="101" y="375"/>
                </a:lnTo>
                <a:lnTo>
                  <a:pt x="100" y="367"/>
                </a:lnTo>
                <a:lnTo>
                  <a:pt x="100" y="358"/>
                </a:lnTo>
                <a:lnTo>
                  <a:pt x="100" y="358"/>
                </a:lnTo>
                <a:lnTo>
                  <a:pt x="96" y="356"/>
                </a:lnTo>
                <a:lnTo>
                  <a:pt x="93" y="353"/>
                </a:lnTo>
                <a:lnTo>
                  <a:pt x="92" y="348"/>
                </a:lnTo>
                <a:lnTo>
                  <a:pt x="91" y="342"/>
                </a:lnTo>
                <a:lnTo>
                  <a:pt x="91" y="342"/>
                </a:lnTo>
                <a:lnTo>
                  <a:pt x="90" y="333"/>
                </a:lnTo>
                <a:lnTo>
                  <a:pt x="90" y="333"/>
                </a:lnTo>
                <a:close/>
                <a:moveTo>
                  <a:pt x="106" y="336"/>
                </a:moveTo>
                <a:lnTo>
                  <a:pt x="106" y="342"/>
                </a:lnTo>
                <a:lnTo>
                  <a:pt x="106" y="342"/>
                </a:lnTo>
                <a:lnTo>
                  <a:pt x="106" y="346"/>
                </a:lnTo>
                <a:lnTo>
                  <a:pt x="110" y="349"/>
                </a:lnTo>
                <a:lnTo>
                  <a:pt x="114" y="351"/>
                </a:lnTo>
                <a:lnTo>
                  <a:pt x="117" y="352"/>
                </a:lnTo>
                <a:lnTo>
                  <a:pt x="126" y="352"/>
                </a:lnTo>
                <a:lnTo>
                  <a:pt x="126" y="352"/>
                </a:lnTo>
                <a:lnTo>
                  <a:pt x="130" y="351"/>
                </a:lnTo>
                <a:lnTo>
                  <a:pt x="133" y="349"/>
                </a:lnTo>
                <a:lnTo>
                  <a:pt x="135" y="348"/>
                </a:lnTo>
                <a:lnTo>
                  <a:pt x="135" y="348"/>
                </a:lnTo>
                <a:lnTo>
                  <a:pt x="135" y="346"/>
                </a:lnTo>
                <a:lnTo>
                  <a:pt x="135" y="342"/>
                </a:lnTo>
                <a:lnTo>
                  <a:pt x="135" y="342"/>
                </a:lnTo>
                <a:lnTo>
                  <a:pt x="135" y="339"/>
                </a:lnTo>
                <a:lnTo>
                  <a:pt x="134" y="338"/>
                </a:lnTo>
                <a:lnTo>
                  <a:pt x="131" y="336"/>
                </a:lnTo>
                <a:lnTo>
                  <a:pt x="129" y="336"/>
                </a:lnTo>
                <a:lnTo>
                  <a:pt x="109" y="336"/>
                </a:lnTo>
                <a:lnTo>
                  <a:pt x="109" y="336"/>
                </a:lnTo>
                <a:lnTo>
                  <a:pt x="106" y="336"/>
                </a:lnTo>
                <a:lnTo>
                  <a:pt x="106" y="336"/>
                </a:lnTo>
                <a:close/>
                <a:moveTo>
                  <a:pt x="153" y="348"/>
                </a:moveTo>
                <a:lnTo>
                  <a:pt x="153" y="348"/>
                </a:lnTo>
                <a:lnTo>
                  <a:pt x="154" y="349"/>
                </a:lnTo>
                <a:lnTo>
                  <a:pt x="157" y="351"/>
                </a:lnTo>
                <a:lnTo>
                  <a:pt x="162" y="352"/>
                </a:lnTo>
                <a:lnTo>
                  <a:pt x="169" y="352"/>
                </a:lnTo>
                <a:lnTo>
                  <a:pt x="169" y="352"/>
                </a:lnTo>
                <a:lnTo>
                  <a:pt x="173" y="351"/>
                </a:lnTo>
                <a:lnTo>
                  <a:pt x="177" y="349"/>
                </a:lnTo>
                <a:lnTo>
                  <a:pt x="181" y="346"/>
                </a:lnTo>
                <a:lnTo>
                  <a:pt x="181" y="342"/>
                </a:lnTo>
                <a:lnTo>
                  <a:pt x="181" y="336"/>
                </a:lnTo>
                <a:lnTo>
                  <a:pt x="181" y="336"/>
                </a:lnTo>
                <a:lnTo>
                  <a:pt x="178" y="336"/>
                </a:lnTo>
                <a:lnTo>
                  <a:pt x="158" y="336"/>
                </a:lnTo>
                <a:lnTo>
                  <a:pt x="158" y="336"/>
                </a:lnTo>
                <a:lnTo>
                  <a:pt x="155" y="336"/>
                </a:lnTo>
                <a:lnTo>
                  <a:pt x="153" y="338"/>
                </a:lnTo>
                <a:lnTo>
                  <a:pt x="152" y="339"/>
                </a:lnTo>
                <a:lnTo>
                  <a:pt x="152" y="342"/>
                </a:lnTo>
                <a:lnTo>
                  <a:pt x="152" y="342"/>
                </a:lnTo>
                <a:lnTo>
                  <a:pt x="152" y="346"/>
                </a:lnTo>
                <a:lnTo>
                  <a:pt x="153" y="348"/>
                </a:lnTo>
                <a:lnTo>
                  <a:pt x="153" y="348"/>
                </a:lnTo>
                <a:close/>
                <a:moveTo>
                  <a:pt x="92" y="363"/>
                </a:moveTo>
                <a:lnTo>
                  <a:pt x="92" y="363"/>
                </a:lnTo>
                <a:lnTo>
                  <a:pt x="88" y="358"/>
                </a:lnTo>
                <a:lnTo>
                  <a:pt x="86" y="353"/>
                </a:lnTo>
                <a:lnTo>
                  <a:pt x="83" y="342"/>
                </a:lnTo>
                <a:lnTo>
                  <a:pt x="83" y="342"/>
                </a:lnTo>
                <a:lnTo>
                  <a:pt x="82" y="333"/>
                </a:lnTo>
                <a:lnTo>
                  <a:pt x="83" y="329"/>
                </a:lnTo>
                <a:lnTo>
                  <a:pt x="86" y="324"/>
                </a:lnTo>
                <a:lnTo>
                  <a:pt x="86" y="324"/>
                </a:lnTo>
                <a:lnTo>
                  <a:pt x="86" y="306"/>
                </a:lnTo>
                <a:lnTo>
                  <a:pt x="88" y="290"/>
                </a:lnTo>
                <a:lnTo>
                  <a:pt x="90" y="284"/>
                </a:lnTo>
                <a:lnTo>
                  <a:pt x="92" y="279"/>
                </a:lnTo>
                <a:lnTo>
                  <a:pt x="96" y="272"/>
                </a:lnTo>
                <a:lnTo>
                  <a:pt x="101" y="268"/>
                </a:lnTo>
                <a:lnTo>
                  <a:pt x="101" y="268"/>
                </a:lnTo>
                <a:lnTo>
                  <a:pt x="109" y="263"/>
                </a:lnTo>
                <a:lnTo>
                  <a:pt x="120" y="258"/>
                </a:lnTo>
                <a:lnTo>
                  <a:pt x="131" y="256"/>
                </a:lnTo>
                <a:lnTo>
                  <a:pt x="144" y="255"/>
                </a:lnTo>
                <a:lnTo>
                  <a:pt x="144" y="255"/>
                </a:lnTo>
                <a:lnTo>
                  <a:pt x="155" y="256"/>
                </a:lnTo>
                <a:lnTo>
                  <a:pt x="167" y="258"/>
                </a:lnTo>
                <a:lnTo>
                  <a:pt x="178" y="263"/>
                </a:lnTo>
                <a:lnTo>
                  <a:pt x="186" y="268"/>
                </a:lnTo>
                <a:lnTo>
                  <a:pt x="186" y="268"/>
                </a:lnTo>
                <a:lnTo>
                  <a:pt x="191" y="272"/>
                </a:lnTo>
                <a:lnTo>
                  <a:pt x="195" y="279"/>
                </a:lnTo>
                <a:lnTo>
                  <a:pt x="197" y="284"/>
                </a:lnTo>
                <a:lnTo>
                  <a:pt x="200" y="290"/>
                </a:lnTo>
                <a:lnTo>
                  <a:pt x="201" y="306"/>
                </a:lnTo>
                <a:lnTo>
                  <a:pt x="201" y="324"/>
                </a:lnTo>
                <a:lnTo>
                  <a:pt x="201" y="324"/>
                </a:lnTo>
                <a:lnTo>
                  <a:pt x="204" y="329"/>
                </a:lnTo>
                <a:lnTo>
                  <a:pt x="205" y="333"/>
                </a:lnTo>
                <a:lnTo>
                  <a:pt x="205" y="342"/>
                </a:lnTo>
                <a:lnTo>
                  <a:pt x="205" y="342"/>
                </a:lnTo>
                <a:lnTo>
                  <a:pt x="201" y="353"/>
                </a:lnTo>
                <a:lnTo>
                  <a:pt x="198" y="358"/>
                </a:lnTo>
                <a:lnTo>
                  <a:pt x="195" y="363"/>
                </a:lnTo>
                <a:lnTo>
                  <a:pt x="195" y="363"/>
                </a:lnTo>
                <a:lnTo>
                  <a:pt x="195" y="371"/>
                </a:lnTo>
                <a:lnTo>
                  <a:pt x="193" y="377"/>
                </a:lnTo>
                <a:lnTo>
                  <a:pt x="193" y="377"/>
                </a:lnTo>
                <a:lnTo>
                  <a:pt x="191" y="384"/>
                </a:lnTo>
                <a:lnTo>
                  <a:pt x="188" y="389"/>
                </a:lnTo>
                <a:lnTo>
                  <a:pt x="183" y="392"/>
                </a:lnTo>
                <a:lnTo>
                  <a:pt x="179" y="396"/>
                </a:lnTo>
                <a:lnTo>
                  <a:pt x="179" y="396"/>
                </a:lnTo>
                <a:lnTo>
                  <a:pt x="172" y="401"/>
                </a:lnTo>
                <a:lnTo>
                  <a:pt x="164" y="408"/>
                </a:lnTo>
                <a:lnTo>
                  <a:pt x="164" y="408"/>
                </a:lnTo>
                <a:lnTo>
                  <a:pt x="159" y="410"/>
                </a:lnTo>
                <a:lnTo>
                  <a:pt x="154" y="411"/>
                </a:lnTo>
                <a:lnTo>
                  <a:pt x="144" y="411"/>
                </a:lnTo>
                <a:lnTo>
                  <a:pt x="144" y="411"/>
                </a:lnTo>
                <a:lnTo>
                  <a:pt x="133" y="411"/>
                </a:lnTo>
                <a:lnTo>
                  <a:pt x="128" y="410"/>
                </a:lnTo>
                <a:lnTo>
                  <a:pt x="123" y="408"/>
                </a:lnTo>
                <a:lnTo>
                  <a:pt x="123" y="408"/>
                </a:lnTo>
                <a:lnTo>
                  <a:pt x="115" y="401"/>
                </a:lnTo>
                <a:lnTo>
                  <a:pt x="107" y="396"/>
                </a:lnTo>
                <a:lnTo>
                  <a:pt x="107" y="396"/>
                </a:lnTo>
                <a:lnTo>
                  <a:pt x="104" y="392"/>
                </a:lnTo>
                <a:lnTo>
                  <a:pt x="100" y="389"/>
                </a:lnTo>
                <a:lnTo>
                  <a:pt x="96" y="384"/>
                </a:lnTo>
                <a:lnTo>
                  <a:pt x="93" y="377"/>
                </a:lnTo>
                <a:lnTo>
                  <a:pt x="93" y="377"/>
                </a:lnTo>
                <a:lnTo>
                  <a:pt x="92" y="371"/>
                </a:lnTo>
                <a:lnTo>
                  <a:pt x="92" y="363"/>
                </a:lnTo>
                <a:lnTo>
                  <a:pt x="92" y="363"/>
                </a:lnTo>
                <a:close/>
                <a:moveTo>
                  <a:pt x="463" y="143"/>
                </a:moveTo>
                <a:lnTo>
                  <a:pt x="463" y="143"/>
                </a:lnTo>
                <a:lnTo>
                  <a:pt x="478" y="144"/>
                </a:lnTo>
                <a:lnTo>
                  <a:pt x="493" y="146"/>
                </a:lnTo>
                <a:lnTo>
                  <a:pt x="508" y="150"/>
                </a:lnTo>
                <a:lnTo>
                  <a:pt x="522" y="155"/>
                </a:lnTo>
                <a:lnTo>
                  <a:pt x="535" y="161"/>
                </a:lnTo>
                <a:lnTo>
                  <a:pt x="548" y="169"/>
                </a:lnTo>
                <a:lnTo>
                  <a:pt x="559" y="177"/>
                </a:lnTo>
                <a:lnTo>
                  <a:pt x="569" y="187"/>
                </a:lnTo>
                <a:lnTo>
                  <a:pt x="579" y="198"/>
                </a:lnTo>
                <a:lnTo>
                  <a:pt x="588" y="210"/>
                </a:lnTo>
                <a:lnTo>
                  <a:pt x="596" y="222"/>
                </a:lnTo>
                <a:lnTo>
                  <a:pt x="602" y="236"/>
                </a:lnTo>
                <a:lnTo>
                  <a:pt x="607" y="249"/>
                </a:lnTo>
                <a:lnTo>
                  <a:pt x="611" y="263"/>
                </a:lnTo>
                <a:lnTo>
                  <a:pt x="613" y="279"/>
                </a:lnTo>
                <a:lnTo>
                  <a:pt x="613" y="294"/>
                </a:lnTo>
                <a:lnTo>
                  <a:pt x="613" y="294"/>
                </a:lnTo>
                <a:lnTo>
                  <a:pt x="613" y="309"/>
                </a:lnTo>
                <a:lnTo>
                  <a:pt x="611" y="324"/>
                </a:lnTo>
                <a:lnTo>
                  <a:pt x="607" y="339"/>
                </a:lnTo>
                <a:lnTo>
                  <a:pt x="602" y="352"/>
                </a:lnTo>
                <a:lnTo>
                  <a:pt x="596" y="366"/>
                </a:lnTo>
                <a:lnTo>
                  <a:pt x="588" y="379"/>
                </a:lnTo>
                <a:lnTo>
                  <a:pt x="579" y="390"/>
                </a:lnTo>
                <a:lnTo>
                  <a:pt x="569" y="400"/>
                </a:lnTo>
                <a:lnTo>
                  <a:pt x="559" y="410"/>
                </a:lnTo>
                <a:lnTo>
                  <a:pt x="548" y="419"/>
                </a:lnTo>
                <a:lnTo>
                  <a:pt x="535" y="427"/>
                </a:lnTo>
                <a:lnTo>
                  <a:pt x="522" y="433"/>
                </a:lnTo>
                <a:lnTo>
                  <a:pt x="508" y="438"/>
                </a:lnTo>
                <a:lnTo>
                  <a:pt x="493" y="442"/>
                </a:lnTo>
                <a:lnTo>
                  <a:pt x="478" y="444"/>
                </a:lnTo>
                <a:lnTo>
                  <a:pt x="463" y="444"/>
                </a:lnTo>
                <a:lnTo>
                  <a:pt x="426" y="444"/>
                </a:lnTo>
                <a:lnTo>
                  <a:pt x="426" y="444"/>
                </a:lnTo>
                <a:lnTo>
                  <a:pt x="426" y="430"/>
                </a:lnTo>
                <a:lnTo>
                  <a:pt x="424" y="416"/>
                </a:lnTo>
                <a:lnTo>
                  <a:pt x="420" y="403"/>
                </a:lnTo>
                <a:lnTo>
                  <a:pt x="414" y="390"/>
                </a:lnTo>
                <a:lnTo>
                  <a:pt x="407" y="377"/>
                </a:lnTo>
                <a:lnTo>
                  <a:pt x="397" y="367"/>
                </a:lnTo>
                <a:lnTo>
                  <a:pt x="387" y="358"/>
                </a:lnTo>
                <a:lnTo>
                  <a:pt x="381" y="356"/>
                </a:lnTo>
                <a:lnTo>
                  <a:pt x="374" y="353"/>
                </a:lnTo>
                <a:lnTo>
                  <a:pt x="374" y="353"/>
                </a:lnTo>
                <a:lnTo>
                  <a:pt x="365" y="351"/>
                </a:lnTo>
                <a:lnTo>
                  <a:pt x="358" y="349"/>
                </a:lnTo>
                <a:lnTo>
                  <a:pt x="358" y="349"/>
                </a:lnTo>
                <a:lnTo>
                  <a:pt x="374" y="339"/>
                </a:lnTo>
                <a:lnTo>
                  <a:pt x="391" y="325"/>
                </a:lnTo>
                <a:lnTo>
                  <a:pt x="405" y="311"/>
                </a:lnTo>
                <a:lnTo>
                  <a:pt x="417" y="296"/>
                </a:lnTo>
                <a:lnTo>
                  <a:pt x="425" y="299"/>
                </a:lnTo>
                <a:lnTo>
                  <a:pt x="429" y="311"/>
                </a:lnTo>
                <a:lnTo>
                  <a:pt x="419" y="323"/>
                </a:lnTo>
                <a:lnTo>
                  <a:pt x="425" y="330"/>
                </a:lnTo>
                <a:lnTo>
                  <a:pt x="439" y="324"/>
                </a:lnTo>
                <a:lnTo>
                  <a:pt x="450" y="330"/>
                </a:lnTo>
                <a:lnTo>
                  <a:pt x="452" y="346"/>
                </a:lnTo>
                <a:lnTo>
                  <a:pt x="463" y="347"/>
                </a:lnTo>
                <a:lnTo>
                  <a:pt x="468" y="333"/>
                </a:lnTo>
                <a:lnTo>
                  <a:pt x="481" y="329"/>
                </a:lnTo>
                <a:lnTo>
                  <a:pt x="492" y="338"/>
                </a:lnTo>
                <a:lnTo>
                  <a:pt x="500" y="332"/>
                </a:lnTo>
                <a:lnTo>
                  <a:pt x="493" y="318"/>
                </a:lnTo>
                <a:lnTo>
                  <a:pt x="500" y="306"/>
                </a:lnTo>
                <a:lnTo>
                  <a:pt x="515" y="305"/>
                </a:lnTo>
                <a:lnTo>
                  <a:pt x="516" y="295"/>
                </a:lnTo>
                <a:lnTo>
                  <a:pt x="502" y="290"/>
                </a:lnTo>
                <a:lnTo>
                  <a:pt x="498" y="277"/>
                </a:lnTo>
                <a:lnTo>
                  <a:pt x="507" y="266"/>
                </a:lnTo>
                <a:lnTo>
                  <a:pt x="501" y="257"/>
                </a:lnTo>
                <a:lnTo>
                  <a:pt x="487" y="263"/>
                </a:lnTo>
                <a:lnTo>
                  <a:pt x="476" y="257"/>
                </a:lnTo>
                <a:lnTo>
                  <a:pt x="474" y="242"/>
                </a:lnTo>
                <a:lnTo>
                  <a:pt x="464" y="241"/>
                </a:lnTo>
                <a:lnTo>
                  <a:pt x="459" y="255"/>
                </a:lnTo>
                <a:lnTo>
                  <a:pt x="446" y="258"/>
                </a:lnTo>
                <a:lnTo>
                  <a:pt x="440" y="253"/>
                </a:lnTo>
                <a:lnTo>
                  <a:pt x="440" y="253"/>
                </a:lnTo>
                <a:lnTo>
                  <a:pt x="445" y="237"/>
                </a:lnTo>
                <a:lnTo>
                  <a:pt x="450" y="220"/>
                </a:lnTo>
                <a:lnTo>
                  <a:pt x="453" y="203"/>
                </a:lnTo>
                <a:lnTo>
                  <a:pt x="453" y="184"/>
                </a:lnTo>
                <a:lnTo>
                  <a:pt x="453" y="184"/>
                </a:lnTo>
                <a:lnTo>
                  <a:pt x="452" y="163"/>
                </a:lnTo>
                <a:lnTo>
                  <a:pt x="449" y="144"/>
                </a:lnTo>
                <a:lnTo>
                  <a:pt x="449" y="144"/>
                </a:lnTo>
                <a:lnTo>
                  <a:pt x="463" y="143"/>
                </a:lnTo>
                <a:lnTo>
                  <a:pt x="463" y="143"/>
                </a:lnTo>
                <a:close/>
                <a:moveTo>
                  <a:pt x="464" y="286"/>
                </a:moveTo>
                <a:lnTo>
                  <a:pt x="464" y="286"/>
                </a:lnTo>
                <a:lnTo>
                  <a:pt x="467" y="287"/>
                </a:lnTo>
                <a:lnTo>
                  <a:pt x="469" y="289"/>
                </a:lnTo>
                <a:lnTo>
                  <a:pt x="470" y="291"/>
                </a:lnTo>
                <a:lnTo>
                  <a:pt x="470" y="295"/>
                </a:lnTo>
                <a:lnTo>
                  <a:pt x="470" y="295"/>
                </a:lnTo>
                <a:lnTo>
                  <a:pt x="470" y="298"/>
                </a:lnTo>
                <a:lnTo>
                  <a:pt x="468" y="300"/>
                </a:lnTo>
                <a:lnTo>
                  <a:pt x="465" y="301"/>
                </a:lnTo>
                <a:lnTo>
                  <a:pt x="463" y="301"/>
                </a:lnTo>
                <a:lnTo>
                  <a:pt x="463" y="301"/>
                </a:lnTo>
                <a:lnTo>
                  <a:pt x="459" y="301"/>
                </a:lnTo>
                <a:lnTo>
                  <a:pt x="457" y="299"/>
                </a:lnTo>
                <a:lnTo>
                  <a:pt x="455" y="296"/>
                </a:lnTo>
                <a:lnTo>
                  <a:pt x="455" y="292"/>
                </a:lnTo>
                <a:lnTo>
                  <a:pt x="455" y="292"/>
                </a:lnTo>
                <a:lnTo>
                  <a:pt x="457" y="290"/>
                </a:lnTo>
                <a:lnTo>
                  <a:pt x="458" y="287"/>
                </a:lnTo>
                <a:lnTo>
                  <a:pt x="462" y="286"/>
                </a:lnTo>
                <a:lnTo>
                  <a:pt x="464" y="286"/>
                </a:lnTo>
                <a:lnTo>
                  <a:pt x="464" y="286"/>
                </a:lnTo>
                <a:close/>
                <a:moveTo>
                  <a:pt x="450" y="277"/>
                </a:moveTo>
                <a:lnTo>
                  <a:pt x="450" y="277"/>
                </a:lnTo>
                <a:lnTo>
                  <a:pt x="453" y="275"/>
                </a:lnTo>
                <a:lnTo>
                  <a:pt x="458" y="274"/>
                </a:lnTo>
                <a:lnTo>
                  <a:pt x="462" y="272"/>
                </a:lnTo>
                <a:lnTo>
                  <a:pt x="465" y="272"/>
                </a:lnTo>
                <a:lnTo>
                  <a:pt x="469" y="274"/>
                </a:lnTo>
                <a:lnTo>
                  <a:pt x="474" y="275"/>
                </a:lnTo>
                <a:lnTo>
                  <a:pt x="477" y="277"/>
                </a:lnTo>
                <a:lnTo>
                  <a:pt x="481" y="280"/>
                </a:lnTo>
                <a:lnTo>
                  <a:pt x="481" y="280"/>
                </a:lnTo>
                <a:lnTo>
                  <a:pt x="483" y="284"/>
                </a:lnTo>
                <a:lnTo>
                  <a:pt x="484" y="287"/>
                </a:lnTo>
                <a:lnTo>
                  <a:pt x="484" y="292"/>
                </a:lnTo>
                <a:lnTo>
                  <a:pt x="484" y="296"/>
                </a:lnTo>
                <a:lnTo>
                  <a:pt x="484" y="300"/>
                </a:lnTo>
                <a:lnTo>
                  <a:pt x="482" y="304"/>
                </a:lnTo>
                <a:lnTo>
                  <a:pt x="479" y="308"/>
                </a:lnTo>
                <a:lnTo>
                  <a:pt x="477" y="311"/>
                </a:lnTo>
                <a:lnTo>
                  <a:pt x="477" y="311"/>
                </a:lnTo>
                <a:lnTo>
                  <a:pt x="473" y="313"/>
                </a:lnTo>
                <a:lnTo>
                  <a:pt x="469" y="315"/>
                </a:lnTo>
                <a:lnTo>
                  <a:pt x="465" y="315"/>
                </a:lnTo>
                <a:lnTo>
                  <a:pt x="460" y="315"/>
                </a:lnTo>
                <a:lnTo>
                  <a:pt x="457" y="315"/>
                </a:lnTo>
                <a:lnTo>
                  <a:pt x="453" y="313"/>
                </a:lnTo>
                <a:lnTo>
                  <a:pt x="449" y="310"/>
                </a:lnTo>
                <a:lnTo>
                  <a:pt x="446" y="308"/>
                </a:lnTo>
                <a:lnTo>
                  <a:pt x="446" y="308"/>
                </a:lnTo>
                <a:lnTo>
                  <a:pt x="444" y="304"/>
                </a:lnTo>
                <a:lnTo>
                  <a:pt x="443" y="300"/>
                </a:lnTo>
                <a:lnTo>
                  <a:pt x="441" y="295"/>
                </a:lnTo>
                <a:lnTo>
                  <a:pt x="441" y="291"/>
                </a:lnTo>
                <a:lnTo>
                  <a:pt x="443" y="287"/>
                </a:lnTo>
                <a:lnTo>
                  <a:pt x="444" y="284"/>
                </a:lnTo>
                <a:lnTo>
                  <a:pt x="446" y="280"/>
                </a:lnTo>
                <a:lnTo>
                  <a:pt x="450" y="277"/>
                </a:lnTo>
                <a:lnTo>
                  <a:pt x="450" y="277"/>
                </a:lnTo>
                <a:close/>
                <a:moveTo>
                  <a:pt x="305" y="217"/>
                </a:moveTo>
                <a:lnTo>
                  <a:pt x="316" y="228"/>
                </a:lnTo>
                <a:lnTo>
                  <a:pt x="316" y="228"/>
                </a:lnTo>
                <a:lnTo>
                  <a:pt x="321" y="219"/>
                </a:lnTo>
                <a:lnTo>
                  <a:pt x="326" y="210"/>
                </a:lnTo>
                <a:lnTo>
                  <a:pt x="329" y="201"/>
                </a:lnTo>
                <a:lnTo>
                  <a:pt x="331" y="191"/>
                </a:lnTo>
                <a:lnTo>
                  <a:pt x="315" y="191"/>
                </a:lnTo>
                <a:lnTo>
                  <a:pt x="315" y="191"/>
                </a:lnTo>
                <a:lnTo>
                  <a:pt x="314" y="199"/>
                </a:lnTo>
                <a:lnTo>
                  <a:pt x="311" y="205"/>
                </a:lnTo>
                <a:lnTo>
                  <a:pt x="309" y="210"/>
                </a:lnTo>
                <a:lnTo>
                  <a:pt x="305" y="217"/>
                </a:lnTo>
                <a:lnTo>
                  <a:pt x="305" y="217"/>
                </a:lnTo>
                <a:close/>
                <a:moveTo>
                  <a:pt x="219" y="129"/>
                </a:moveTo>
                <a:lnTo>
                  <a:pt x="230" y="141"/>
                </a:lnTo>
                <a:lnTo>
                  <a:pt x="230" y="141"/>
                </a:lnTo>
                <a:lnTo>
                  <a:pt x="235" y="137"/>
                </a:lnTo>
                <a:lnTo>
                  <a:pt x="241" y="134"/>
                </a:lnTo>
                <a:lnTo>
                  <a:pt x="248" y="132"/>
                </a:lnTo>
                <a:lnTo>
                  <a:pt x="254" y="131"/>
                </a:lnTo>
                <a:lnTo>
                  <a:pt x="254" y="115"/>
                </a:lnTo>
                <a:lnTo>
                  <a:pt x="254" y="115"/>
                </a:lnTo>
                <a:lnTo>
                  <a:pt x="244" y="117"/>
                </a:lnTo>
                <a:lnTo>
                  <a:pt x="235" y="119"/>
                </a:lnTo>
                <a:lnTo>
                  <a:pt x="226" y="124"/>
                </a:lnTo>
                <a:lnTo>
                  <a:pt x="219" y="129"/>
                </a:lnTo>
                <a:lnTo>
                  <a:pt x="219" y="129"/>
                </a:lnTo>
                <a:close/>
                <a:moveTo>
                  <a:pt x="219" y="152"/>
                </a:moveTo>
                <a:lnTo>
                  <a:pt x="207" y="141"/>
                </a:lnTo>
                <a:lnTo>
                  <a:pt x="207" y="141"/>
                </a:lnTo>
                <a:lnTo>
                  <a:pt x="202" y="148"/>
                </a:lnTo>
                <a:lnTo>
                  <a:pt x="197" y="157"/>
                </a:lnTo>
                <a:lnTo>
                  <a:pt x="195" y="166"/>
                </a:lnTo>
                <a:lnTo>
                  <a:pt x="192" y="176"/>
                </a:lnTo>
                <a:lnTo>
                  <a:pt x="209" y="176"/>
                </a:lnTo>
                <a:lnTo>
                  <a:pt x="209" y="176"/>
                </a:lnTo>
                <a:lnTo>
                  <a:pt x="210" y="170"/>
                </a:lnTo>
                <a:lnTo>
                  <a:pt x="212" y="163"/>
                </a:lnTo>
                <a:lnTo>
                  <a:pt x="215" y="157"/>
                </a:lnTo>
                <a:lnTo>
                  <a:pt x="219" y="152"/>
                </a:lnTo>
                <a:lnTo>
                  <a:pt x="219" y="152"/>
                </a:lnTo>
                <a:close/>
                <a:moveTo>
                  <a:pt x="269" y="131"/>
                </a:moveTo>
                <a:lnTo>
                  <a:pt x="269" y="115"/>
                </a:lnTo>
                <a:lnTo>
                  <a:pt x="269" y="115"/>
                </a:lnTo>
                <a:lnTo>
                  <a:pt x="279" y="117"/>
                </a:lnTo>
                <a:lnTo>
                  <a:pt x="288" y="119"/>
                </a:lnTo>
                <a:lnTo>
                  <a:pt x="297" y="124"/>
                </a:lnTo>
                <a:lnTo>
                  <a:pt x="305" y="129"/>
                </a:lnTo>
                <a:lnTo>
                  <a:pt x="293" y="141"/>
                </a:lnTo>
                <a:lnTo>
                  <a:pt x="293" y="141"/>
                </a:lnTo>
                <a:lnTo>
                  <a:pt x="288" y="137"/>
                </a:lnTo>
                <a:lnTo>
                  <a:pt x="282" y="134"/>
                </a:lnTo>
                <a:lnTo>
                  <a:pt x="276" y="132"/>
                </a:lnTo>
                <a:lnTo>
                  <a:pt x="269" y="131"/>
                </a:lnTo>
                <a:lnTo>
                  <a:pt x="269" y="131"/>
                </a:lnTo>
                <a:close/>
                <a:moveTo>
                  <a:pt x="305" y="152"/>
                </a:moveTo>
                <a:lnTo>
                  <a:pt x="316" y="141"/>
                </a:lnTo>
                <a:lnTo>
                  <a:pt x="316" y="141"/>
                </a:lnTo>
                <a:lnTo>
                  <a:pt x="321" y="148"/>
                </a:lnTo>
                <a:lnTo>
                  <a:pt x="326" y="157"/>
                </a:lnTo>
                <a:lnTo>
                  <a:pt x="329" y="166"/>
                </a:lnTo>
                <a:lnTo>
                  <a:pt x="331" y="176"/>
                </a:lnTo>
                <a:lnTo>
                  <a:pt x="315" y="176"/>
                </a:lnTo>
                <a:lnTo>
                  <a:pt x="315" y="176"/>
                </a:lnTo>
                <a:lnTo>
                  <a:pt x="314" y="170"/>
                </a:lnTo>
                <a:lnTo>
                  <a:pt x="311" y="163"/>
                </a:lnTo>
                <a:lnTo>
                  <a:pt x="309" y="157"/>
                </a:lnTo>
                <a:lnTo>
                  <a:pt x="305" y="152"/>
                </a:lnTo>
                <a:lnTo>
                  <a:pt x="305" y="152"/>
                </a:lnTo>
                <a:close/>
                <a:moveTo>
                  <a:pt x="192" y="191"/>
                </a:moveTo>
                <a:lnTo>
                  <a:pt x="209" y="191"/>
                </a:lnTo>
                <a:lnTo>
                  <a:pt x="209" y="191"/>
                </a:lnTo>
                <a:lnTo>
                  <a:pt x="210" y="199"/>
                </a:lnTo>
                <a:lnTo>
                  <a:pt x="212" y="205"/>
                </a:lnTo>
                <a:lnTo>
                  <a:pt x="215" y="210"/>
                </a:lnTo>
                <a:lnTo>
                  <a:pt x="219" y="217"/>
                </a:lnTo>
                <a:lnTo>
                  <a:pt x="207" y="228"/>
                </a:lnTo>
                <a:lnTo>
                  <a:pt x="207" y="228"/>
                </a:lnTo>
                <a:lnTo>
                  <a:pt x="202" y="219"/>
                </a:lnTo>
                <a:lnTo>
                  <a:pt x="197" y="210"/>
                </a:lnTo>
                <a:lnTo>
                  <a:pt x="195" y="201"/>
                </a:lnTo>
                <a:lnTo>
                  <a:pt x="192" y="191"/>
                </a:lnTo>
                <a:lnTo>
                  <a:pt x="192" y="191"/>
                </a:lnTo>
                <a:close/>
                <a:moveTo>
                  <a:pt x="262" y="146"/>
                </a:moveTo>
                <a:lnTo>
                  <a:pt x="262" y="146"/>
                </a:lnTo>
                <a:lnTo>
                  <a:pt x="254" y="147"/>
                </a:lnTo>
                <a:lnTo>
                  <a:pt x="247" y="148"/>
                </a:lnTo>
                <a:lnTo>
                  <a:pt x="240" y="152"/>
                </a:lnTo>
                <a:lnTo>
                  <a:pt x="235" y="157"/>
                </a:lnTo>
                <a:lnTo>
                  <a:pt x="230" y="162"/>
                </a:lnTo>
                <a:lnTo>
                  <a:pt x="226" y="169"/>
                </a:lnTo>
                <a:lnTo>
                  <a:pt x="224" y="176"/>
                </a:lnTo>
                <a:lnTo>
                  <a:pt x="224" y="184"/>
                </a:lnTo>
                <a:lnTo>
                  <a:pt x="224" y="184"/>
                </a:lnTo>
                <a:lnTo>
                  <a:pt x="225" y="194"/>
                </a:lnTo>
                <a:lnTo>
                  <a:pt x="229" y="203"/>
                </a:lnTo>
                <a:lnTo>
                  <a:pt x="234" y="210"/>
                </a:lnTo>
                <a:lnTo>
                  <a:pt x="241" y="217"/>
                </a:lnTo>
                <a:lnTo>
                  <a:pt x="241" y="231"/>
                </a:lnTo>
                <a:lnTo>
                  <a:pt x="258" y="231"/>
                </a:lnTo>
                <a:lnTo>
                  <a:pt x="258" y="208"/>
                </a:lnTo>
                <a:lnTo>
                  <a:pt x="250" y="204"/>
                </a:lnTo>
                <a:lnTo>
                  <a:pt x="250" y="204"/>
                </a:lnTo>
                <a:lnTo>
                  <a:pt x="245" y="200"/>
                </a:lnTo>
                <a:lnTo>
                  <a:pt x="241" y="195"/>
                </a:lnTo>
                <a:lnTo>
                  <a:pt x="240" y="190"/>
                </a:lnTo>
                <a:lnTo>
                  <a:pt x="239" y="184"/>
                </a:lnTo>
                <a:lnTo>
                  <a:pt x="239" y="184"/>
                </a:lnTo>
                <a:lnTo>
                  <a:pt x="239" y="180"/>
                </a:lnTo>
                <a:lnTo>
                  <a:pt x="241" y="175"/>
                </a:lnTo>
                <a:lnTo>
                  <a:pt x="243" y="171"/>
                </a:lnTo>
                <a:lnTo>
                  <a:pt x="245" y="169"/>
                </a:lnTo>
                <a:lnTo>
                  <a:pt x="249" y="165"/>
                </a:lnTo>
                <a:lnTo>
                  <a:pt x="253" y="163"/>
                </a:lnTo>
                <a:lnTo>
                  <a:pt x="257" y="162"/>
                </a:lnTo>
                <a:lnTo>
                  <a:pt x="262" y="161"/>
                </a:lnTo>
                <a:lnTo>
                  <a:pt x="262" y="161"/>
                </a:lnTo>
                <a:lnTo>
                  <a:pt x="267" y="162"/>
                </a:lnTo>
                <a:lnTo>
                  <a:pt x="271" y="163"/>
                </a:lnTo>
                <a:lnTo>
                  <a:pt x="274" y="165"/>
                </a:lnTo>
                <a:lnTo>
                  <a:pt x="278" y="169"/>
                </a:lnTo>
                <a:lnTo>
                  <a:pt x="281" y="171"/>
                </a:lnTo>
                <a:lnTo>
                  <a:pt x="282" y="175"/>
                </a:lnTo>
                <a:lnTo>
                  <a:pt x="283" y="180"/>
                </a:lnTo>
                <a:lnTo>
                  <a:pt x="285" y="184"/>
                </a:lnTo>
                <a:lnTo>
                  <a:pt x="285" y="184"/>
                </a:lnTo>
                <a:lnTo>
                  <a:pt x="283" y="190"/>
                </a:lnTo>
                <a:lnTo>
                  <a:pt x="281" y="195"/>
                </a:lnTo>
                <a:lnTo>
                  <a:pt x="278" y="200"/>
                </a:lnTo>
                <a:lnTo>
                  <a:pt x="273" y="204"/>
                </a:lnTo>
                <a:lnTo>
                  <a:pt x="266" y="208"/>
                </a:lnTo>
                <a:lnTo>
                  <a:pt x="266" y="231"/>
                </a:lnTo>
                <a:lnTo>
                  <a:pt x="273" y="231"/>
                </a:lnTo>
                <a:lnTo>
                  <a:pt x="273" y="231"/>
                </a:lnTo>
                <a:lnTo>
                  <a:pt x="277" y="229"/>
                </a:lnTo>
                <a:lnTo>
                  <a:pt x="279" y="228"/>
                </a:lnTo>
                <a:lnTo>
                  <a:pt x="281" y="225"/>
                </a:lnTo>
                <a:lnTo>
                  <a:pt x="281" y="222"/>
                </a:lnTo>
                <a:lnTo>
                  <a:pt x="281" y="217"/>
                </a:lnTo>
                <a:lnTo>
                  <a:pt x="281" y="217"/>
                </a:lnTo>
                <a:lnTo>
                  <a:pt x="288" y="210"/>
                </a:lnTo>
                <a:lnTo>
                  <a:pt x="295" y="203"/>
                </a:lnTo>
                <a:lnTo>
                  <a:pt x="298" y="194"/>
                </a:lnTo>
                <a:lnTo>
                  <a:pt x="300" y="184"/>
                </a:lnTo>
                <a:lnTo>
                  <a:pt x="300" y="184"/>
                </a:lnTo>
                <a:lnTo>
                  <a:pt x="300" y="176"/>
                </a:lnTo>
                <a:lnTo>
                  <a:pt x="297" y="169"/>
                </a:lnTo>
                <a:lnTo>
                  <a:pt x="293" y="162"/>
                </a:lnTo>
                <a:lnTo>
                  <a:pt x="288" y="157"/>
                </a:lnTo>
                <a:lnTo>
                  <a:pt x="283" y="152"/>
                </a:lnTo>
                <a:lnTo>
                  <a:pt x="277" y="148"/>
                </a:lnTo>
                <a:lnTo>
                  <a:pt x="269" y="147"/>
                </a:lnTo>
                <a:lnTo>
                  <a:pt x="262" y="146"/>
                </a:lnTo>
                <a:lnTo>
                  <a:pt x="262" y="146"/>
                </a:lnTo>
                <a:close/>
                <a:moveTo>
                  <a:pt x="262" y="176"/>
                </a:moveTo>
                <a:lnTo>
                  <a:pt x="262" y="176"/>
                </a:lnTo>
                <a:lnTo>
                  <a:pt x="264" y="177"/>
                </a:lnTo>
                <a:lnTo>
                  <a:pt x="267" y="179"/>
                </a:lnTo>
                <a:lnTo>
                  <a:pt x="269" y="181"/>
                </a:lnTo>
                <a:lnTo>
                  <a:pt x="269" y="184"/>
                </a:lnTo>
                <a:lnTo>
                  <a:pt x="269" y="184"/>
                </a:lnTo>
                <a:lnTo>
                  <a:pt x="269" y="187"/>
                </a:lnTo>
                <a:lnTo>
                  <a:pt x="267" y="190"/>
                </a:lnTo>
                <a:lnTo>
                  <a:pt x="264" y="191"/>
                </a:lnTo>
                <a:lnTo>
                  <a:pt x="262" y="191"/>
                </a:lnTo>
                <a:lnTo>
                  <a:pt x="262" y="191"/>
                </a:lnTo>
                <a:lnTo>
                  <a:pt x="259" y="191"/>
                </a:lnTo>
                <a:lnTo>
                  <a:pt x="257" y="190"/>
                </a:lnTo>
                <a:lnTo>
                  <a:pt x="254" y="187"/>
                </a:lnTo>
                <a:lnTo>
                  <a:pt x="254" y="184"/>
                </a:lnTo>
                <a:lnTo>
                  <a:pt x="254" y="184"/>
                </a:lnTo>
                <a:lnTo>
                  <a:pt x="254" y="181"/>
                </a:lnTo>
                <a:lnTo>
                  <a:pt x="257" y="179"/>
                </a:lnTo>
                <a:lnTo>
                  <a:pt x="259" y="177"/>
                </a:lnTo>
                <a:lnTo>
                  <a:pt x="262" y="176"/>
                </a:lnTo>
                <a:lnTo>
                  <a:pt x="262" y="176"/>
                </a:lnTo>
                <a:close/>
                <a:moveTo>
                  <a:pt x="281" y="238"/>
                </a:moveTo>
                <a:lnTo>
                  <a:pt x="281" y="246"/>
                </a:lnTo>
                <a:lnTo>
                  <a:pt x="281" y="246"/>
                </a:lnTo>
                <a:lnTo>
                  <a:pt x="281" y="248"/>
                </a:lnTo>
                <a:lnTo>
                  <a:pt x="279" y="251"/>
                </a:lnTo>
                <a:lnTo>
                  <a:pt x="277" y="253"/>
                </a:lnTo>
                <a:lnTo>
                  <a:pt x="273" y="253"/>
                </a:lnTo>
                <a:lnTo>
                  <a:pt x="241" y="253"/>
                </a:lnTo>
                <a:lnTo>
                  <a:pt x="241" y="246"/>
                </a:lnTo>
                <a:lnTo>
                  <a:pt x="241" y="246"/>
                </a:lnTo>
                <a:lnTo>
                  <a:pt x="243" y="243"/>
                </a:lnTo>
                <a:lnTo>
                  <a:pt x="244" y="241"/>
                </a:lnTo>
                <a:lnTo>
                  <a:pt x="247" y="238"/>
                </a:lnTo>
                <a:lnTo>
                  <a:pt x="250" y="238"/>
                </a:lnTo>
                <a:lnTo>
                  <a:pt x="281" y="238"/>
                </a:lnTo>
                <a:lnTo>
                  <a:pt x="281" y="238"/>
                </a:lnTo>
                <a:close/>
                <a:moveTo>
                  <a:pt x="281" y="261"/>
                </a:moveTo>
                <a:lnTo>
                  <a:pt x="281" y="270"/>
                </a:lnTo>
                <a:lnTo>
                  <a:pt x="281" y="270"/>
                </a:lnTo>
                <a:lnTo>
                  <a:pt x="281" y="272"/>
                </a:lnTo>
                <a:lnTo>
                  <a:pt x="279" y="275"/>
                </a:lnTo>
                <a:lnTo>
                  <a:pt x="277" y="276"/>
                </a:lnTo>
                <a:lnTo>
                  <a:pt x="273" y="277"/>
                </a:lnTo>
                <a:lnTo>
                  <a:pt x="250" y="277"/>
                </a:lnTo>
                <a:lnTo>
                  <a:pt x="250" y="277"/>
                </a:lnTo>
                <a:lnTo>
                  <a:pt x="247" y="276"/>
                </a:lnTo>
                <a:lnTo>
                  <a:pt x="244" y="275"/>
                </a:lnTo>
                <a:lnTo>
                  <a:pt x="243" y="272"/>
                </a:lnTo>
                <a:lnTo>
                  <a:pt x="241" y="270"/>
                </a:lnTo>
                <a:lnTo>
                  <a:pt x="241" y="270"/>
                </a:lnTo>
                <a:lnTo>
                  <a:pt x="243" y="266"/>
                </a:lnTo>
                <a:lnTo>
                  <a:pt x="244" y="263"/>
                </a:lnTo>
                <a:lnTo>
                  <a:pt x="247" y="262"/>
                </a:lnTo>
                <a:lnTo>
                  <a:pt x="250" y="261"/>
                </a:lnTo>
                <a:lnTo>
                  <a:pt x="281" y="261"/>
                </a:lnTo>
                <a:lnTo>
                  <a:pt x="281" y="261"/>
                </a:lnTo>
                <a:close/>
                <a:moveTo>
                  <a:pt x="269" y="285"/>
                </a:moveTo>
                <a:lnTo>
                  <a:pt x="254" y="285"/>
                </a:lnTo>
                <a:lnTo>
                  <a:pt x="254" y="285"/>
                </a:lnTo>
                <a:lnTo>
                  <a:pt x="254" y="287"/>
                </a:lnTo>
                <a:lnTo>
                  <a:pt x="257" y="290"/>
                </a:lnTo>
                <a:lnTo>
                  <a:pt x="259" y="292"/>
                </a:lnTo>
                <a:lnTo>
                  <a:pt x="262" y="292"/>
                </a:lnTo>
                <a:lnTo>
                  <a:pt x="262" y="292"/>
                </a:lnTo>
                <a:lnTo>
                  <a:pt x="264" y="292"/>
                </a:lnTo>
                <a:lnTo>
                  <a:pt x="267" y="290"/>
                </a:lnTo>
                <a:lnTo>
                  <a:pt x="269" y="287"/>
                </a:lnTo>
                <a:lnTo>
                  <a:pt x="269" y="285"/>
                </a:lnTo>
                <a:lnTo>
                  <a:pt x="269" y="285"/>
                </a:lnTo>
                <a:close/>
                <a:moveTo>
                  <a:pt x="605" y="381"/>
                </a:moveTo>
                <a:lnTo>
                  <a:pt x="605" y="381"/>
                </a:lnTo>
                <a:lnTo>
                  <a:pt x="601" y="396"/>
                </a:lnTo>
                <a:lnTo>
                  <a:pt x="596" y="411"/>
                </a:lnTo>
                <a:lnTo>
                  <a:pt x="591" y="425"/>
                </a:lnTo>
                <a:lnTo>
                  <a:pt x="584" y="441"/>
                </a:lnTo>
                <a:lnTo>
                  <a:pt x="577" y="454"/>
                </a:lnTo>
                <a:lnTo>
                  <a:pt x="569" y="467"/>
                </a:lnTo>
                <a:lnTo>
                  <a:pt x="560" y="481"/>
                </a:lnTo>
                <a:lnTo>
                  <a:pt x="551" y="494"/>
                </a:lnTo>
                <a:lnTo>
                  <a:pt x="541" y="505"/>
                </a:lnTo>
                <a:lnTo>
                  <a:pt x="531" y="516"/>
                </a:lnTo>
                <a:lnTo>
                  <a:pt x="521" y="528"/>
                </a:lnTo>
                <a:lnTo>
                  <a:pt x="510" y="538"/>
                </a:lnTo>
                <a:lnTo>
                  <a:pt x="497" y="548"/>
                </a:lnTo>
                <a:lnTo>
                  <a:pt x="484" y="557"/>
                </a:lnTo>
                <a:lnTo>
                  <a:pt x="472" y="566"/>
                </a:lnTo>
                <a:lnTo>
                  <a:pt x="459" y="575"/>
                </a:lnTo>
                <a:lnTo>
                  <a:pt x="459" y="556"/>
                </a:lnTo>
                <a:lnTo>
                  <a:pt x="459" y="556"/>
                </a:lnTo>
                <a:lnTo>
                  <a:pt x="478" y="543"/>
                </a:lnTo>
                <a:lnTo>
                  <a:pt x="497" y="528"/>
                </a:lnTo>
                <a:lnTo>
                  <a:pt x="514" y="513"/>
                </a:lnTo>
                <a:lnTo>
                  <a:pt x="530" y="495"/>
                </a:lnTo>
                <a:lnTo>
                  <a:pt x="544" y="476"/>
                </a:lnTo>
                <a:lnTo>
                  <a:pt x="557" y="457"/>
                </a:lnTo>
                <a:lnTo>
                  <a:pt x="568" y="435"/>
                </a:lnTo>
                <a:lnTo>
                  <a:pt x="578" y="414"/>
                </a:lnTo>
                <a:lnTo>
                  <a:pt x="578" y="414"/>
                </a:lnTo>
                <a:lnTo>
                  <a:pt x="592" y="399"/>
                </a:lnTo>
                <a:lnTo>
                  <a:pt x="605" y="381"/>
                </a:lnTo>
                <a:lnTo>
                  <a:pt x="605" y="381"/>
                </a:lnTo>
                <a:close/>
                <a:moveTo>
                  <a:pt x="238" y="606"/>
                </a:moveTo>
                <a:lnTo>
                  <a:pt x="238" y="606"/>
                </a:lnTo>
                <a:lnTo>
                  <a:pt x="220" y="601"/>
                </a:lnTo>
                <a:lnTo>
                  <a:pt x="202" y="596"/>
                </a:lnTo>
                <a:lnTo>
                  <a:pt x="186" y="589"/>
                </a:lnTo>
                <a:lnTo>
                  <a:pt x="168" y="581"/>
                </a:lnTo>
                <a:lnTo>
                  <a:pt x="153" y="572"/>
                </a:lnTo>
                <a:lnTo>
                  <a:pt x="138" y="563"/>
                </a:lnTo>
                <a:lnTo>
                  <a:pt x="123" y="552"/>
                </a:lnTo>
                <a:lnTo>
                  <a:pt x="109" y="540"/>
                </a:lnTo>
                <a:lnTo>
                  <a:pt x="133" y="540"/>
                </a:lnTo>
                <a:lnTo>
                  <a:pt x="133" y="540"/>
                </a:lnTo>
                <a:lnTo>
                  <a:pt x="157" y="557"/>
                </a:lnTo>
                <a:lnTo>
                  <a:pt x="183" y="571"/>
                </a:lnTo>
                <a:lnTo>
                  <a:pt x="210" y="582"/>
                </a:lnTo>
                <a:lnTo>
                  <a:pt x="224" y="586"/>
                </a:lnTo>
                <a:lnTo>
                  <a:pt x="238" y="590"/>
                </a:lnTo>
                <a:lnTo>
                  <a:pt x="238" y="606"/>
                </a:lnTo>
                <a:lnTo>
                  <a:pt x="238" y="606"/>
                </a:lnTo>
                <a:close/>
                <a:moveTo>
                  <a:pt x="26" y="430"/>
                </a:moveTo>
                <a:lnTo>
                  <a:pt x="26" y="430"/>
                </a:lnTo>
                <a:lnTo>
                  <a:pt x="20" y="415"/>
                </a:lnTo>
                <a:lnTo>
                  <a:pt x="15" y="401"/>
                </a:lnTo>
                <a:lnTo>
                  <a:pt x="11" y="386"/>
                </a:lnTo>
                <a:lnTo>
                  <a:pt x="7" y="371"/>
                </a:lnTo>
                <a:lnTo>
                  <a:pt x="4" y="356"/>
                </a:lnTo>
                <a:lnTo>
                  <a:pt x="2" y="339"/>
                </a:lnTo>
                <a:lnTo>
                  <a:pt x="1" y="324"/>
                </a:lnTo>
                <a:lnTo>
                  <a:pt x="0" y="308"/>
                </a:lnTo>
                <a:lnTo>
                  <a:pt x="0" y="308"/>
                </a:lnTo>
                <a:lnTo>
                  <a:pt x="1" y="291"/>
                </a:lnTo>
                <a:lnTo>
                  <a:pt x="2" y="275"/>
                </a:lnTo>
                <a:lnTo>
                  <a:pt x="5" y="258"/>
                </a:lnTo>
                <a:lnTo>
                  <a:pt x="7" y="242"/>
                </a:lnTo>
                <a:lnTo>
                  <a:pt x="11" y="227"/>
                </a:lnTo>
                <a:lnTo>
                  <a:pt x="16" y="212"/>
                </a:lnTo>
                <a:lnTo>
                  <a:pt x="21" y="196"/>
                </a:lnTo>
                <a:lnTo>
                  <a:pt x="28" y="181"/>
                </a:lnTo>
                <a:lnTo>
                  <a:pt x="34" y="167"/>
                </a:lnTo>
                <a:lnTo>
                  <a:pt x="42" y="153"/>
                </a:lnTo>
                <a:lnTo>
                  <a:pt x="50" y="141"/>
                </a:lnTo>
                <a:lnTo>
                  <a:pt x="59" y="127"/>
                </a:lnTo>
                <a:lnTo>
                  <a:pt x="68" y="115"/>
                </a:lnTo>
                <a:lnTo>
                  <a:pt x="78" y="103"/>
                </a:lnTo>
                <a:lnTo>
                  <a:pt x="90" y="91"/>
                </a:lnTo>
                <a:lnTo>
                  <a:pt x="101" y="81"/>
                </a:lnTo>
                <a:lnTo>
                  <a:pt x="101" y="81"/>
                </a:lnTo>
                <a:lnTo>
                  <a:pt x="93" y="91"/>
                </a:lnTo>
                <a:lnTo>
                  <a:pt x="88" y="103"/>
                </a:lnTo>
                <a:lnTo>
                  <a:pt x="83" y="114"/>
                </a:lnTo>
                <a:lnTo>
                  <a:pt x="80" y="127"/>
                </a:lnTo>
                <a:lnTo>
                  <a:pt x="80" y="127"/>
                </a:lnTo>
                <a:lnTo>
                  <a:pt x="64" y="146"/>
                </a:lnTo>
                <a:lnTo>
                  <a:pt x="53" y="166"/>
                </a:lnTo>
                <a:lnTo>
                  <a:pt x="42" y="187"/>
                </a:lnTo>
                <a:lnTo>
                  <a:pt x="33" y="210"/>
                </a:lnTo>
                <a:lnTo>
                  <a:pt x="25" y="233"/>
                </a:lnTo>
                <a:lnTo>
                  <a:pt x="20" y="257"/>
                </a:lnTo>
                <a:lnTo>
                  <a:pt x="18" y="282"/>
                </a:lnTo>
                <a:lnTo>
                  <a:pt x="16" y="308"/>
                </a:lnTo>
                <a:lnTo>
                  <a:pt x="16" y="308"/>
                </a:lnTo>
                <a:lnTo>
                  <a:pt x="16" y="323"/>
                </a:lnTo>
                <a:lnTo>
                  <a:pt x="18" y="338"/>
                </a:lnTo>
                <a:lnTo>
                  <a:pt x="20" y="353"/>
                </a:lnTo>
                <a:lnTo>
                  <a:pt x="23" y="368"/>
                </a:lnTo>
                <a:lnTo>
                  <a:pt x="26" y="382"/>
                </a:lnTo>
                <a:lnTo>
                  <a:pt x="30" y="398"/>
                </a:lnTo>
                <a:lnTo>
                  <a:pt x="40" y="424"/>
                </a:lnTo>
                <a:lnTo>
                  <a:pt x="26" y="430"/>
                </a:lnTo>
                <a:lnTo>
                  <a:pt x="26" y="430"/>
                </a:lnTo>
                <a:close/>
              </a:path>
            </a:pathLst>
          </a:custGeom>
          <a:solidFill>
            <a:srgbClr val="000000"/>
          </a:solidFill>
          <a:ln w="9525">
            <a:noFill/>
            <a:round/>
            <a:headEnd/>
            <a:tailEnd/>
          </a:ln>
        </p:spPr>
        <p:txBody>
          <a:bodyPr/>
          <a:lstStyle/>
          <a:p>
            <a:endParaRPr lang="en-US"/>
          </a:p>
        </p:txBody>
      </p:sp>
      <p:sp>
        <p:nvSpPr>
          <p:cNvPr id="21" name="Freeform 141"/>
          <p:cNvSpPr>
            <a:spLocks noChangeAspect="1" noEditPoints="1"/>
          </p:cNvSpPr>
          <p:nvPr/>
        </p:nvSpPr>
        <p:spPr bwMode="auto">
          <a:xfrm>
            <a:off x="1513768" y="2341563"/>
            <a:ext cx="776288" cy="455612"/>
          </a:xfrm>
          <a:custGeom>
            <a:avLst/>
            <a:gdLst/>
            <a:ahLst/>
            <a:cxnLst>
              <a:cxn ang="0">
                <a:pos x="541" y="214"/>
              </a:cxn>
              <a:cxn ang="0">
                <a:pos x="288" y="166"/>
              </a:cxn>
              <a:cxn ang="0">
                <a:pos x="163" y="295"/>
              </a:cxn>
              <a:cxn ang="0">
                <a:pos x="220" y="89"/>
              </a:cxn>
              <a:cxn ang="0">
                <a:pos x="230" y="24"/>
              </a:cxn>
              <a:cxn ang="0">
                <a:pos x="280" y="0"/>
              </a:cxn>
              <a:cxn ang="0">
                <a:pos x="334" y="29"/>
              </a:cxn>
              <a:cxn ang="0">
                <a:pos x="341" y="89"/>
              </a:cxn>
              <a:cxn ang="0">
                <a:pos x="328" y="129"/>
              </a:cxn>
              <a:cxn ang="0">
                <a:pos x="296" y="156"/>
              </a:cxn>
              <a:cxn ang="0">
                <a:pos x="253" y="148"/>
              </a:cxn>
              <a:cxn ang="0">
                <a:pos x="230" y="116"/>
              </a:cxn>
              <a:cxn ang="0">
                <a:pos x="255" y="32"/>
              </a:cxn>
              <a:cxn ang="0">
                <a:pos x="234" y="49"/>
              </a:cxn>
              <a:cxn ang="0">
                <a:pos x="227" y="87"/>
              </a:cxn>
              <a:cxn ang="0">
                <a:pos x="242" y="125"/>
              </a:cxn>
              <a:cxn ang="0">
                <a:pos x="273" y="111"/>
              </a:cxn>
              <a:cxn ang="0">
                <a:pos x="312" y="127"/>
              </a:cxn>
              <a:cxn ang="0">
                <a:pos x="327" y="103"/>
              </a:cxn>
              <a:cxn ang="0">
                <a:pos x="323" y="73"/>
              </a:cxn>
              <a:cxn ang="0">
                <a:pos x="320" y="35"/>
              </a:cxn>
              <a:cxn ang="0">
                <a:pos x="280" y="41"/>
              </a:cxn>
              <a:cxn ang="0">
                <a:pos x="117" y="190"/>
              </a:cxn>
              <a:cxn ang="0">
                <a:pos x="0" y="214"/>
              </a:cxn>
              <a:cxn ang="0">
                <a:pos x="50" y="97"/>
              </a:cxn>
              <a:cxn ang="0">
                <a:pos x="68" y="34"/>
              </a:cxn>
              <a:cxn ang="0">
                <a:pos x="112" y="24"/>
              </a:cxn>
              <a:cxn ang="0">
                <a:pos x="160" y="47"/>
              </a:cxn>
              <a:cxn ang="0">
                <a:pos x="170" y="111"/>
              </a:cxn>
              <a:cxn ang="0">
                <a:pos x="160" y="147"/>
              </a:cxn>
              <a:cxn ang="0">
                <a:pos x="130" y="177"/>
              </a:cxn>
              <a:cxn ang="0">
                <a:pos x="89" y="177"/>
              </a:cxn>
              <a:cxn ang="0">
                <a:pos x="60" y="147"/>
              </a:cxn>
              <a:cxn ang="0">
                <a:pos x="74" y="62"/>
              </a:cxn>
              <a:cxn ang="0">
                <a:pos x="58" y="100"/>
              </a:cxn>
              <a:cxn ang="0">
                <a:pos x="65" y="127"/>
              </a:cxn>
              <a:cxn ang="0">
                <a:pos x="93" y="170"/>
              </a:cxn>
              <a:cxn ang="0">
                <a:pos x="145" y="156"/>
              </a:cxn>
              <a:cxn ang="0">
                <a:pos x="160" y="121"/>
              </a:cxn>
              <a:cxn ang="0">
                <a:pos x="154" y="97"/>
              </a:cxn>
              <a:cxn ang="0">
                <a:pos x="111" y="77"/>
              </a:cxn>
              <a:cxn ang="0">
                <a:pos x="397" y="137"/>
              </a:cxn>
              <a:cxn ang="0">
                <a:pos x="388" y="78"/>
              </a:cxn>
              <a:cxn ang="0">
                <a:pos x="425" y="39"/>
              </a:cxn>
              <a:cxn ang="0">
                <a:pos x="474" y="38"/>
              </a:cxn>
              <a:cxn ang="0">
                <a:pos x="498" y="85"/>
              </a:cxn>
              <a:cxn ang="0">
                <a:pos x="511" y="140"/>
              </a:cxn>
              <a:cxn ang="0">
                <a:pos x="471" y="176"/>
              </a:cxn>
              <a:cxn ang="0">
                <a:pos x="440" y="186"/>
              </a:cxn>
              <a:cxn ang="0">
                <a:pos x="399" y="138"/>
              </a:cxn>
              <a:cxn ang="0">
                <a:pos x="403" y="99"/>
              </a:cxn>
              <a:cxn ang="0">
                <a:pos x="402" y="132"/>
              </a:cxn>
              <a:cxn ang="0">
                <a:pos x="426" y="170"/>
              </a:cxn>
              <a:cxn ang="0">
                <a:pos x="458" y="176"/>
              </a:cxn>
              <a:cxn ang="0">
                <a:pos x="488" y="120"/>
              </a:cxn>
              <a:cxn ang="0">
                <a:pos x="452" y="85"/>
              </a:cxn>
              <a:cxn ang="0">
                <a:pos x="428" y="53"/>
              </a:cxn>
            </a:cxnLst>
            <a:rect l="0" t="0" r="r" b="b"/>
            <a:pathLst>
              <a:path w="541" h="318">
                <a:moveTo>
                  <a:pt x="541" y="214"/>
                </a:moveTo>
                <a:lnTo>
                  <a:pt x="492" y="197"/>
                </a:lnTo>
                <a:lnTo>
                  <a:pt x="446" y="252"/>
                </a:lnTo>
                <a:lnTo>
                  <a:pt x="415" y="211"/>
                </a:lnTo>
                <a:lnTo>
                  <a:pt x="415" y="291"/>
                </a:lnTo>
                <a:lnTo>
                  <a:pt x="541" y="266"/>
                </a:lnTo>
                <a:lnTo>
                  <a:pt x="541" y="214"/>
                </a:lnTo>
                <a:lnTo>
                  <a:pt x="541" y="214"/>
                </a:lnTo>
                <a:close/>
                <a:moveTo>
                  <a:pt x="163" y="190"/>
                </a:moveTo>
                <a:lnTo>
                  <a:pt x="227" y="166"/>
                </a:lnTo>
                <a:lnTo>
                  <a:pt x="265" y="244"/>
                </a:lnTo>
                <a:lnTo>
                  <a:pt x="273" y="197"/>
                </a:lnTo>
                <a:lnTo>
                  <a:pt x="265" y="181"/>
                </a:lnTo>
                <a:lnTo>
                  <a:pt x="273" y="166"/>
                </a:lnTo>
                <a:lnTo>
                  <a:pt x="280" y="166"/>
                </a:lnTo>
                <a:lnTo>
                  <a:pt x="288" y="166"/>
                </a:lnTo>
                <a:lnTo>
                  <a:pt x="296" y="181"/>
                </a:lnTo>
                <a:lnTo>
                  <a:pt x="288" y="197"/>
                </a:lnTo>
                <a:lnTo>
                  <a:pt x="299" y="244"/>
                </a:lnTo>
                <a:lnTo>
                  <a:pt x="331" y="166"/>
                </a:lnTo>
                <a:lnTo>
                  <a:pt x="398" y="190"/>
                </a:lnTo>
                <a:lnTo>
                  <a:pt x="398" y="295"/>
                </a:lnTo>
                <a:lnTo>
                  <a:pt x="280" y="318"/>
                </a:lnTo>
                <a:lnTo>
                  <a:pt x="163" y="295"/>
                </a:lnTo>
                <a:lnTo>
                  <a:pt x="163" y="190"/>
                </a:lnTo>
                <a:lnTo>
                  <a:pt x="163" y="190"/>
                </a:lnTo>
                <a:close/>
                <a:moveTo>
                  <a:pt x="229" y="109"/>
                </a:moveTo>
                <a:lnTo>
                  <a:pt x="229" y="109"/>
                </a:lnTo>
                <a:lnTo>
                  <a:pt x="225" y="105"/>
                </a:lnTo>
                <a:lnTo>
                  <a:pt x="222" y="100"/>
                </a:lnTo>
                <a:lnTo>
                  <a:pt x="220" y="89"/>
                </a:lnTo>
                <a:lnTo>
                  <a:pt x="220" y="89"/>
                </a:lnTo>
                <a:lnTo>
                  <a:pt x="220" y="78"/>
                </a:lnTo>
                <a:lnTo>
                  <a:pt x="220" y="75"/>
                </a:lnTo>
                <a:lnTo>
                  <a:pt x="222" y="71"/>
                </a:lnTo>
                <a:lnTo>
                  <a:pt x="222" y="71"/>
                </a:lnTo>
                <a:lnTo>
                  <a:pt x="222" y="52"/>
                </a:lnTo>
                <a:lnTo>
                  <a:pt x="225" y="37"/>
                </a:lnTo>
                <a:lnTo>
                  <a:pt x="227" y="29"/>
                </a:lnTo>
                <a:lnTo>
                  <a:pt x="230" y="24"/>
                </a:lnTo>
                <a:lnTo>
                  <a:pt x="234" y="19"/>
                </a:lnTo>
                <a:lnTo>
                  <a:pt x="239" y="14"/>
                </a:lnTo>
                <a:lnTo>
                  <a:pt x="239" y="14"/>
                </a:lnTo>
                <a:lnTo>
                  <a:pt x="246" y="9"/>
                </a:lnTo>
                <a:lnTo>
                  <a:pt x="256" y="5"/>
                </a:lnTo>
                <a:lnTo>
                  <a:pt x="269" y="1"/>
                </a:lnTo>
                <a:lnTo>
                  <a:pt x="280" y="0"/>
                </a:lnTo>
                <a:lnTo>
                  <a:pt x="280" y="0"/>
                </a:lnTo>
                <a:lnTo>
                  <a:pt x="292" y="1"/>
                </a:lnTo>
                <a:lnTo>
                  <a:pt x="304" y="5"/>
                </a:lnTo>
                <a:lnTo>
                  <a:pt x="315" y="9"/>
                </a:lnTo>
                <a:lnTo>
                  <a:pt x="322" y="14"/>
                </a:lnTo>
                <a:lnTo>
                  <a:pt x="322" y="14"/>
                </a:lnTo>
                <a:lnTo>
                  <a:pt x="327" y="19"/>
                </a:lnTo>
                <a:lnTo>
                  <a:pt x="331" y="24"/>
                </a:lnTo>
                <a:lnTo>
                  <a:pt x="334" y="29"/>
                </a:lnTo>
                <a:lnTo>
                  <a:pt x="336" y="37"/>
                </a:lnTo>
                <a:lnTo>
                  <a:pt x="339" y="52"/>
                </a:lnTo>
                <a:lnTo>
                  <a:pt x="339" y="71"/>
                </a:lnTo>
                <a:lnTo>
                  <a:pt x="339" y="71"/>
                </a:lnTo>
                <a:lnTo>
                  <a:pt x="341" y="75"/>
                </a:lnTo>
                <a:lnTo>
                  <a:pt x="341" y="78"/>
                </a:lnTo>
                <a:lnTo>
                  <a:pt x="341" y="89"/>
                </a:lnTo>
                <a:lnTo>
                  <a:pt x="341" y="89"/>
                </a:lnTo>
                <a:lnTo>
                  <a:pt x="339" y="100"/>
                </a:lnTo>
                <a:lnTo>
                  <a:pt x="336" y="105"/>
                </a:lnTo>
                <a:lnTo>
                  <a:pt x="332" y="109"/>
                </a:lnTo>
                <a:lnTo>
                  <a:pt x="332" y="109"/>
                </a:lnTo>
                <a:lnTo>
                  <a:pt x="331" y="116"/>
                </a:lnTo>
                <a:lnTo>
                  <a:pt x="330" y="124"/>
                </a:lnTo>
                <a:lnTo>
                  <a:pt x="330" y="124"/>
                </a:lnTo>
                <a:lnTo>
                  <a:pt x="328" y="129"/>
                </a:lnTo>
                <a:lnTo>
                  <a:pt x="325" y="134"/>
                </a:lnTo>
                <a:lnTo>
                  <a:pt x="321" y="138"/>
                </a:lnTo>
                <a:lnTo>
                  <a:pt x="316" y="142"/>
                </a:lnTo>
                <a:lnTo>
                  <a:pt x="316" y="142"/>
                </a:lnTo>
                <a:lnTo>
                  <a:pt x="308" y="148"/>
                </a:lnTo>
                <a:lnTo>
                  <a:pt x="301" y="153"/>
                </a:lnTo>
                <a:lnTo>
                  <a:pt x="301" y="153"/>
                </a:lnTo>
                <a:lnTo>
                  <a:pt x="296" y="156"/>
                </a:lnTo>
                <a:lnTo>
                  <a:pt x="291" y="157"/>
                </a:lnTo>
                <a:lnTo>
                  <a:pt x="280" y="158"/>
                </a:lnTo>
                <a:lnTo>
                  <a:pt x="280" y="158"/>
                </a:lnTo>
                <a:lnTo>
                  <a:pt x="270" y="157"/>
                </a:lnTo>
                <a:lnTo>
                  <a:pt x="265" y="156"/>
                </a:lnTo>
                <a:lnTo>
                  <a:pt x="260" y="153"/>
                </a:lnTo>
                <a:lnTo>
                  <a:pt x="260" y="153"/>
                </a:lnTo>
                <a:lnTo>
                  <a:pt x="253" y="148"/>
                </a:lnTo>
                <a:lnTo>
                  <a:pt x="245" y="142"/>
                </a:lnTo>
                <a:lnTo>
                  <a:pt x="245" y="142"/>
                </a:lnTo>
                <a:lnTo>
                  <a:pt x="240" y="138"/>
                </a:lnTo>
                <a:lnTo>
                  <a:pt x="236" y="134"/>
                </a:lnTo>
                <a:lnTo>
                  <a:pt x="232" y="129"/>
                </a:lnTo>
                <a:lnTo>
                  <a:pt x="231" y="124"/>
                </a:lnTo>
                <a:lnTo>
                  <a:pt x="231" y="124"/>
                </a:lnTo>
                <a:lnTo>
                  <a:pt x="230" y="116"/>
                </a:lnTo>
                <a:lnTo>
                  <a:pt x="229" y="109"/>
                </a:lnTo>
                <a:lnTo>
                  <a:pt x="229" y="109"/>
                </a:lnTo>
                <a:close/>
                <a:moveTo>
                  <a:pt x="280" y="41"/>
                </a:moveTo>
                <a:lnTo>
                  <a:pt x="280" y="41"/>
                </a:lnTo>
                <a:lnTo>
                  <a:pt x="275" y="41"/>
                </a:lnTo>
                <a:lnTo>
                  <a:pt x="270" y="38"/>
                </a:lnTo>
                <a:lnTo>
                  <a:pt x="260" y="34"/>
                </a:lnTo>
                <a:lnTo>
                  <a:pt x="255" y="32"/>
                </a:lnTo>
                <a:lnTo>
                  <a:pt x="251" y="32"/>
                </a:lnTo>
                <a:lnTo>
                  <a:pt x="246" y="33"/>
                </a:lnTo>
                <a:lnTo>
                  <a:pt x="241" y="35"/>
                </a:lnTo>
                <a:lnTo>
                  <a:pt x="241" y="35"/>
                </a:lnTo>
                <a:lnTo>
                  <a:pt x="239" y="38"/>
                </a:lnTo>
                <a:lnTo>
                  <a:pt x="236" y="42"/>
                </a:lnTo>
                <a:lnTo>
                  <a:pt x="235" y="46"/>
                </a:lnTo>
                <a:lnTo>
                  <a:pt x="234" y="49"/>
                </a:lnTo>
                <a:lnTo>
                  <a:pt x="235" y="61"/>
                </a:lnTo>
                <a:lnTo>
                  <a:pt x="237" y="73"/>
                </a:lnTo>
                <a:lnTo>
                  <a:pt x="237" y="73"/>
                </a:lnTo>
                <a:lnTo>
                  <a:pt x="231" y="73"/>
                </a:lnTo>
                <a:lnTo>
                  <a:pt x="229" y="76"/>
                </a:lnTo>
                <a:lnTo>
                  <a:pt x="227" y="81"/>
                </a:lnTo>
                <a:lnTo>
                  <a:pt x="227" y="87"/>
                </a:lnTo>
                <a:lnTo>
                  <a:pt x="227" y="87"/>
                </a:lnTo>
                <a:lnTo>
                  <a:pt x="229" y="94"/>
                </a:lnTo>
                <a:lnTo>
                  <a:pt x="231" y="99"/>
                </a:lnTo>
                <a:lnTo>
                  <a:pt x="234" y="103"/>
                </a:lnTo>
                <a:lnTo>
                  <a:pt x="236" y="104"/>
                </a:lnTo>
                <a:lnTo>
                  <a:pt x="236" y="104"/>
                </a:lnTo>
                <a:lnTo>
                  <a:pt x="237" y="115"/>
                </a:lnTo>
                <a:lnTo>
                  <a:pt x="240" y="121"/>
                </a:lnTo>
                <a:lnTo>
                  <a:pt x="242" y="125"/>
                </a:lnTo>
                <a:lnTo>
                  <a:pt x="245" y="128"/>
                </a:lnTo>
                <a:lnTo>
                  <a:pt x="245" y="128"/>
                </a:lnTo>
                <a:lnTo>
                  <a:pt x="249" y="127"/>
                </a:lnTo>
                <a:lnTo>
                  <a:pt x="253" y="125"/>
                </a:lnTo>
                <a:lnTo>
                  <a:pt x="259" y="119"/>
                </a:lnTo>
                <a:lnTo>
                  <a:pt x="263" y="116"/>
                </a:lnTo>
                <a:lnTo>
                  <a:pt x="266" y="113"/>
                </a:lnTo>
                <a:lnTo>
                  <a:pt x="273" y="111"/>
                </a:lnTo>
                <a:lnTo>
                  <a:pt x="280" y="111"/>
                </a:lnTo>
                <a:lnTo>
                  <a:pt x="280" y="111"/>
                </a:lnTo>
                <a:lnTo>
                  <a:pt x="288" y="111"/>
                </a:lnTo>
                <a:lnTo>
                  <a:pt x="294" y="113"/>
                </a:lnTo>
                <a:lnTo>
                  <a:pt x="298" y="116"/>
                </a:lnTo>
                <a:lnTo>
                  <a:pt x="302" y="119"/>
                </a:lnTo>
                <a:lnTo>
                  <a:pt x="308" y="125"/>
                </a:lnTo>
                <a:lnTo>
                  <a:pt x="312" y="127"/>
                </a:lnTo>
                <a:lnTo>
                  <a:pt x="316" y="128"/>
                </a:lnTo>
                <a:lnTo>
                  <a:pt x="316" y="128"/>
                </a:lnTo>
                <a:lnTo>
                  <a:pt x="318" y="125"/>
                </a:lnTo>
                <a:lnTo>
                  <a:pt x="321" y="121"/>
                </a:lnTo>
                <a:lnTo>
                  <a:pt x="323" y="115"/>
                </a:lnTo>
                <a:lnTo>
                  <a:pt x="325" y="104"/>
                </a:lnTo>
                <a:lnTo>
                  <a:pt x="325" y="104"/>
                </a:lnTo>
                <a:lnTo>
                  <a:pt x="327" y="103"/>
                </a:lnTo>
                <a:lnTo>
                  <a:pt x="330" y="99"/>
                </a:lnTo>
                <a:lnTo>
                  <a:pt x="332" y="94"/>
                </a:lnTo>
                <a:lnTo>
                  <a:pt x="334" y="87"/>
                </a:lnTo>
                <a:lnTo>
                  <a:pt x="334" y="87"/>
                </a:lnTo>
                <a:lnTo>
                  <a:pt x="334" y="81"/>
                </a:lnTo>
                <a:lnTo>
                  <a:pt x="332" y="76"/>
                </a:lnTo>
                <a:lnTo>
                  <a:pt x="330" y="73"/>
                </a:lnTo>
                <a:lnTo>
                  <a:pt x="323" y="73"/>
                </a:lnTo>
                <a:lnTo>
                  <a:pt x="323" y="73"/>
                </a:lnTo>
                <a:lnTo>
                  <a:pt x="326" y="61"/>
                </a:lnTo>
                <a:lnTo>
                  <a:pt x="327" y="49"/>
                </a:lnTo>
                <a:lnTo>
                  <a:pt x="326" y="46"/>
                </a:lnTo>
                <a:lnTo>
                  <a:pt x="325" y="42"/>
                </a:lnTo>
                <a:lnTo>
                  <a:pt x="322" y="38"/>
                </a:lnTo>
                <a:lnTo>
                  <a:pt x="320" y="35"/>
                </a:lnTo>
                <a:lnTo>
                  <a:pt x="320" y="35"/>
                </a:lnTo>
                <a:lnTo>
                  <a:pt x="315" y="33"/>
                </a:lnTo>
                <a:lnTo>
                  <a:pt x="310" y="32"/>
                </a:lnTo>
                <a:lnTo>
                  <a:pt x="306" y="32"/>
                </a:lnTo>
                <a:lnTo>
                  <a:pt x="301" y="34"/>
                </a:lnTo>
                <a:lnTo>
                  <a:pt x="291" y="38"/>
                </a:lnTo>
                <a:lnTo>
                  <a:pt x="285" y="41"/>
                </a:lnTo>
                <a:lnTo>
                  <a:pt x="280" y="41"/>
                </a:lnTo>
                <a:lnTo>
                  <a:pt x="280" y="41"/>
                </a:lnTo>
                <a:close/>
                <a:moveTo>
                  <a:pt x="0" y="214"/>
                </a:moveTo>
                <a:lnTo>
                  <a:pt x="64" y="190"/>
                </a:lnTo>
                <a:lnTo>
                  <a:pt x="94" y="252"/>
                </a:lnTo>
                <a:lnTo>
                  <a:pt x="102" y="220"/>
                </a:lnTo>
                <a:lnTo>
                  <a:pt x="94" y="205"/>
                </a:lnTo>
                <a:lnTo>
                  <a:pt x="102" y="190"/>
                </a:lnTo>
                <a:lnTo>
                  <a:pt x="110" y="190"/>
                </a:lnTo>
                <a:lnTo>
                  <a:pt x="117" y="190"/>
                </a:lnTo>
                <a:lnTo>
                  <a:pt x="126" y="205"/>
                </a:lnTo>
                <a:lnTo>
                  <a:pt x="117" y="220"/>
                </a:lnTo>
                <a:lnTo>
                  <a:pt x="129" y="252"/>
                </a:lnTo>
                <a:lnTo>
                  <a:pt x="146" y="205"/>
                </a:lnTo>
                <a:lnTo>
                  <a:pt x="146" y="291"/>
                </a:lnTo>
                <a:lnTo>
                  <a:pt x="0" y="262"/>
                </a:lnTo>
                <a:lnTo>
                  <a:pt x="0" y="214"/>
                </a:lnTo>
                <a:lnTo>
                  <a:pt x="0" y="214"/>
                </a:lnTo>
                <a:close/>
                <a:moveTo>
                  <a:pt x="58" y="132"/>
                </a:moveTo>
                <a:lnTo>
                  <a:pt x="58" y="132"/>
                </a:lnTo>
                <a:lnTo>
                  <a:pt x="54" y="128"/>
                </a:lnTo>
                <a:lnTo>
                  <a:pt x="51" y="123"/>
                </a:lnTo>
                <a:lnTo>
                  <a:pt x="49" y="111"/>
                </a:lnTo>
                <a:lnTo>
                  <a:pt x="49" y="111"/>
                </a:lnTo>
                <a:lnTo>
                  <a:pt x="49" y="103"/>
                </a:lnTo>
                <a:lnTo>
                  <a:pt x="50" y="97"/>
                </a:lnTo>
                <a:lnTo>
                  <a:pt x="53" y="94"/>
                </a:lnTo>
                <a:lnTo>
                  <a:pt x="53" y="94"/>
                </a:lnTo>
                <a:lnTo>
                  <a:pt x="53" y="75"/>
                </a:lnTo>
                <a:lnTo>
                  <a:pt x="54" y="63"/>
                </a:lnTo>
                <a:lnTo>
                  <a:pt x="56" y="52"/>
                </a:lnTo>
                <a:lnTo>
                  <a:pt x="62" y="42"/>
                </a:lnTo>
                <a:lnTo>
                  <a:pt x="64" y="38"/>
                </a:lnTo>
                <a:lnTo>
                  <a:pt x="68" y="34"/>
                </a:lnTo>
                <a:lnTo>
                  <a:pt x="72" y="32"/>
                </a:lnTo>
                <a:lnTo>
                  <a:pt x="77" y="29"/>
                </a:lnTo>
                <a:lnTo>
                  <a:pt x="82" y="28"/>
                </a:lnTo>
                <a:lnTo>
                  <a:pt x="89" y="29"/>
                </a:lnTo>
                <a:lnTo>
                  <a:pt x="89" y="29"/>
                </a:lnTo>
                <a:lnTo>
                  <a:pt x="96" y="27"/>
                </a:lnTo>
                <a:lnTo>
                  <a:pt x="103" y="24"/>
                </a:lnTo>
                <a:lnTo>
                  <a:pt x="112" y="24"/>
                </a:lnTo>
                <a:lnTo>
                  <a:pt x="121" y="24"/>
                </a:lnTo>
                <a:lnTo>
                  <a:pt x="130" y="27"/>
                </a:lnTo>
                <a:lnTo>
                  <a:pt x="137" y="29"/>
                </a:lnTo>
                <a:lnTo>
                  <a:pt x="145" y="33"/>
                </a:lnTo>
                <a:lnTo>
                  <a:pt x="153" y="37"/>
                </a:lnTo>
                <a:lnTo>
                  <a:pt x="153" y="37"/>
                </a:lnTo>
                <a:lnTo>
                  <a:pt x="156" y="42"/>
                </a:lnTo>
                <a:lnTo>
                  <a:pt x="160" y="47"/>
                </a:lnTo>
                <a:lnTo>
                  <a:pt x="164" y="53"/>
                </a:lnTo>
                <a:lnTo>
                  <a:pt x="165" y="60"/>
                </a:lnTo>
                <a:lnTo>
                  <a:pt x="168" y="75"/>
                </a:lnTo>
                <a:lnTo>
                  <a:pt x="168" y="94"/>
                </a:lnTo>
                <a:lnTo>
                  <a:pt x="168" y="94"/>
                </a:lnTo>
                <a:lnTo>
                  <a:pt x="170" y="97"/>
                </a:lnTo>
                <a:lnTo>
                  <a:pt x="172" y="103"/>
                </a:lnTo>
                <a:lnTo>
                  <a:pt x="170" y="111"/>
                </a:lnTo>
                <a:lnTo>
                  <a:pt x="170" y="111"/>
                </a:lnTo>
                <a:lnTo>
                  <a:pt x="168" y="123"/>
                </a:lnTo>
                <a:lnTo>
                  <a:pt x="165" y="128"/>
                </a:lnTo>
                <a:lnTo>
                  <a:pt x="161" y="132"/>
                </a:lnTo>
                <a:lnTo>
                  <a:pt x="161" y="132"/>
                </a:lnTo>
                <a:lnTo>
                  <a:pt x="161" y="139"/>
                </a:lnTo>
                <a:lnTo>
                  <a:pt x="160" y="147"/>
                </a:lnTo>
                <a:lnTo>
                  <a:pt x="160" y="147"/>
                </a:lnTo>
                <a:lnTo>
                  <a:pt x="158" y="153"/>
                </a:lnTo>
                <a:lnTo>
                  <a:pt x="154" y="157"/>
                </a:lnTo>
                <a:lnTo>
                  <a:pt x="150" y="162"/>
                </a:lnTo>
                <a:lnTo>
                  <a:pt x="145" y="166"/>
                </a:lnTo>
                <a:lnTo>
                  <a:pt x="145" y="166"/>
                </a:lnTo>
                <a:lnTo>
                  <a:pt x="137" y="171"/>
                </a:lnTo>
                <a:lnTo>
                  <a:pt x="130" y="177"/>
                </a:lnTo>
                <a:lnTo>
                  <a:pt x="130" y="177"/>
                </a:lnTo>
                <a:lnTo>
                  <a:pt x="126" y="180"/>
                </a:lnTo>
                <a:lnTo>
                  <a:pt x="121" y="181"/>
                </a:lnTo>
                <a:lnTo>
                  <a:pt x="110" y="181"/>
                </a:lnTo>
                <a:lnTo>
                  <a:pt x="110" y="181"/>
                </a:lnTo>
                <a:lnTo>
                  <a:pt x="99" y="181"/>
                </a:lnTo>
                <a:lnTo>
                  <a:pt x="94" y="180"/>
                </a:lnTo>
                <a:lnTo>
                  <a:pt x="89" y="177"/>
                </a:lnTo>
                <a:lnTo>
                  <a:pt x="89" y="177"/>
                </a:lnTo>
                <a:lnTo>
                  <a:pt x="82" y="171"/>
                </a:lnTo>
                <a:lnTo>
                  <a:pt x="74" y="166"/>
                </a:lnTo>
                <a:lnTo>
                  <a:pt x="74" y="166"/>
                </a:lnTo>
                <a:lnTo>
                  <a:pt x="69" y="162"/>
                </a:lnTo>
                <a:lnTo>
                  <a:pt x="65" y="157"/>
                </a:lnTo>
                <a:lnTo>
                  <a:pt x="63" y="153"/>
                </a:lnTo>
                <a:lnTo>
                  <a:pt x="60" y="147"/>
                </a:lnTo>
                <a:lnTo>
                  <a:pt x="60" y="147"/>
                </a:lnTo>
                <a:lnTo>
                  <a:pt x="59" y="139"/>
                </a:lnTo>
                <a:lnTo>
                  <a:pt x="58" y="132"/>
                </a:lnTo>
                <a:lnTo>
                  <a:pt x="58" y="132"/>
                </a:lnTo>
                <a:close/>
                <a:moveTo>
                  <a:pt x="91" y="61"/>
                </a:moveTo>
                <a:lnTo>
                  <a:pt x="91" y="61"/>
                </a:lnTo>
                <a:lnTo>
                  <a:pt x="84" y="60"/>
                </a:lnTo>
                <a:lnTo>
                  <a:pt x="79" y="61"/>
                </a:lnTo>
                <a:lnTo>
                  <a:pt x="74" y="62"/>
                </a:lnTo>
                <a:lnTo>
                  <a:pt x="70" y="66"/>
                </a:lnTo>
                <a:lnTo>
                  <a:pt x="68" y="71"/>
                </a:lnTo>
                <a:lnTo>
                  <a:pt x="67" y="77"/>
                </a:lnTo>
                <a:lnTo>
                  <a:pt x="65" y="86"/>
                </a:lnTo>
                <a:lnTo>
                  <a:pt x="67" y="97"/>
                </a:lnTo>
                <a:lnTo>
                  <a:pt x="67" y="97"/>
                </a:lnTo>
                <a:lnTo>
                  <a:pt x="60" y="97"/>
                </a:lnTo>
                <a:lnTo>
                  <a:pt x="58" y="100"/>
                </a:lnTo>
                <a:lnTo>
                  <a:pt x="56" y="104"/>
                </a:lnTo>
                <a:lnTo>
                  <a:pt x="56" y="110"/>
                </a:lnTo>
                <a:lnTo>
                  <a:pt x="56" y="110"/>
                </a:lnTo>
                <a:lnTo>
                  <a:pt x="58" y="116"/>
                </a:lnTo>
                <a:lnTo>
                  <a:pt x="60" y="121"/>
                </a:lnTo>
                <a:lnTo>
                  <a:pt x="63" y="125"/>
                </a:lnTo>
                <a:lnTo>
                  <a:pt x="65" y="127"/>
                </a:lnTo>
                <a:lnTo>
                  <a:pt x="65" y="127"/>
                </a:lnTo>
                <a:lnTo>
                  <a:pt x="67" y="137"/>
                </a:lnTo>
                <a:lnTo>
                  <a:pt x="68" y="144"/>
                </a:lnTo>
                <a:lnTo>
                  <a:pt x="69" y="148"/>
                </a:lnTo>
                <a:lnTo>
                  <a:pt x="72" y="152"/>
                </a:lnTo>
                <a:lnTo>
                  <a:pt x="74" y="156"/>
                </a:lnTo>
                <a:lnTo>
                  <a:pt x="79" y="158"/>
                </a:lnTo>
                <a:lnTo>
                  <a:pt x="79" y="158"/>
                </a:lnTo>
                <a:lnTo>
                  <a:pt x="93" y="170"/>
                </a:lnTo>
                <a:lnTo>
                  <a:pt x="99" y="172"/>
                </a:lnTo>
                <a:lnTo>
                  <a:pt x="110" y="173"/>
                </a:lnTo>
                <a:lnTo>
                  <a:pt x="110" y="173"/>
                </a:lnTo>
                <a:lnTo>
                  <a:pt x="120" y="172"/>
                </a:lnTo>
                <a:lnTo>
                  <a:pt x="127" y="170"/>
                </a:lnTo>
                <a:lnTo>
                  <a:pt x="141" y="158"/>
                </a:lnTo>
                <a:lnTo>
                  <a:pt x="141" y="158"/>
                </a:lnTo>
                <a:lnTo>
                  <a:pt x="145" y="156"/>
                </a:lnTo>
                <a:lnTo>
                  <a:pt x="149" y="152"/>
                </a:lnTo>
                <a:lnTo>
                  <a:pt x="151" y="148"/>
                </a:lnTo>
                <a:lnTo>
                  <a:pt x="153" y="144"/>
                </a:lnTo>
                <a:lnTo>
                  <a:pt x="154" y="137"/>
                </a:lnTo>
                <a:lnTo>
                  <a:pt x="154" y="127"/>
                </a:lnTo>
                <a:lnTo>
                  <a:pt x="154" y="127"/>
                </a:lnTo>
                <a:lnTo>
                  <a:pt x="158" y="125"/>
                </a:lnTo>
                <a:lnTo>
                  <a:pt x="160" y="121"/>
                </a:lnTo>
                <a:lnTo>
                  <a:pt x="161" y="116"/>
                </a:lnTo>
                <a:lnTo>
                  <a:pt x="163" y="110"/>
                </a:lnTo>
                <a:lnTo>
                  <a:pt x="163" y="110"/>
                </a:lnTo>
                <a:lnTo>
                  <a:pt x="163" y="104"/>
                </a:lnTo>
                <a:lnTo>
                  <a:pt x="163" y="100"/>
                </a:lnTo>
                <a:lnTo>
                  <a:pt x="159" y="97"/>
                </a:lnTo>
                <a:lnTo>
                  <a:pt x="154" y="97"/>
                </a:lnTo>
                <a:lnTo>
                  <a:pt x="154" y="97"/>
                </a:lnTo>
                <a:lnTo>
                  <a:pt x="153" y="92"/>
                </a:lnTo>
                <a:lnTo>
                  <a:pt x="151" y="89"/>
                </a:lnTo>
                <a:lnTo>
                  <a:pt x="149" y="86"/>
                </a:lnTo>
                <a:lnTo>
                  <a:pt x="146" y="85"/>
                </a:lnTo>
                <a:lnTo>
                  <a:pt x="140" y="82"/>
                </a:lnTo>
                <a:lnTo>
                  <a:pt x="131" y="82"/>
                </a:lnTo>
                <a:lnTo>
                  <a:pt x="121" y="80"/>
                </a:lnTo>
                <a:lnTo>
                  <a:pt x="111" y="77"/>
                </a:lnTo>
                <a:lnTo>
                  <a:pt x="106" y="75"/>
                </a:lnTo>
                <a:lnTo>
                  <a:pt x="101" y="71"/>
                </a:lnTo>
                <a:lnTo>
                  <a:pt x="96" y="67"/>
                </a:lnTo>
                <a:lnTo>
                  <a:pt x="91" y="61"/>
                </a:lnTo>
                <a:lnTo>
                  <a:pt x="91" y="61"/>
                </a:lnTo>
                <a:close/>
                <a:moveTo>
                  <a:pt x="399" y="138"/>
                </a:moveTo>
                <a:lnTo>
                  <a:pt x="399" y="138"/>
                </a:lnTo>
                <a:lnTo>
                  <a:pt x="397" y="137"/>
                </a:lnTo>
                <a:lnTo>
                  <a:pt x="394" y="133"/>
                </a:lnTo>
                <a:lnTo>
                  <a:pt x="390" y="125"/>
                </a:lnTo>
                <a:lnTo>
                  <a:pt x="390" y="125"/>
                </a:lnTo>
                <a:lnTo>
                  <a:pt x="388" y="118"/>
                </a:lnTo>
                <a:lnTo>
                  <a:pt x="387" y="109"/>
                </a:lnTo>
                <a:lnTo>
                  <a:pt x="387" y="99"/>
                </a:lnTo>
                <a:lnTo>
                  <a:pt x="387" y="89"/>
                </a:lnTo>
                <a:lnTo>
                  <a:pt x="388" y="78"/>
                </a:lnTo>
                <a:lnTo>
                  <a:pt x="390" y="68"/>
                </a:lnTo>
                <a:lnTo>
                  <a:pt x="393" y="60"/>
                </a:lnTo>
                <a:lnTo>
                  <a:pt x="397" y="53"/>
                </a:lnTo>
                <a:lnTo>
                  <a:pt x="397" y="53"/>
                </a:lnTo>
                <a:lnTo>
                  <a:pt x="402" y="47"/>
                </a:lnTo>
                <a:lnTo>
                  <a:pt x="408" y="43"/>
                </a:lnTo>
                <a:lnTo>
                  <a:pt x="416" y="41"/>
                </a:lnTo>
                <a:lnTo>
                  <a:pt x="425" y="39"/>
                </a:lnTo>
                <a:lnTo>
                  <a:pt x="425" y="39"/>
                </a:lnTo>
                <a:lnTo>
                  <a:pt x="431" y="35"/>
                </a:lnTo>
                <a:lnTo>
                  <a:pt x="439" y="34"/>
                </a:lnTo>
                <a:lnTo>
                  <a:pt x="445" y="33"/>
                </a:lnTo>
                <a:lnTo>
                  <a:pt x="452" y="33"/>
                </a:lnTo>
                <a:lnTo>
                  <a:pt x="460" y="33"/>
                </a:lnTo>
                <a:lnTo>
                  <a:pt x="466" y="35"/>
                </a:lnTo>
                <a:lnTo>
                  <a:pt x="474" y="38"/>
                </a:lnTo>
                <a:lnTo>
                  <a:pt x="479" y="42"/>
                </a:lnTo>
                <a:lnTo>
                  <a:pt x="479" y="42"/>
                </a:lnTo>
                <a:lnTo>
                  <a:pt x="485" y="47"/>
                </a:lnTo>
                <a:lnTo>
                  <a:pt x="489" y="53"/>
                </a:lnTo>
                <a:lnTo>
                  <a:pt x="493" y="60"/>
                </a:lnTo>
                <a:lnTo>
                  <a:pt x="495" y="67"/>
                </a:lnTo>
                <a:lnTo>
                  <a:pt x="497" y="76"/>
                </a:lnTo>
                <a:lnTo>
                  <a:pt x="498" y="85"/>
                </a:lnTo>
                <a:lnTo>
                  <a:pt x="498" y="104"/>
                </a:lnTo>
                <a:lnTo>
                  <a:pt x="498" y="104"/>
                </a:lnTo>
                <a:lnTo>
                  <a:pt x="502" y="106"/>
                </a:lnTo>
                <a:lnTo>
                  <a:pt x="506" y="110"/>
                </a:lnTo>
                <a:lnTo>
                  <a:pt x="508" y="115"/>
                </a:lnTo>
                <a:lnTo>
                  <a:pt x="509" y="119"/>
                </a:lnTo>
                <a:lnTo>
                  <a:pt x="511" y="130"/>
                </a:lnTo>
                <a:lnTo>
                  <a:pt x="511" y="140"/>
                </a:lnTo>
                <a:lnTo>
                  <a:pt x="508" y="165"/>
                </a:lnTo>
                <a:lnTo>
                  <a:pt x="508" y="176"/>
                </a:lnTo>
                <a:lnTo>
                  <a:pt x="509" y="186"/>
                </a:lnTo>
                <a:lnTo>
                  <a:pt x="509" y="186"/>
                </a:lnTo>
                <a:lnTo>
                  <a:pt x="501" y="187"/>
                </a:lnTo>
                <a:lnTo>
                  <a:pt x="492" y="186"/>
                </a:lnTo>
                <a:lnTo>
                  <a:pt x="482" y="182"/>
                </a:lnTo>
                <a:lnTo>
                  <a:pt x="471" y="176"/>
                </a:lnTo>
                <a:lnTo>
                  <a:pt x="471" y="176"/>
                </a:lnTo>
                <a:lnTo>
                  <a:pt x="459" y="183"/>
                </a:lnTo>
                <a:lnTo>
                  <a:pt x="452" y="186"/>
                </a:lnTo>
                <a:lnTo>
                  <a:pt x="446" y="187"/>
                </a:lnTo>
                <a:lnTo>
                  <a:pt x="446" y="187"/>
                </a:lnTo>
                <a:lnTo>
                  <a:pt x="446" y="187"/>
                </a:lnTo>
                <a:lnTo>
                  <a:pt x="446" y="187"/>
                </a:lnTo>
                <a:lnTo>
                  <a:pt x="440" y="186"/>
                </a:lnTo>
                <a:lnTo>
                  <a:pt x="433" y="183"/>
                </a:lnTo>
                <a:lnTo>
                  <a:pt x="421" y="176"/>
                </a:lnTo>
                <a:lnTo>
                  <a:pt x="421" y="176"/>
                </a:lnTo>
                <a:lnTo>
                  <a:pt x="412" y="168"/>
                </a:lnTo>
                <a:lnTo>
                  <a:pt x="406" y="161"/>
                </a:lnTo>
                <a:lnTo>
                  <a:pt x="402" y="151"/>
                </a:lnTo>
                <a:lnTo>
                  <a:pt x="399" y="138"/>
                </a:lnTo>
                <a:lnTo>
                  <a:pt x="399" y="138"/>
                </a:lnTo>
                <a:close/>
                <a:moveTo>
                  <a:pt x="428" y="53"/>
                </a:moveTo>
                <a:lnTo>
                  <a:pt x="428" y="53"/>
                </a:lnTo>
                <a:lnTo>
                  <a:pt x="426" y="62"/>
                </a:lnTo>
                <a:lnTo>
                  <a:pt x="422" y="68"/>
                </a:lnTo>
                <a:lnTo>
                  <a:pt x="413" y="80"/>
                </a:lnTo>
                <a:lnTo>
                  <a:pt x="409" y="85"/>
                </a:lnTo>
                <a:lnTo>
                  <a:pt x="406" y="91"/>
                </a:lnTo>
                <a:lnTo>
                  <a:pt x="403" y="99"/>
                </a:lnTo>
                <a:lnTo>
                  <a:pt x="403" y="109"/>
                </a:lnTo>
                <a:lnTo>
                  <a:pt x="397" y="110"/>
                </a:lnTo>
                <a:lnTo>
                  <a:pt x="397" y="110"/>
                </a:lnTo>
                <a:lnTo>
                  <a:pt x="397" y="116"/>
                </a:lnTo>
                <a:lnTo>
                  <a:pt x="397" y="120"/>
                </a:lnTo>
                <a:lnTo>
                  <a:pt x="397" y="120"/>
                </a:lnTo>
                <a:lnTo>
                  <a:pt x="399" y="127"/>
                </a:lnTo>
                <a:lnTo>
                  <a:pt x="402" y="132"/>
                </a:lnTo>
                <a:lnTo>
                  <a:pt x="406" y="133"/>
                </a:lnTo>
                <a:lnTo>
                  <a:pt x="407" y="137"/>
                </a:lnTo>
                <a:lnTo>
                  <a:pt x="407" y="137"/>
                </a:lnTo>
                <a:lnTo>
                  <a:pt x="408" y="148"/>
                </a:lnTo>
                <a:lnTo>
                  <a:pt x="412" y="156"/>
                </a:lnTo>
                <a:lnTo>
                  <a:pt x="417" y="162"/>
                </a:lnTo>
                <a:lnTo>
                  <a:pt x="426" y="170"/>
                </a:lnTo>
                <a:lnTo>
                  <a:pt x="426" y="170"/>
                </a:lnTo>
                <a:lnTo>
                  <a:pt x="435" y="176"/>
                </a:lnTo>
                <a:lnTo>
                  <a:pt x="440" y="178"/>
                </a:lnTo>
                <a:lnTo>
                  <a:pt x="446" y="180"/>
                </a:lnTo>
                <a:lnTo>
                  <a:pt x="446" y="180"/>
                </a:lnTo>
                <a:lnTo>
                  <a:pt x="446" y="180"/>
                </a:lnTo>
                <a:lnTo>
                  <a:pt x="446" y="180"/>
                </a:lnTo>
                <a:lnTo>
                  <a:pt x="452" y="178"/>
                </a:lnTo>
                <a:lnTo>
                  <a:pt x="458" y="176"/>
                </a:lnTo>
                <a:lnTo>
                  <a:pt x="466" y="170"/>
                </a:lnTo>
                <a:lnTo>
                  <a:pt x="466" y="170"/>
                </a:lnTo>
                <a:lnTo>
                  <a:pt x="475" y="162"/>
                </a:lnTo>
                <a:lnTo>
                  <a:pt x="480" y="156"/>
                </a:lnTo>
                <a:lnTo>
                  <a:pt x="484" y="148"/>
                </a:lnTo>
                <a:lnTo>
                  <a:pt x="485" y="137"/>
                </a:lnTo>
                <a:lnTo>
                  <a:pt x="485" y="137"/>
                </a:lnTo>
                <a:lnTo>
                  <a:pt x="488" y="120"/>
                </a:lnTo>
                <a:lnTo>
                  <a:pt x="488" y="111"/>
                </a:lnTo>
                <a:lnTo>
                  <a:pt x="487" y="106"/>
                </a:lnTo>
                <a:lnTo>
                  <a:pt x="483" y="104"/>
                </a:lnTo>
                <a:lnTo>
                  <a:pt x="478" y="103"/>
                </a:lnTo>
                <a:lnTo>
                  <a:pt x="471" y="101"/>
                </a:lnTo>
                <a:lnTo>
                  <a:pt x="463" y="95"/>
                </a:lnTo>
                <a:lnTo>
                  <a:pt x="458" y="91"/>
                </a:lnTo>
                <a:lnTo>
                  <a:pt x="452" y="85"/>
                </a:lnTo>
                <a:lnTo>
                  <a:pt x="452" y="85"/>
                </a:lnTo>
                <a:lnTo>
                  <a:pt x="447" y="76"/>
                </a:lnTo>
                <a:lnTo>
                  <a:pt x="442" y="65"/>
                </a:lnTo>
                <a:lnTo>
                  <a:pt x="440" y="61"/>
                </a:lnTo>
                <a:lnTo>
                  <a:pt x="436" y="57"/>
                </a:lnTo>
                <a:lnTo>
                  <a:pt x="433" y="54"/>
                </a:lnTo>
                <a:lnTo>
                  <a:pt x="428" y="53"/>
                </a:lnTo>
                <a:lnTo>
                  <a:pt x="428" y="53"/>
                </a:lnTo>
                <a:close/>
              </a:path>
            </a:pathLst>
          </a:custGeom>
          <a:solidFill>
            <a:srgbClr val="000000"/>
          </a:solidFill>
          <a:ln w="9525">
            <a:noFill/>
            <a:round/>
            <a:headEnd/>
            <a:tailEnd/>
          </a:ln>
        </p:spPr>
        <p:txBody>
          <a:bodyPr/>
          <a:lstStyle/>
          <a:p>
            <a:endParaRPr lang="en-US"/>
          </a:p>
        </p:txBody>
      </p:sp>
    </p:spTree>
    <p:extLst>
      <p:ext uri="{BB962C8B-B14F-4D97-AF65-F5344CB8AC3E}">
        <p14:creationId xmlns:p14="http://schemas.microsoft.com/office/powerpoint/2010/main" val="965789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0CC8E1A-A953-FA40-9E8D-D790E7D153E7}" type="slidenum">
              <a:rPr lang="en-US" smtClean="0"/>
              <a:pPr/>
              <a:t>15</a:t>
            </a:fld>
            <a:endParaRPr lang="en-US"/>
          </a:p>
        </p:txBody>
      </p:sp>
      <p:pic>
        <p:nvPicPr>
          <p:cNvPr id="8" name="Picture 8" descr="04 copy"/>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572000" y="782330"/>
            <a:ext cx="4572000" cy="3840162"/>
          </a:xfrm>
          <a:prstGeom prst="rect">
            <a:avLst/>
          </a:prstGeom>
          <a:noFill/>
        </p:spPr>
      </p:pic>
      <p:sp>
        <p:nvSpPr>
          <p:cNvPr id="9" name="Rectangle 9"/>
          <p:cNvSpPr>
            <a:spLocks noChangeArrowheads="1"/>
          </p:cNvSpPr>
          <p:nvPr/>
        </p:nvSpPr>
        <p:spPr bwMode="auto">
          <a:xfrm>
            <a:off x="4502150" y="658813"/>
            <a:ext cx="2036763" cy="4191000"/>
          </a:xfrm>
          <a:prstGeom prst="rect">
            <a:avLst/>
          </a:prstGeom>
          <a:gradFill rotWithShape="1">
            <a:gsLst>
              <a:gs pos="0">
                <a:schemeClr val="bg1"/>
              </a:gs>
              <a:gs pos="100000">
                <a:schemeClr val="bg1">
                  <a:alpha val="0"/>
                </a:schemeClr>
              </a:gs>
            </a:gsLst>
            <a:lin ang="0" scaled="1"/>
          </a:gradFill>
          <a:ln w="9525">
            <a:noFill/>
            <a:miter lim="800000"/>
            <a:headEnd/>
            <a:tailEnd/>
          </a:ln>
          <a:effectLst/>
        </p:spPr>
        <p:txBody>
          <a:bodyPr wrap="none" anchor="ctr"/>
          <a:lstStyle/>
          <a:p>
            <a:endParaRPr lang="en-US"/>
          </a:p>
        </p:txBody>
      </p:sp>
      <p:sp>
        <p:nvSpPr>
          <p:cNvPr id="11" name="Title 1"/>
          <p:cNvSpPr>
            <a:spLocks/>
          </p:cNvSpPr>
          <p:nvPr/>
        </p:nvSpPr>
        <p:spPr bwMode="auto">
          <a:xfrm>
            <a:off x="333375" y="158750"/>
            <a:ext cx="7894638" cy="447675"/>
          </a:xfrm>
          <a:prstGeom prst="rect">
            <a:avLst/>
          </a:prstGeom>
          <a:noFill/>
          <a:ln w="9525">
            <a:noFill/>
            <a:miter lim="800000"/>
            <a:headEnd/>
            <a:tailEnd/>
          </a:ln>
        </p:spPr>
        <p:txBody>
          <a:bodyPr anchor="ctr"/>
          <a:lstStyle/>
          <a:p>
            <a:r>
              <a:rPr lang="en-US" sz="3000" dirty="0" smtClean="0">
                <a:solidFill>
                  <a:srgbClr val="262626"/>
                </a:solidFill>
                <a:latin typeface="Gill Sans Light"/>
                <a:ea typeface="Gill Sans Light"/>
                <a:cs typeface="Gill Sans Light"/>
              </a:rPr>
              <a:t>Why join the Open Mainframe Project? </a:t>
            </a:r>
            <a:endParaRPr lang="en-US" sz="3000" dirty="0">
              <a:solidFill>
                <a:srgbClr val="262626"/>
              </a:solidFill>
              <a:latin typeface="Gill Sans Light"/>
              <a:ea typeface="Gill Sans Light"/>
              <a:cs typeface="Gill Sans Light"/>
            </a:endParaRPr>
          </a:p>
        </p:txBody>
      </p:sp>
      <p:sp>
        <p:nvSpPr>
          <p:cNvPr id="10" name="AutoShape 7"/>
          <p:cNvSpPr>
            <a:spLocks noChangeArrowheads="1"/>
          </p:cNvSpPr>
          <p:nvPr/>
        </p:nvSpPr>
        <p:spPr bwMode="auto">
          <a:xfrm>
            <a:off x="563503" y="1140059"/>
            <a:ext cx="2195512" cy="908050"/>
          </a:xfrm>
          <a:prstGeom prst="roundRect">
            <a:avLst>
              <a:gd name="adj" fmla="val 16667"/>
            </a:avLst>
          </a:prstGeom>
          <a:solidFill>
            <a:srgbClr val="EC9C36"/>
          </a:solidFill>
          <a:ln w="9525">
            <a:noFill/>
            <a:round/>
            <a:headEnd/>
            <a:tailEnd/>
          </a:ln>
          <a:effectLst>
            <a:outerShdw blurRad="50800" dist="38100" dir="2700000" algn="tl" rotWithShape="0">
              <a:prstClr val="black">
                <a:alpha val="40000"/>
              </a:prstClr>
            </a:outerShdw>
          </a:effectLst>
        </p:spPr>
        <p:txBody>
          <a:bodyPr wrap="none" anchor="ctr"/>
          <a:lstStyle/>
          <a:p>
            <a:endParaRPr lang="en-US"/>
          </a:p>
        </p:txBody>
      </p:sp>
      <p:sp>
        <p:nvSpPr>
          <p:cNvPr id="14" name="AutoShape 15"/>
          <p:cNvSpPr>
            <a:spLocks noChangeArrowheads="1"/>
          </p:cNvSpPr>
          <p:nvPr/>
        </p:nvSpPr>
        <p:spPr bwMode="auto">
          <a:xfrm>
            <a:off x="3140015" y="2397359"/>
            <a:ext cx="2195513" cy="908050"/>
          </a:xfrm>
          <a:prstGeom prst="roundRect">
            <a:avLst>
              <a:gd name="adj" fmla="val 16667"/>
            </a:avLst>
          </a:prstGeom>
          <a:solidFill>
            <a:srgbClr val="285684"/>
          </a:solidFill>
          <a:ln w="9525">
            <a:noFill/>
            <a:round/>
            <a:headEnd/>
            <a:tailEnd/>
          </a:ln>
          <a:effectLst>
            <a:outerShdw blurRad="50800" dist="38100" dir="2700000" algn="tl" rotWithShape="0">
              <a:prstClr val="black">
                <a:alpha val="40000"/>
              </a:prstClr>
            </a:outerShdw>
          </a:effectLst>
        </p:spPr>
        <p:txBody>
          <a:bodyPr wrap="none" anchor="ctr"/>
          <a:lstStyle/>
          <a:p>
            <a:endParaRPr lang="en-US"/>
          </a:p>
        </p:txBody>
      </p:sp>
      <p:sp>
        <p:nvSpPr>
          <p:cNvPr id="15" name="AutoShape 16"/>
          <p:cNvSpPr>
            <a:spLocks noChangeArrowheads="1"/>
          </p:cNvSpPr>
          <p:nvPr/>
        </p:nvSpPr>
        <p:spPr bwMode="auto">
          <a:xfrm>
            <a:off x="563503" y="3643546"/>
            <a:ext cx="2195512" cy="908050"/>
          </a:xfrm>
          <a:prstGeom prst="roundRect">
            <a:avLst>
              <a:gd name="adj" fmla="val 16667"/>
            </a:avLst>
          </a:prstGeom>
          <a:solidFill>
            <a:srgbClr val="DC754B"/>
          </a:solidFill>
          <a:ln w="9525">
            <a:noFill/>
            <a:round/>
            <a:headEnd/>
            <a:tailEnd/>
          </a:ln>
          <a:effectLst>
            <a:outerShdw blurRad="50800" dist="38100" dir="2700000" algn="tl" rotWithShape="0">
              <a:prstClr val="black">
                <a:alpha val="40000"/>
              </a:prstClr>
            </a:outerShdw>
          </a:effectLst>
        </p:spPr>
        <p:txBody>
          <a:bodyPr wrap="none" anchor="ctr"/>
          <a:lstStyle/>
          <a:p>
            <a:endParaRPr lang="en-US"/>
          </a:p>
        </p:txBody>
      </p:sp>
      <p:sp>
        <p:nvSpPr>
          <p:cNvPr id="16" name="Text Box 14"/>
          <p:cNvSpPr txBox="1">
            <a:spLocks noChangeArrowheads="1"/>
          </p:cNvSpPr>
          <p:nvPr/>
        </p:nvSpPr>
        <p:spPr bwMode="auto">
          <a:xfrm>
            <a:off x="3233678" y="2437046"/>
            <a:ext cx="2160587" cy="825500"/>
          </a:xfrm>
          <a:prstGeom prst="rect">
            <a:avLst/>
          </a:prstGeom>
          <a:noFill/>
          <a:ln w="9525">
            <a:noFill/>
            <a:miter lim="800000"/>
            <a:headEnd/>
            <a:tailEnd/>
          </a:ln>
          <a:effectLst/>
        </p:spPr>
        <p:txBody>
          <a:bodyPr>
            <a:spAutoFit/>
          </a:bodyPr>
          <a:lstStyle/>
          <a:p>
            <a:pPr defTabSz="914400"/>
            <a:r>
              <a:rPr lang="en-US" sz="1600">
                <a:solidFill>
                  <a:schemeClr val="bg1"/>
                </a:solidFill>
              </a:rPr>
              <a:t>Collaborate with peers in a vendor neutral environment</a:t>
            </a:r>
          </a:p>
        </p:txBody>
      </p:sp>
      <p:sp>
        <p:nvSpPr>
          <p:cNvPr id="17" name="Text Box 18"/>
          <p:cNvSpPr txBox="1">
            <a:spLocks noChangeArrowheads="1"/>
          </p:cNvSpPr>
          <p:nvPr/>
        </p:nvSpPr>
        <p:spPr bwMode="auto">
          <a:xfrm>
            <a:off x="701615" y="1192446"/>
            <a:ext cx="1858963" cy="825500"/>
          </a:xfrm>
          <a:prstGeom prst="rect">
            <a:avLst/>
          </a:prstGeom>
          <a:noFill/>
          <a:ln w="9525">
            <a:noFill/>
            <a:miter lim="800000"/>
            <a:headEnd/>
            <a:tailEnd/>
          </a:ln>
          <a:effectLst/>
        </p:spPr>
        <p:txBody>
          <a:bodyPr>
            <a:spAutoFit/>
          </a:bodyPr>
          <a:lstStyle/>
          <a:p>
            <a:pPr defTabSz="914400"/>
            <a:r>
              <a:rPr lang="en-US" sz="1600" dirty="0">
                <a:solidFill>
                  <a:srgbClr val="FFFFFF"/>
                </a:solidFill>
              </a:rPr>
              <a:t>Make mainframe </a:t>
            </a:r>
            <a:r>
              <a:rPr lang="en-US" sz="1600" dirty="0" smtClean="0">
                <a:solidFill>
                  <a:srgbClr val="FFFFFF"/>
                </a:solidFill>
              </a:rPr>
              <a:t/>
            </a:r>
            <a:br>
              <a:rPr lang="en-US" sz="1600" dirty="0" smtClean="0">
                <a:solidFill>
                  <a:srgbClr val="FFFFFF"/>
                </a:solidFill>
              </a:rPr>
            </a:br>
            <a:r>
              <a:rPr lang="en-US" sz="1600" dirty="0" smtClean="0">
                <a:solidFill>
                  <a:srgbClr val="FFFFFF"/>
                </a:solidFill>
              </a:rPr>
              <a:t>a </a:t>
            </a:r>
            <a:r>
              <a:rPr lang="en-US" sz="1600" dirty="0">
                <a:solidFill>
                  <a:srgbClr val="FFFFFF"/>
                </a:solidFill>
              </a:rPr>
              <a:t>first class </a:t>
            </a:r>
            <a:br>
              <a:rPr lang="en-US" sz="1600" dirty="0">
                <a:solidFill>
                  <a:srgbClr val="FFFFFF"/>
                </a:solidFill>
              </a:rPr>
            </a:br>
            <a:r>
              <a:rPr lang="en-US" sz="1600" dirty="0">
                <a:solidFill>
                  <a:srgbClr val="FFFFFF"/>
                </a:solidFill>
              </a:rPr>
              <a:t>Linux platform</a:t>
            </a:r>
          </a:p>
        </p:txBody>
      </p:sp>
      <p:sp>
        <p:nvSpPr>
          <p:cNvPr id="18" name="Text Box 19"/>
          <p:cNvSpPr txBox="1">
            <a:spLocks noChangeArrowheads="1"/>
          </p:cNvSpPr>
          <p:nvPr/>
        </p:nvSpPr>
        <p:spPr bwMode="auto">
          <a:xfrm>
            <a:off x="634940" y="3697521"/>
            <a:ext cx="2168525" cy="825500"/>
          </a:xfrm>
          <a:prstGeom prst="rect">
            <a:avLst/>
          </a:prstGeom>
          <a:noFill/>
          <a:ln w="9525">
            <a:noFill/>
            <a:miter lim="800000"/>
            <a:headEnd/>
            <a:tailEnd/>
          </a:ln>
          <a:effectLst/>
        </p:spPr>
        <p:txBody>
          <a:bodyPr>
            <a:spAutoFit/>
          </a:bodyPr>
          <a:lstStyle/>
          <a:p>
            <a:pPr defTabSz="914400">
              <a:spcBef>
                <a:spcPct val="50000"/>
              </a:spcBef>
            </a:pPr>
            <a:r>
              <a:rPr lang="en-US" sz="1600">
                <a:solidFill>
                  <a:srgbClr val="FFFFFF"/>
                </a:solidFill>
              </a:rPr>
              <a:t>Influence the </a:t>
            </a:r>
            <a:br>
              <a:rPr lang="en-US" sz="1600">
                <a:solidFill>
                  <a:srgbClr val="FFFFFF"/>
                </a:solidFill>
              </a:rPr>
            </a:br>
            <a:r>
              <a:rPr lang="en-US" sz="1600">
                <a:solidFill>
                  <a:srgbClr val="FFFFFF"/>
                </a:solidFill>
              </a:rPr>
              <a:t>future direction </a:t>
            </a:r>
            <a:br>
              <a:rPr lang="en-US" sz="1600">
                <a:solidFill>
                  <a:srgbClr val="FFFFFF"/>
                </a:solidFill>
              </a:rPr>
            </a:br>
            <a:r>
              <a:rPr lang="en-US" sz="1600">
                <a:solidFill>
                  <a:srgbClr val="FFFFFF"/>
                </a:solidFill>
              </a:rPr>
              <a:t>of mainframe</a:t>
            </a:r>
          </a:p>
        </p:txBody>
      </p:sp>
      <p:pic>
        <p:nvPicPr>
          <p:cNvPr id="19" name="Picture 21" descr="04_01"/>
          <p:cNvPicPr>
            <a:picLocks noChangeAspect="1" noChangeArrowheads="1"/>
          </p:cNvPicPr>
          <p:nvPr/>
        </p:nvPicPr>
        <p:blipFill>
          <a:blip r:embed="rId4"/>
          <a:srcRect/>
          <a:stretch>
            <a:fillRect/>
          </a:stretch>
        </p:blipFill>
        <p:spPr bwMode="auto">
          <a:xfrm>
            <a:off x="2490728" y="944796"/>
            <a:ext cx="1427162" cy="1411288"/>
          </a:xfrm>
          <a:prstGeom prst="rect">
            <a:avLst/>
          </a:prstGeom>
          <a:noFill/>
          <a:effectLst>
            <a:outerShdw blurRad="50800" dist="38100" dir="2700000" algn="tl" rotWithShape="0">
              <a:prstClr val="black">
                <a:alpha val="40000"/>
              </a:prstClr>
            </a:outerShdw>
          </a:effectLst>
        </p:spPr>
      </p:pic>
      <p:pic>
        <p:nvPicPr>
          <p:cNvPr id="20" name="Picture 22" descr="04_02"/>
          <p:cNvPicPr>
            <a:picLocks noChangeAspect="1" noChangeArrowheads="1"/>
          </p:cNvPicPr>
          <p:nvPr/>
        </p:nvPicPr>
        <p:blipFill>
          <a:blip r:embed="rId5"/>
          <a:srcRect/>
          <a:stretch>
            <a:fillRect/>
          </a:stretch>
        </p:blipFill>
        <p:spPr bwMode="auto">
          <a:xfrm>
            <a:off x="1914465" y="2151296"/>
            <a:ext cx="1444625" cy="1427163"/>
          </a:xfrm>
          <a:prstGeom prst="rect">
            <a:avLst/>
          </a:prstGeom>
          <a:noFill/>
          <a:effectLst>
            <a:outerShdw blurRad="50800" dist="38100" dir="2700000" algn="tl" rotWithShape="0">
              <a:prstClr val="black">
                <a:alpha val="40000"/>
              </a:prstClr>
            </a:outerShdw>
          </a:effectLst>
        </p:spPr>
      </p:pic>
      <p:pic>
        <p:nvPicPr>
          <p:cNvPr id="21" name="Picture 23" descr="04"/>
          <p:cNvPicPr>
            <a:picLocks noChangeAspect="1" noChangeArrowheads="1"/>
          </p:cNvPicPr>
          <p:nvPr/>
        </p:nvPicPr>
        <p:blipFill>
          <a:blip r:embed="rId6"/>
          <a:srcRect/>
          <a:stretch>
            <a:fillRect/>
          </a:stretch>
        </p:blipFill>
        <p:spPr bwMode="auto">
          <a:xfrm>
            <a:off x="2490728" y="3402246"/>
            <a:ext cx="1443037" cy="1427163"/>
          </a:xfrm>
          <a:prstGeom prst="rect">
            <a:avLst/>
          </a:prstGeom>
          <a:noFill/>
          <a:effectLst>
            <a:outerShdw blurRad="50800" dist="38100" dir="2700000" algn="tl" rotWithShape="0">
              <a:prstClr val="black">
                <a:alpha val="40000"/>
              </a:prstClr>
            </a:outerShdw>
          </a:effectLst>
        </p:spPr>
      </p:pic>
      <p:sp>
        <p:nvSpPr>
          <p:cNvPr id="22" name="Freeform 26"/>
          <p:cNvSpPr>
            <a:spLocks noEditPoints="1"/>
          </p:cNvSpPr>
          <p:nvPr/>
        </p:nvSpPr>
        <p:spPr bwMode="auto">
          <a:xfrm>
            <a:off x="2946340" y="1287696"/>
            <a:ext cx="511175" cy="601663"/>
          </a:xfrm>
          <a:custGeom>
            <a:avLst/>
            <a:gdLst/>
            <a:ahLst/>
            <a:cxnLst>
              <a:cxn ang="0">
                <a:pos x="218" y="732"/>
              </a:cxn>
              <a:cxn ang="0">
                <a:pos x="186" y="606"/>
              </a:cxn>
              <a:cxn ang="0">
                <a:pos x="224" y="686"/>
              </a:cxn>
              <a:cxn ang="0">
                <a:pos x="284" y="472"/>
              </a:cxn>
              <a:cxn ang="0">
                <a:pos x="354" y="388"/>
              </a:cxn>
              <a:cxn ang="0">
                <a:pos x="508" y="336"/>
              </a:cxn>
              <a:cxn ang="0">
                <a:pos x="376" y="366"/>
              </a:cxn>
              <a:cxn ang="0">
                <a:pos x="472" y="320"/>
              </a:cxn>
              <a:cxn ang="0">
                <a:pos x="486" y="306"/>
              </a:cxn>
              <a:cxn ang="0">
                <a:pos x="320" y="298"/>
              </a:cxn>
              <a:cxn ang="0">
                <a:pos x="370" y="210"/>
              </a:cxn>
              <a:cxn ang="0">
                <a:pos x="336" y="242"/>
              </a:cxn>
              <a:cxn ang="0">
                <a:pos x="318" y="190"/>
              </a:cxn>
              <a:cxn ang="0">
                <a:pos x="386" y="226"/>
              </a:cxn>
              <a:cxn ang="0">
                <a:pos x="442" y="166"/>
              </a:cxn>
              <a:cxn ang="0">
                <a:pos x="534" y="230"/>
              </a:cxn>
              <a:cxn ang="0">
                <a:pos x="510" y="212"/>
              </a:cxn>
              <a:cxn ang="0">
                <a:pos x="458" y="244"/>
              </a:cxn>
              <a:cxn ang="0">
                <a:pos x="524" y="340"/>
              </a:cxn>
              <a:cxn ang="0">
                <a:pos x="618" y="542"/>
              </a:cxn>
              <a:cxn ang="0">
                <a:pos x="684" y="678"/>
              </a:cxn>
              <a:cxn ang="0">
                <a:pos x="624" y="456"/>
              </a:cxn>
              <a:cxn ang="0">
                <a:pos x="696" y="682"/>
              </a:cxn>
              <a:cxn ang="0">
                <a:pos x="634" y="716"/>
              </a:cxn>
              <a:cxn ang="0">
                <a:pos x="596" y="866"/>
              </a:cxn>
              <a:cxn ang="0">
                <a:pos x="580" y="908"/>
              </a:cxn>
              <a:cxn ang="0">
                <a:pos x="512" y="918"/>
              </a:cxn>
              <a:cxn ang="0">
                <a:pos x="344" y="910"/>
              </a:cxn>
              <a:cxn ang="0">
                <a:pos x="346" y="990"/>
              </a:cxn>
              <a:cxn ang="0">
                <a:pos x="320" y="978"/>
              </a:cxn>
              <a:cxn ang="0">
                <a:pos x="40" y="968"/>
              </a:cxn>
              <a:cxn ang="0">
                <a:pos x="32" y="872"/>
              </a:cxn>
              <a:cxn ang="0">
                <a:pos x="84" y="808"/>
              </a:cxn>
              <a:cxn ang="0">
                <a:pos x="96" y="784"/>
              </a:cxn>
              <a:cxn ang="0">
                <a:pos x="16" y="882"/>
              </a:cxn>
              <a:cxn ang="0">
                <a:pos x="76" y="992"/>
              </a:cxn>
              <a:cxn ang="0">
                <a:pos x="334" y="1010"/>
              </a:cxn>
              <a:cxn ang="0">
                <a:pos x="598" y="1030"/>
              </a:cxn>
              <a:cxn ang="0">
                <a:pos x="794" y="964"/>
              </a:cxn>
              <a:cxn ang="0">
                <a:pos x="838" y="846"/>
              </a:cxn>
              <a:cxn ang="0">
                <a:pos x="824" y="860"/>
              </a:cxn>
              <a:cxn ang="0">
                <a:pos x="786" y="948"/>
              </a:cxn>
              <a:cxn ang="0">
                <a:pos x="614" y="998"/>
              </a:cxn>
              <a:cxn ang="0">
                <a:pos x="600" y="770"/>
              </a:cxn>
              <a:cxn ang="0">
                <a:pos x="680" y="800"/>
              </a:cxn>
              <a:cxn ang="0">
                <a:pos x="794" y="726"/>
              </a:cxn>
              <a:cxn ang="0">
                <a:pos x="704" y="442"/>
              </a:cxn>
              <a:cxn ang="0">
                <a:pos x="600" y="126"/>
              </a:cxn>
              <a:cxn ang="0">
                <a:pos x="392" y="4"/>
              </a:cxn>
              <a:cxn ang="0">
                <a:pos x="298" y="344"/>
              </a:cxn>
              <a:cxn ang="0">
                <a:pos x="142" y="632"/>
              </a:cxn>
              <a:cxn ang="0">
                <a:pos x="146" y="718"/>
              </a:cxn>
              <a:cxn ang="0">
                <a:pos x="494" y="96"/>
              </a:cxn>
              <a:cxn ang="0">
                <a:pos x="514" y="62"/>
              </a:cxn>
              <a:cxn ang="0">
                <a:pos x="580" y="320"/>
              </a:cxn>
              <a:cxn ang="0">
                <a:pos x="572" y="338"/>
              </a:cxn>
              <a:cxn ang="0">
                <a:pos x="368" y="252"/>
              </a:cxn>
              <a:cxn ang="0">
                <a:pos x="360" y="226"/>
              </a:cxn>
              <a:cxn ang="0">
                <a:pos x="486" y="200"/>
              </a:cxn>
              <a:cxn ang="0">
                <a:pos x="482" y="196"/>
              </a:cxn>
              <a:cxn ang="0">
                <a:pos x="426" y="244"/>
              </a:cxn>
              <a:cxn ang="0">
                <a:pos x="232" y="500"/>
              </a:cxn>
            </a:cxnLst>
            <a:rect l="0" t="0" r="r" b="b"/>
            <a:pathLst>
              <a:path w="888" h="1046">
                <a:moveTo>
                  <a:pt x="308" y="890"/>
                </a:moveTo>
                <a:lnTo>
                  <a:pt x="308" y="890"/>
                </a:lnTo>
                <a:lnTo>
                  <a:pt x="320" y="888"/>
                </a:lnTo>
                <a:lnTo>
                  <a:pt x="330" y="882"/>
                </a:lnTo>
                <a:lnTo>
                  <a:pt x="338" y="874"/>
                </a:lnTo>
                <a:lnTo>
                  <a:pt x="342" y="866"/>
                </a:lnTo>
                <a:lnTo>
                  <a:pt x="342" y="856"/>
                </a:lnTo>
                <a:lnTo>
                  <a:pt x="342" y="846"/>
                </a:lnTo>
                <a:lnTo>
                  <a:pt x="338" y="838"/>
                </a:lnTo>
                <a:lnTo>
                  <a:pt x="334" y="830"/>
                </a:lnTo>
                <a:lnTo>
                  <a:pt x="334" y="830"/>
                </a:lnTo>
                <a:lnTo>
                  <a:pt x="312" y="812"/>
                </a:lnTo>
                <a:lnTo>
                  <a:pt x="278" y="784"/>
                </a:lnTo>
                <a:lnTo>
                  <a:pt x="242" y="756"/>
                </a:lnTo>
                <a:lnTo>
                  <a:pt x="218" y="732"/>
                </a:lnTo>
                <a:lnTo>
                  <a:pt x="218" y="732"/>
                </a:lnTo>
                <a:lnTo>
                  <a:pt x="210" y="726"/>
                </a:lnTo>
                <a:lnTo>
                  <a:pt x="202" y="720"/>
                </a:lnTo>
                <a:lnTo>
                  <a:pt x="194" y="712"/>
                </a:lnTo>
                <a:lnTo>
                  <a:pt x="190" y="704"/>
                </a:lnTo>
                <a:lnTo>
                  <a:pt x="190" y="704"/>
                </a:lnTo>
                <a:lnTo>
                  <a:pt x="180" y="682"/>
                </a:lnTo>
                <a:lnTo>
                  <a:pt x="178" y="670"/>
                </a:lnTo>
                <a:lnTo>
                  <a:pt x="176" y="656"/>
                </a:lnTo>
                <a:lnTo>
                  <a:pt x="174" y="644"/>
                </a:lnTo>
                <a:lnTo>
                  <a:pt x="176" y="630"/>
                </a:lnTo>
                <a:lnTo>
                  <a:pt x="178" y="618"/>
                </a:lnTo>
                <a:lnTo>
                  <a:pt x="184" y="608"/>
                </a:lnTo>
                <a:lnTo>
                  <a:pt x="184" y="608"/>
                </a:lnTo>
                <a:lnTo>
                  <a:pt x="186" y="606"/>
                </a:lnTo>
                <a:lnTo>
                  <a:pt x="186" y="606"/>
                </a:lnTo>
                <a:lnTo>
                  <a:pt x="186" y="616"/>
                </a:lnTo>
                <a:lnTo>
                  <a:pt x="186" y="616"/>
                </a:lnTo>
                <a:lnTo>
                  <a:pt x="184" y="638"/>
                </a:lnTo>
                <a:lnTo>
                  <a:pt x="186" y="658"/>
                </a:lnTo>
                <a:lnTo>
                  <a:pt x="190" y="676"/>
                </a:lnTo>
                <a:lnTo>
                  <a:pt x="196" y="692"/>
                </a:lnTo>
                <a:lnTo>
                  <a:pt x="204" y="702"/>
                </a:lnTo>
                <a:lnTo>
                  <a:pt x="212" y="708"/>
                </a:lnTo>
                <a:lnTo>
                  <a:pt x="214" y="708"/>
                </a:lnTo>
                <a:lnTo>
                  <a:pt x="218" y="708"/>
                </a:lnTo>
                <a:lnTo>
                  <a:pt x="220" y="706"/>
                </a:lnTo>
                <a:lnTo>
                  <a:pt x="222" y="702"/>
                </a:lnTo>
                <a:lnTo>
                  <a:pt x="222" y="702"/>
                </a:lnTo>
                <a:lnTo>
                  <a:pt x="224" y="686"/>
                </a:lnTo>
                <a:lnTo>
                  <a:pt x="226" y="666"/>
                </a:lnTo>
                <a:lnTo>
                  <a:pt x="224" y="646"/>
                </a:lnTo>
                <a:lnTo>
                  <a:pt x="226" y="626"/>
                </a:lnTo>
                <a:lnTo>
                  <a:pt x="226" y="626"/>
                </a:lnTo>
                <a:lnTo>
                  <a:pt x="230" y="608"/>
                </a:lnTo>
                <a:lnTo>
                  <a:pt x="236" y="588"/>
                </a:lnTo>
                <a:lnTo>
                  <a:pt x="244" y="566"/>
                </a:lnTo>
                <a:lnTo>
                  <a:pt x="254" y="544"/>
                </a:lnTo>
                <a:lnTo>
                  <a:pt x="264" y="524"/>
                </a:lnTo>
                <a:lnTo>
                  <a:pt x="274" y="508"/>
                </a:lnTo>
                <a:lnTo>
                  <a:pt x="282" y="496"/>
                </a:lnTo>
                <a:lnTo>
                  <a:pt x="290" y="492"/>
                </a:lnTo>
                <a:lnTo>
                  <a:pt x="290" y="492"/>
                </a:lnTo>
                <a:lnTo>
                  <a:pt x="286" y="482"/>
                </a:lnTo>
                <a:lnTo>
                  <a:pt x="284" y="472"/>
                </a:lnTo>
                <a:lnTo>
                  <a:pt x="282" y="464"/>
                </a:lnTo>
                <a:lnTo>
                  <a:pt x="284" y="454"/>
                </a:lnTo>
                <a:lnTo>
                  <a:pt x="288" y="438"/>
                </a:lnTo>
                <a:lnTo>
                  <a:pt x="296" y="422"/>
                </a:lnTo>
                <a:lnTo>
                  <a:pt x="314" y="388"/>
                </a:lnTo>
                <a:lnTo>
                  <a:pt x="320" y="372"/>
                </a:lnTo>
                <a:lnTo>
                  <a:pt x="322" y="364"/>
                </a:lnTo>
                <a:lnTo>
                  <a:pt x="322" y="356"/>
                </a:lnTo>
                <a:lnTo>
                  <a:pt x="322" y="356"/>
                </a:lnTo>
                <a:lnTo>
                  <a:pt x="322" y="348"/>
                </a:lnTo>
                <a:lnTo>
                  <a:pt x="324" y="348"/>
                </a:lnTo>
                <a:lnTo>
                  <a:pt x="326" y="350"/>
                </a:lnTo>
                <a:lnTo>
                  <a:pt x="330" y="356"/>
                </a:lnTo>
                <a:lnTo>
                  <a:pt x="338" y="364"/>
                </a:lnTo>
                <a:lnTo>
                  <a:pt x="354" y="388"/>
                </a:lnTo>
                <a:lnTo>
                  <a:pt x="364" y="398"/>
                </a:lnTo>
                <a:lnTo>
                  <a:pt x="374" y="406"/>
                </a:lnTo>
                <a:lnTo>
                  <a:pt x="374" y="406"/>
                </a:lnTo>
                <a:lnTo>
                  <a:pt x="378" y="408"/>
                </a:lnTo>
                <a:lnTo>
                  <a:pt x="384" y="408"/>
                </a:lnTo>
                <a:lnTo>
                  <a:pt x="396" y="406"/>
                </a:lnTo>
                <a:lnTo>
                  <a:pt x="408" y="402"/>
                </a:lnTo>
                <a:lnTo>
                  <a:pt x="420" y="394"/>
                </a:lnTo>
                <a:lnTo>
                  <a:pt x="448" y="374"/>
                </a:lnTo>
                <a:lnTo>
                  <a:pt x="464" y="364"/>
                </a:lnTo>
                <a:lnTo>
                  <a:pt x="480" y="354"/>
                </a:lnTo>
                <a:lnTo>
                  <a:pt x="480" y="354"/>
                </a:lnTo>
                <a:lnTo>
                  <a:pt x="500" y="344"/>
                </a:lnTo>
                <a:lnTo>
                  <a:pt x="506" y="340"/>
                </a:lnTo>
                <a:lnTo>
                  <a:pt x="508" y="336"/>
                </a:lnTo>
                <a:lnTo>
                  <a:pt x="508" y="334"/>
                </a:lnTo>
                <a:lnTo>
                  <a:pt x="508" y="334"/>
                </a:lnTo>
                <a:lnTo>
                  <a:pt x="506" y="330"/>
                </a:lnTo>
                <a:lnTo>
                  <a:pt x="504" y="328"/>
                </a:lnTo>
                <a:lnTo>
                  <a:pt x="500" y="328"/>
                </a:lnTo>
                <a:lnTo>
                  <a:pt x="496" y="328"/>
                </a:lnTo>
                <a:lnTo>
                  <a:pt x="484" y="334"/>
                </a:lnTo>
                <a:lnTo>
                  <a:pt x="470" y="342"/>
                </a:lnTo>
                <a:lnTo>
                  <a:pt x="454" y="350"/>
                </a:lnTo>
                <a:lnTo>
                  <a:pt x="436" y="360"/>
                </a:lnTo>
                <a:lnTo>
                  <a:pt x="418" y="366"/>
                </a:lnTo>
                <a:lnTo>
                  <a:pt x="400" y="370"/>
                </a:lnTo>
                <a:lnTo>
                  <a:pt x="400" y="370"/>
                </a:lnTo>
                <a:lnTo>
                  <a:pt x="386" y="368"/>
                </a:lnTo>
                <a:lnTo>
                  <a:pt x="376" y="366"/>
                </a:lnTo>
                <a:lnTo>
                  <a:pt x="368" y="362"/>
                </a:lnTo>
                <a:lnTo>
                  <a:pt x="360" y="356"/>
                </a:lnTo>
                <a:lnTo>
                  <a:pt x="360" y="356"/>
                </a:lnTo>
                <a:lnTo>
                  <a:pt x="354" y="348"/>
                </a:lnTo>
                <a:lnTo>
                  <a:pt x="350" y="346"/>
                </a:lnTo>
                <a:lnTo>
                  <a:pt x="352" y="344"/>
                </a:lnTo>
                <a:lnTo>
                  <a:pt x="358" y="344"/>
                </a:lnTo>
                <a:lnTo>
                  <a:pt x="376" y="346"/>
                </a:lnTo>
                <a:lnTo>
                  <a:pt x="388" y="346"/>
                </a:lnTo>
                <a:lnTo>
                  <a:pt x="402" y="346"/>
                </a:lnTo>
                <a:lnTo>
                  <a:pt x="402" y="346"/>
                </a:lnTo>
                <a:lnTo>
                  <a:pt x="422" y="340"/>
                </a:lnTo>
                <a:lnTo>
                  <a:pt x="444" y="332"/>
                </a:lnTo>
                <a:lnTo>
                  <a:pt x="444" y="332"/>
                </a:lnTo>
                <a:lnTo>
                  <a:pt x="472" y="320"/>
                </a:lnTo>
                <a:lnTo>
                  <a:pt x="488" y="314"/>
                </a:lnTo>
                <a:lnTo>
                  <a:pt x="502" y="308"/>
                </a:lnTo>
                <a:lnTo>
                  <a:pt x="502" y="308"/>
                </a:lnTo>
                <a:lnTo>
                  <a:pt x="510" y="304"/>
                </a:lnTo>
                <a:lnTo>
                  <a:pt x="514" y="298"/>
                </a:lnTo>
                <a:lnTo>
                  <a:pt x="514" y="294"/>
                </a:lnTo>
                <a:lnTo>
                  <a:pt x="510" y="290"/>
                </a:lnTo>
                <a:lnTo>
                  <a:pt x="510" y="290"/>
                </a:lnTo>
                <a:lnTo>
                  <a:pt x="508" y="290"/>
                </a:lnTo>
                <a:lnTo>
                  <a:pt x="504" y="290"/>
                </a:lnTo>
                <a:lnTo>
                  <a:pt x="502" y="292"/>
                </a:lnTo>
                <a:lnTo>
                  <a:pt x="498" y="296"/>
                </a:lnTo>
                <a:lnTo>
                  <a:pt x="498" y="296"/>
                </a:lnTo>
                <a:lnTo>
                  <a:pt x="494" y="300"/>
                </a:lnTo>
                <a:lnTo>
                  <a:pt x="486" y="306"/>
                </a:lnTo>
                <a:lnTo>
                  <a:pt x="468" y="314"/>
                </a:lnTo>
                <a:lnTo>
                  <a:pt x="436" y="324"/>
                </a:lnTo>
                <a:lnTo>
                  <a:pt x="436" y="324"/>
                </a:lnTo>
                <a:lnTo>
                  <a:pt x="408" y="330"/>
                </a:lnTo>
                <a:lnTo>
                  <a:pt x="394" y="332"/>
                </a:lnTo>
                <a:lnTo>
                  <a:pt x="376" y="332"/>
                </a:lnTo>
                <a:lnTo>
                  <a:pt x="376" y="332"/>
                </a:lnTo>
                <a:lnTo>
                  <a:pt x="364" y="330"/>
                </a:lnTo>
                <a:lnTo>
                  <a:pt x="356" y="328"/>
                </a:lnTo>
                <a:lnTo>
                  <a:pt x="350" y="324"/>
                </a:lnTo>
                <a:lnTo>
                  <a:pt x="344" y="320"/>
                </a:lnTo>
                <a:lnTo>
                  <a:pt x="336" y="310"/>
                </a:lnTo>
                <a:lnTo>
                  <a:pt x="330" y="304"/>
                </a:lnTo>
                <a:lnTo>
                  <a:pt x="320" y="298"/>
                </a:lnTo>
                <a:lnTo>
                  <a:pt x="320" y="298"/>
                </a:lnTo>
                <a:lnTo>
                  <a:pt x="316" y="294"/>
                </a:lnTo>
                <a:lnTo>
                  <a:pt x="316" y="288"/>
                </a:lnTo>
                <a:lnTo>
                  <a:pt x="320" y="280"/>
                </a:lnTo>
                <a:lnTo>
                  <a:pt x="326" y="272"/>
                </a:lnTo>
                <a:lnTo>
                  <a:pt x="326" y="272"/>
                </a:lnTo>
                <a:lnTo>
                  <a:pt x="330" y="268"/>
                </a:lnTo>
                <a:lnTo>
                  <a:pt x="338" y="264"/>
                </a:lnTo>
                <a:lnTo>
                  <a:pt x="346" y="258"/>
                </a:lnTo>
                <a:lnTo>
                  <a:pt x="354" y="250"/>
                </a:lnTo>
                <a:lnTo>
                  <a:pt x="354" y="250"/>
                </a:lnTo>
                <a:lnTo>
                  <a:pt x="360" y="244"/>
                </a:lnTo>
                <a:lnTo>
                  <a:pt x="372" y="234"/>
                </a:lnTo>
                <a:lnTo>
                  <a:pt x="372" y="234"/>
                </a:lnTo>
                <a:lnTo>
                  <a:pt x="372" y="226"/>
                </a:lnTo>
                <a:lnTo>
                  <a:pt x="370" y="210"/>
                </a:lnTo>
                <a:lnTo>
                  <a:pt x="368" y="200"/>
                </a:lnTo>
                <a:lnTo>
                  <a:pt x="364" y="194"/>
                </a:lnTo>
                <a:lnTo>
                  <a:pt x="358" y="188"/>
                </a:lnTo>
                <a:lnTo>
                  <a:pt x="350" y="186"/>
                </a:lnTo>
                <a:lnTo>
                  <a:pt x="350" y="186"/>
                </a:lnTo>
                <a:lnTo>
                  <a:pt x="344" y="186"/>
                </a:lnTo>
                <a:lnTo>
                  <a:pt x="338" y="188"/>
                </a:lnTo>
                <a:lnTo>
                  <a:pt x="334" y="190"/>
                </a:lnTo>
                <a:lnTo>
                  <a:pt x="330" y="194"/>
                </a:lnTo>
                <a:lnTo>
                  <a:pt x="326" y="204"/>
                </a:lnTo>
                <a:lnTo>
                  <a:pt x="326" y="216"/>
                </a:lnTo>
                <a:lnTo>
                  <a:pt x="326" y="216"/>
                </a:lnTo>
                <a:lnTo>
                  <a:pt x="328" y="226"/>
                </a:lnTo>
                <a:lnTo>
                  <a:pt x="332" y="236"/>
                </a:lnTo>
                <a:lnTo>
                  <a:pt x="336" y="242"/>
                </a:lnTo>
                <a:lnTo>
                  <a:pt x="340" y="244"/>
                </a:lnTo>
                <a:lnTo>
                  <a:pt x="340" y="244"/>
                </a:lnTo>
                <a:lnTo>
                  <a:pt x="344" y="244"/>
                </a:lnTo>
                <a:lnTo>
                  <a:pt x="344" y="246"/>
                </a:lnTo>
                <a:lnTo>
                  <a:pt x="344" y="250"/>
                </a:lnTo>
                <a:lnTo>
                  <a:pt x="340" y="254"/>
                </a:lnTo>
                <a:lnTo>
                  <a:pt x="336" y="256"/>
                </a:lnTo>
                <a:lnTo>
                  <a:pt x="336" y="256"/>
                </a:lnTo>
                <a:lnTo>
                  <a:pt x="332" y="256"/>
                </a:lnTo>
                <a:lnTo>
                  <a:pt x="328" y="252"/>
                </a:lnTo>
                <a:lnTo>
                  <a:pt x="322" y="238"/>
                </a:lnTo>
                <a:lnTo>
                  <a:pt x="318" y="220"/>
                </a:lnTo>
                <a:lnTo>
                  <a:pt x="316" y="204"/>
                </a:lnTo>
                <a:lnTo>
                  <a:pt x="316" y="204"/>
                </a:lnTo>
                <a:lnTo>
                  <a:pt x="318" y="190"/>
                </a:lnTo>
                <a:lnTo>
                  <a:pt x="326" y="172"/>
                </a:lnTo>
                <a:lnTo>
                  <a:pt x="330" y="166"/>
                </a:lnTo>
                <a:lnTo>
                  <a:pt x="336" y="160"/>
                </a:lnTo>
                <a:lnTo>
                  <a:pt x="342" y="156"/>
                </a:lnTo>
                <a:lnTo>
                  <a:pt x="350" y="154"/>
                </a:lnTo>
                <a:lnTo>
                  <a:pt x="350" y="154"/>
                </a:lnTo>
                <a:lnTo>
                  <a:pt x="358" y="156"/>
                </a:lnTo>
                <a:lnTo>
                  <a:pt x="364" y="160"/>
                </a:lnTo>
                <a:lnTo>
                  <a:pt x="372" y="166"/>
                </a:lnTo>
                <a:lnTo>
                  <a:pt x="376" y="174"/>
                </a:lnTo>
                <a:lnTo>
                  <a:pt x="380" y="184"/>
                </a:lnTo>
                <a:lnTo>
                  <a:pt x="384" y="196"/>
                </a:lnTo>
                <a:lnTo>
                  <a:pt x="386" y="210"/>
                </a:lnTo>
                <a:lnTo>
                  <a:pt x="386" y="226"/>
                </a:lnTo>
                <a:lnTo>
                  <a:pt x="386" y="226"/>
                </a:lnTo>
                <a:lnTo>
                  <a:pt x="388" y="228"/>
                </a:lnTo>
                <a:lnTo>
                  <a:pt x="392" y="230"/>
                </a:lnTo>
                <a:lnTo>
                  <a:pt x="404" y="230"/>
                </a:lnTo>
                <a:lnTo>
                  <a:pt x="420" y="230"/>
                </a:lnTo>
                <a:lnTo>
                  <a:pt x="426" y="232"/>
                </a:lnTo>
                <a:lnTo>
                  <a:pt x="432" y="236"/>
                </a:lnTo>
                <a:lnTo>
                  <a:pt x="432" y="236"/>
                </a:lnTo>
                <a:lnTo>
                  <a:pt x="432" y="236"/>
                </a:lnTo>
                <a:lnTo>
                  <a:pt x="432" y="234"/>
                </a:lnTo>
                <a:lnTo>
                  <a:pt x="432" y="226"/>
                </a:lnTo>
                <a:lnTo>
                  <a:pt x="430" y="214"/>
                </a:lnTo>
                <a:lnTo>
                  <a:pt x="430" y="198"/>
                </a:lnTo>
                <a:lnTo>
                  <a:pt x="434" y="182"/>
                </a:lnTo>
                <a:lnTo>
                  <a:pt x="438" y="174"/>
                </a:lnTo>
                <a:lnTo>
                  <a:pt x="442" y="166"/>
                </a:lnTo>
                <a:lnTo>
                  <a:pt x="450" y="160"/>
                </a:lnTo>
                <a:lnTo>
                  <a:pt x="458" y="154"/>
                </a:lnTo>
                <a:lnTo>
                  <a:pt x="470" y="150"/>
                </a:lnTo>
                <a:lnTo>
                  <a:pt x="484" y="148"/>
                </a:lnTo>
                <a:lnTo>
                  <a:pt x="484" y="148"/>
                </a:lnTo>
                <a:lnTo>
                  <a:pt x="500" y="152"/>
                </a:lnTo>
                <a:lnTo>
                  <a:pt x="506" y="156"/>
                </a:lnTo>
                <a:lnTo>
                  <a:pt x="514" y="162"/>
                </a:lnTo>
                <a:lnTo>
                  <a:pt x="520" y="170"/>
                </a:lnTo>
                <a:lnTo>
                  <a:pt x="526" y="180"/>
                </a:lnTo>
                <a:lnTo>
                  <a:pt x="530" y="192"/>
                </a:lnTo>
                <a:lnTo>
                  <a:pt x="534" y="208"/>
                </a:lnTo>
                <a:lnTo>
                  <a:pt x="534" y="208"/>
                </a:lnTo>
                <a:lnTo>
                  <a:pt x="532" y="216"/>
                </a:lnTo>
                <a:lnTo>
                  <a:pt x="534" y="230"/>
                </a:lnTo>
                <a:lnTo>
                  <a:pt x="532" y="244"/>
                </a:lnTo>
                <a:lnTo>
                  <a:pt x="530" y="248"/>
                </a:lnTo>
                <a:lnTo>
                  <a:pt x="526" y="252"/>
                </a:lnTo>
                <a:lnTo>
                  <a:pt x="526" y="252"/>
                </a:lnTo>
                <a:lnTo>
                  <a:pt x="516" y="254"/>
                </a:lnTo>
                <a:lnTo>
                  <a:pt x="512" y="252"/>
                </a:lnTo>
                <a:lnTo>
                  <a:pt x="508" y="252"/>
                </a:lnTo>
                <a:lnTo>
                  <a:pt x="506" y="248"/>
                </a:lnTo>
                <a:lnTo>
                  <a:pt x="506" y="246"/>
                </a:lnTo>
                <a:lnTo>
                  <a:pt x="506" y="240"/>
                </a:lnTo>
                <a:lnTo>
                  <a:pt x="510" y="236"/>
                </a:lnTo>
                <a:lnTo>
                  <a:pt x="510" y="236"/>
                </a:lnTo>
                <a:lnTo>
                  <a:pt x="512" y="228"/>
                </a:lnTo>
                <a:lnTo>
                  <a:pt x="512" y="220"/>
                </a:lnTo>
                <a:lnTo>
                  <a:pt x="510" y="212"/>
                </a:lnTo>
                <a:lnTo>
                  <a:pt x="508" y="204"/>
                </a:lnTo>
                <a:lnTo>
                  <a:pt x="504" y="196"/>
                </a:lnTo>
                <a:lnTo>
                  <a:pt x="496" y="188"/>
                </a:lnTo>
                <a:lnTo>
                  <a:pt x="488" y="184"/>
                </a:lnTo>
                <a:lnTo>
                  <a:pt x="478" y="184"/>
                </a:lnTo>
                <a:lnTo>
                  <a:pt x="478" y="184"/>
                </a:lnTo>
                <a:lnTo>
                  <a:pt x="472" y="184"/>
                </a:lnTo>
                <a:lnTo>
                  <a:pt x="466" y="188"/>
                </a:lnTo>
                <a:lnTo>
                  <a:pt x="460" y="194"/>
                </a:lnTo>
                <a:lnTo>
                  <a:pt x="454" y="204"/>
                </a:lnTo>
                <a:lnTo>
                  <a:pt x="452" y="214"/>
                </a:lnTo>
                <a:lnTo>
                  <a:pt x="452" y="226"/>
                </a:lnTo>
                <a:lnTo>
                  <a:pt x="452" y="234"/>
                </a:lnTo>
                <a:lnTo>
                  <a:pt x="454" y="242"/>
                </a:lnTo>
                <a:lnTo>
                  <a:pt x="458" y="244"/>
                </a:lnTo>
                <a:lnTo>
                  <a:pt x="458" y="244"/>
                </a:lnTo>
                <a:lnTo>
                  <a:pt x="466" y="248"/>
                </a:lnTo>
                <a:lnTo>
                  <a:pt x="478" y="254"/>
                </a:lnTo>
                <a:lnTo>
                  <a:pt x="492" y="260"/>
                </a:lnTo>
                <a:lnTo>
                  <a:pt x="504" y="264"/>
                </a:lnTo>
                <a:lnTo>
                  <a:pt x="504" y="264"/>
                </a:lnTo>
                <a:lnTo>
                  <a:pt x="520" y="270"/>
                </a:lnTo>
                <a:lnTo>
                  <a:pt x="524" y="272"/>
                </a:lnTo>
                <a:lnTo>
                  <a:pt x="528" y="276"/>
                </a:lnTo>
                <a:lnTo>
                  <a:pt x="530" y="280"/>
                </a:lnTo>
                <a:lnTo>
                  <a:pt x="532" y="284"/>
                </a:lnTo>
                <a:lnTo>
                  <a:pt x="532" y="292"/>
                </a:lnTo>
                <a:lnTo>
                  <a:pt x="526" y="314"/>
                </a:lnTo>
                <a:lnTo>
                  <a:pt x="524" y="326"/>
                </a:lnTo>
                <a:lnTo>
                  <a:pt x="524" y="340"/>
                </a:lnTo>
                <a:lnTo>
                  <a:pt x="524" y="340"/>
                </a:lnTo>
                <a:lnTo>
                  <a:pt x="528" y="352"/>
                </a:lnTo>
                <a:lnTo>
                  <a:pt x="534" y="362"/>
                </a:lnTo>
                <a:lnTo>
                  <a:pt x="548" y="382"/>
                </a:lnTo>
                <a:lnTo>
                  <a:pt x="556" y="396"/>
                </a:lnTo>
                <a:lnTo>
                  <a:pt x="564" y="414"/>
                </a:lnTo>
                <a:lnTo>
                  <a:pt x="574" y="440"/>
                </a:lnTo>
                <a:lnTo>
                  <a:pt x="582" y="474"/>
                </a:lnTo>
                <a:lnTo>
                  <a:pt x="582" y="474"/>
                </a:lnTo>
                <a:lnTo>
                  <a:pt x="588" y="480"/>
                </a:lnTo>
                <a:lnTo>
                  <a:pt x="594" y="486"/>
                </a:lnTo>
                <a:lnTo>
                  <a:pt x="598" y="494"/>
                </a:lnTo>
                <a:lnTo>
                  <a:pt x="606" y="504"/>
                </a:lnTo>
                <a:lnTo>
                  <a:pt x="612" y="520"/>
                </a:lnTo>
                <a:lnTo>
                  <a:pt x="618" y="542"/>
                </a:lnTo>
                <a:lnTo>
                  <a:pt x="626" y="568"/>
                </a:lnTo>
                <a:lnTo>
                  <a:pt x="626" y="568"/>
                </a:lnTo>
                <a:lnTo>
                  <a:pt x="630" y="596"/>
                </a:lnTo>
                <a:lnTo>
                  <a:pt x="632" y="620"/>
                </a:lnTo>
                <a:lnTo>
                  <a:pt x="634" y="658"/>
                </a:lnTo>
                <a:lnTo>
                  <a:pt x="636" y="674"/>
                </a:lnTo>
                <a:lnTo>
                  <a:pt x="640" y="684"/>
                </a:lnTo>
                <a:lnTo>
                  <a:pt x="644" y="688"/>
                </a:lnTo>
                <a:lnTo>
                  <a:pt x="648" y="690"/>
                </a:lnTo>
                <a:lnTo>
                  <a:pt x="654" y="690"/>
                </a:lnTo>
                <a:lnTo>
                  <a:pt x="660" y="690"/>
                </a:lnTo>
                <a:lnTo>
                  <a:pt x="660" y="690"/>
                </a:lnTo>
                <a:lnTo>
                  <a:pt x="668" y="690"/>
                </a:lnTo>
                <a:lnTo>
                  <a:pt x="676" y="686"/>
                </a:lnTo>
                <a:lnTo>
                  <a:pt x="684" y="678"/>
                </a:lnTo>
                <a:lnTo>
                  <a:pt x="686" y="674"/>
                </a:lnTo>
                <a:lnTo>
                  <a:pt x="690" y="666"/>
                </a:lnTo>
                <a:lnTo>
                  <a:pt x="690" y="666"/>
                </a:lnTo>
                <a:lnTo>
                  <a:pt x="694" y="646"/>
                </a:lnTo>
                <a:lnTo>
                  <a:pt x="694" y="624"/>
                </a:lnTo>
                <a:lnTo>
                  <a:pt x="692" y="602"/>
                </a:lnTo>
                <a:lnTo>
                  <a:pt x="688" y="582"/>
                </a:lnTo>
                <a:lnTo>
                  <a:pt x="682" y="560"/>
                </a:lnTo>
                <a:lnTo>
                  <a:pt x="674" y="540"/>
                </a:lnTo>
                <a:lnTo>
                  <a:pt x="658" y="504"/>
                </a:lnTo>
                <a:lnTo>
                  <a:pt x="658" y="504"/>
                </a:lnTo>
                <a:lnTo>
                  <a:pt x="638" y="472"/>
                </a:lnTo>
                <a:lnTo>
                  <a:pt x="630" y="462"/>
                </a:lnTo>
                <a:lnTo>
                  <a:pt x="624" y="456"/>
                </a:lnTo>
                <a:lnTo>
                  <a:pt x="624" y="456"/>
                </a:lnTo>
                <a:lnTo>
                  <a:pt x="636" y="462"/>
                </a:lnTo>
                <a:lnTo>
                  <a:pt x="646" y="472"/>
                </a:lnTo>
                <a:lnTo>
                  <a:pt x="656" y="486"/>
                </a:lnTo>
                <a:lnTo>
                  <a:pt x="666" y="500"/>
                </a:lnTo>
                <a:lnTo>
                  <a:pt x="676" y="514"/>
                </a:lnTo>
                <a:lnTo>
                  <a:pt x="684" y="530"/>
                </a:lnTo>
                <a:lnTo>
                  <a:pt x="690" y="544"/>
                </a:lnTo>
                <a:lnTo>
                  <a:pt x="694" y="560"/>
                </a:lnTo>
                <a:lnTo>
                  <a:pt x="694" y="560"/>
                </a:lnTo>
                <a:lnTo>
                  <a:pt x="700" y="592"/>
                </a:lnTo>
                <a:lnTo>
                  <a:pt x="704" y="620"/>
                </a:lnTo>
                <a:lnTo>
                  <a:pt x="704" y="634"/>
                </a:lnTo>
                <a:lnTo>
                  <a:pt x="704" y="648"/>
                </a:lnTo>
                <a:lnTo>
                  <a:pt x="700" y="664"/>
                </a:lnTo>
                <a:lnTo>
                  <a:pt x="696" y="682"/>
                </a:lnTo>
                <a:lnTo>
                  <a:pt x="696" y="682"/>
                </a:lnTo>
                <a:lnTo>
                  <a:pt x="716" y="692"/>
                </a:lnTo>
                <a:lnTo>
                  <a:pt x="724" y="700"/>
                </a:lnTo>
                <a:lnTo>
                  <a:pt x="726" y="704"/>
                </a:lnTo>
                <a:lnTo>
                  <a:pt x="728" y="708"/>
                </a:lnTo>
                <a:lnTo>
                  <a:pt x="728" y="708"/>
                </a:lnTo>
                <a:lnTo>
                  <a:pt x="716" y="700"/>
                </a:lnTo>
                <a:lnTo>
                  <a:pt x="702" y="696"/>
                </a:lnTo>
                <a:lnTo>
                  <a:pt x="686" y="694"/>
                </a:lnTo>
                <a:lnTo>
                  <a:pt x="670" y="694"/>
                </a:lnTo>
                <a:lnTo>
                  <a:pt x="656" y="698"/>
                </a:lnTo>
                <a:lnTo>
                  <a:pt x="648" y="700"/>
                </a:lnTo>
                <a:lnTo>
                  <a:pt x="642" y="704"/>
                </a:lnTo>
                <a:lnTo>
                  <a:pt x="638" y="710"/>
                </a:lnTo>
                <a:lnTo>
                  <a:pt x="634" y="716"/>
                </a:lnTo>
                <a:lnTo>
                  <a:pt x="632" y="722"/>
                </a:lnTo>
                <a:lnTo>
                  <a:pt x="630" y="730"/>
                </a:lnTo>
                <a:lnTo>
                  <a:pt x="630" y="730"/>
                </a:lnTo>
                <a:lnTo>
                  <a:pt x="622" y="732"/>
                </a:lnTo>
                <a:lnTo>
                  <a:pt x="614" y="732"/>
                </a:lnTo>
                <a:lnTo>
                  <a:pt x="606" y="736"/>
                </a:lnTo>
                <a:lnTo>
                  <a:pt x="600" y="742"/>
                </a:lnTo>
                <a:lnTo>
                  <a:pt x="600" y="742"/>
                </a:lnTo>
                <a:lnTo>
                  <a:pt x="596" y="748"/>
                </a:lnTo>
                <a:lnTo>
                  <a:pt x="592" y="756"/>
                </a:lnTo>
                <a:lnTo>
                  <a:pt x="588" y="772"/>
                </a:lnTo>
                <a:lnTo>
                  <a:pt x="586" y="792"/>
                </a:lnTo>
                <a:lnTo>
                  <a:pt x="588" y="810"/>
                </a:lnTo>
                <a:lnTo>
                  <a:pt x="594" y="850"/>
                </a:lnTo>
                <a:lnTo>
                  <a:pt x="596" y="866"/>
                </a:lnTo>
                <a:lnTo>
                  <a:pt x="596" y="882"/>
                </a:lnTo>
                <a:lnTo>
                  <a:pt x="596" y="882"/>
                </a:lnTo>
                <a:lnTo>
                  <a:pt x="592" y="906"/>
                </a:lnTo>
                <a:lnTo>
                  <a:pt x="588" y="930"/>
                </a:lnTo>
                <a:lnTo>
                  <a:pt x="578" y="980"/>
                </a:lnTo>
                <a:lnTo>
                  <a:pt x="578" y="980"/>
                </a:lnTo>
                <a:lnTo>
                  <a:pt x="574" y="978"/>
                </a:lnTo>
                <a:lnTo>
                  <a:pt x="570" y="978"/>
                </a:lnTo>
                <a:lnTo>
                  <a:pt x="566" y="974"/>
                </a:lnTo>
                <a:lnTo>
                  <a:pt x="566" y="970"/>
                </a:lnTo>
                <a:lnTo>
                  <a:pt x="566" y="960"/>
                </a:lnTo>
                <a:lnTo>
                  <a:pt x="568" y="948"/>
                </a:lnTo>
                <a:lnTo>
                  <a:pt x="568" y="948"/>
                </a:lnTo>
                <a:lnTo>
                  <a:pt x="576" y="922"/>
                </a:lnTo>
                <a:lnTo>
                  <a:pt x="580" y="908"/>
                </a:lnTo>
                <a:lnTo>
                  <a:pt x="582" y="894"/>
                </a:lnTo>
                <a:lnTo>
                  <a:pt x="582" y="894"/>
                </a:lnTo>
                <a:lnTo>
                  <a:pt x="580" y="874"/>
                </a:lnTo>
                <a:lnTo>
                  <a:pt x="580" y="868"/>
                </a:lnTo>
                <a:lnTo>
                  <a:pt x="576" y="864"/>
                </a:lnTo>
                <a:lnTo>
                  <a:pt x="576" y="864"/>
                </a:lnTo>
                <a:lnTo>
                  <a:pt x="572" y="864"/>
                </a:lnTo>
                <a:lnTo>
                  <a:pt x="568" y="866"/>
                </a:lnTo>
                <a:lnTo>
                  <a:pt x="562" y="872"/>
                </a:lnTo>
                <a:lnTo>
                  <a:pt x="556" y="882"/>
                </a:lnTo>
                <a:lnTo>
                  <a:pt x="556" y="882"/>
                </a:lnTo>
                <a:lnTo>
                  <a:pt x="548" y="894"/>
                </a:lnTo>
                <a:lnTo>
                  <a:pt x="538" y="902"/>
                </a:lnTo>
                <a:lnTo>
                  <a:pt x="526" y="910"/>
                </a:lnTo>
                <a:lnTo>
                  <a:pt x="512" y="918"/>
                </a:lnTo>
                <a:lnTo>
                  <a:pt x="498" y="924"/>
                </a:lnTo>
                <a:lnTo>
                  <a:pt x="484" y="928"/>
                </a:lnTo>
                <a:lnTo>
                  <a:pt x="454" y="932"/>
                </a:lnTo>
                <a:lnTo>
                  <a:pt x="454" y="932"/>
                </a:lnTo>
                <a:lnTo>
                  <a:pt x="424" y="934"/>
                </a:lnTo>
                <a:lnTo>
                  <a:pt x="410" y="934"/>
                </a:lnTo>
                <a:lnTo>
                  <a:pt x="398" y="932"/>
                </a:lnTo>
                <a:lnTo>
                  <a:pt x="384" y="930"/>
                </a:lnTo>
                <a:lnTo>
                  <a:pt x="374" y="926"/>
                </a:lnTo>
                <a:lnTo>
                  <a:pt x="364" y="920"/>
                </a:lnTo>
                <a:lnTo>
                  <a:pt x="356" y="912"/>
                </a:lnTo>
                <a:lnTo>
                  <a:pt x="356" y="912"/>
                </a:lnTo>
                <a:lnTo>
                  <a:pt x="354" y="910"/>
                </a:lnTo>
                <a:lnTo>
                  <a:pt x="350" y="910"/>
                </a:lnTo>
                <a:lnTo>
                  <a:pt x="344" y="910"/>
                </a:lnTo>
                <a:lnTo>
                  <a:pt x="340" y="914"/>
                </a:lnTo>
                <a:lnTo>
                  <a:pt x="336" y="916"/>
                </a:lnTo>
                <a:lnTo>
                  <a:pt x="336" y="916"/>
                </a:lnTo>
                <a:lnTo>
                  <a:pt x="338" y="918"/>
                </a:lnTo>
                <a:lnTo>
                  <a:pt x="340" y="922"/>
                </a:lnTo>
                <a:lnTo>
                  <a:pt x="344" y="928"/>
                </a:lnTo>
                <a:lnTo>
                  <a:pt x="350" y="936"/>
                </a:lnTo>
                <a:lnTo>
                  <a:pt x="350" y="936"/>
                </a:lnTo>
                <a:lnTo>
                  <a:pt x="356" y="950"/>
                </a:lnTo>
                <a:lnTo>
                  <a:pt x="360" y="964"/>
                </a:lnTo>
                <a:lnTo>
                  <a:pt x="360" y="972"/>
                </a:lnTo>
                <a:lnTo>
                  <a:pt x="356" y="978"/>
                </a:lnTo>
                <a:lnTo>
                  <a:pt x="352" y="984"/>
                </a:lnTo>
                <a:lnTo>
                  <a:pt x="346" y="990"/>
                </a:lnTo>
                <a:lnTo>
                  <a:pt x="346" y="990"/>
                </a:lnTo>
                <a:lnTo>
                  <a:pt x="346" y="970"/>
                </a:lnTo>
                <a:lnTo>
                  <a:pt x="342" y="954"/>
                </a:lnTo>
                <a:lnTo>
                  <a:pt x="340" y="942"/>
                </a:lnTo>
                <a:lnTo>
                  <a:pt x="334" y="932"/>
                </a:lnTo>
                <a:lnTo>
                  <a:pt x="322" y="912"/>
                </a:lnTo>
                <a:lnTo>
                  <a:pt x="308" y="890"/>
                </a:lnTo>
                <a:lnTo>
                  <a:pt x="308" y="890"/>
                </a:lnTo>
                <a:close/>
                <a:moveTo>
                  <a:pt x="294" y="890"/>
                </a:moveTo>
                <a:lnTo>
                  <a:pt x="294" y="890"/>
                </a:lnTo>
                <a:lnTo>
                  <a:pt x="300" y="900"/>
                </a:lnTo>
                <a:lnTo>
                  <a:pt x="308" y="918"/>
                </a:lnTo>
                <a:lnTo>
                  <a:pt x="316" y="936"/>
                </a:lnTo>
                <a:lnTo>
                  <a:pt x="320" y="958"/>
                </a:lnTo>
                <a:lnTo>
                  <a:pt x="322" y="968"/>
                </a:lnTo>
                <a:lnTo>
                  <a:pt x="320" y="978"/>
                </a:lnTo>
                <a:lnTo>
                  <a:pt x="318" y="988"/>
                </a:lnTo>
                <a:lnTo>
                  <a:pt x="314" y="996"/>
                </a:lnTo>
                <a:lnTo>
                  <a:pt x="306" y="1004"/>
                </a:lnTo>
                <a:lnTo>
                  <a:pt x="298" y="1010"/>
                </a:lnTo>
                <a:lnTo>
                  <a:pt x="286" y="1016"/>
                </a:lnTo>
                <a:lnTo>
                  <a:pt x="270" y="1020"/>
                </a:lnTo>
                <a:lnTo>
                  <a:pt x="270" y="1020"/>
                </a:lnTo>
                <a:lnTo>
                  <a:pt x="258" y="1020"/>
                </a:lnTo>
                <a:lnTo>
                  <a:pt x="244" y="1018"/>
                </a:lnTo>
                <a:lnTo>
                  <a:pt x="214" y="1010"/>
                </a:lnTo>
                <a:lnTo>
                  <a:pt x="182" y="1000"/>
                </a:lnTo>
                <a:lnTo>
                  <a:pt x="146" y="990"/>
                </a:lnTo>
                <a:lnTo>
                  <a:pt x="146" y="990"/>
                </a:lnTo>
                <a:lnTo>
                  <a:pt x="86" y="978"/>
                </a:lnTo>
                <a:lnTo>
                  <a:pt x="40" y="968"/>
                </a:lnTo>
                <a:lnTo>
                  <a:pt x="40" y="968"/>
                </a:lnTo>
                <a:lnTo>
                  <a:pt x="30" y="964"/>
                </a:lnTo>
                <a:lnTo>
                  <a:pt x="24" y="960"/>
                </a:lnTo>
                <a:lnTo>
                  <a:pt x="20" y="956"/>
                </a:lnTo>
                <a:lnTo>
                  <a:pt x="18" y="952"/>
                </a:lnTo>
                <a:lnTo>
                  <a:pt x="18" y="952"/>
                </a:lnTo>
                <a:lnTo>
                  <a:pt x="18" y="946"/>
                </a:lnTo>
                <a:lnTo>
                  <a:pt x="18" y="940"/>
                </a:lnTo>
                <a:lnTo>
                  <a:pt x="26" y="926"/>
                </a:lnTo>
                <a:lnTo>
                  <a:pt x="32" y="910"/>
                </a:lnTo>
                <a:lnTo>
                  <a:pt x="34" y="904"/>
                </a:lnTo>
                <a:lnTo>
                  <a:pt x="36" y="896"/>
                </a:lnTo>
                <a:lnTo>
                  <a:pt x="36" y="896"/>
                </a:lnTo>
                <a:lnTo>
                  <a:pt x="36" y="884"/>
                </a:lnTo>
                <a:lnTo>
                  <a:pt x="32" y="872"/>
                </a:lnTo>
                <a:lnTo>
                  <a:pt x="22" y="852"/>
                </a:lnTo>
                <a:lnTo>
                  <a:pt x="22" y="852"/>
                </a:lnTo>
                <a:lnTo>
                  <a:pt x="18" y="842"/>
                </a:lnTo>
                <a:lnTo>
                  <a:pt x="16" y="832"/>
                </a:lnTo>
                <a:lnTo>
                  <a:pt x="18" y="824"/>
                </a:lnTo>
                <a:lnTo>
                  <a:pt x="20" y="820"/>
                </a:lnTo>
                <a:lnTo>
                  <a:pt x="20" y="820"/>
                </a:lnTo>
                <a:lnTo>
                  <a:pt x="24" y="816"/>
                </a:lnTo>
                <a:lnTo>
                  <a:pt x="28" y="814"/>
                </a:lnTo>
                <a:lnTo>
                  <a:pt x="36" y="812"/>
                </a:lnTo>
                <a:lnTo>
                  <a:pt x="46" y="814"/>
                </a:lnTo>
                <a:lnTo>
                  <a:pt x="46" y="814"/>
                </a:lnTo>
                <a:lnTo>
                  <a:pt x="58" y="814"/>
                </a:lnTo>
                <a:lnTo>
                  <a:pt x="72" y="812"/>
                </a:lnTo>
                <a:lnTo>
                  <a:pt x="84" y="808"/>
                </a:lnTo>
                <a:lnTo>
                  <a:pt x="94" y="804"/>
                </a:lnTo>
                <a:lnTo>
                  <a:pt x="94" y="804"/>
                </a:lnTo>
                <a:lnTo>
                  <a:pt x="100" y="800"/>
                </a:lnTo>
                <a:lnTo>
                  <a:pt x="106" y="794"/>
                </a:lnTo>
                <a:lnTo>
                  <a:pt x="110" y="788"/>
                </a:lnTo>
                <a:lnTo>
                  <a:pt x="112" y="780"/>
                </a:lnTo>
                <a:lnTo>
                  <a:pt x="114" y="772"/>
                </a:lnTo>
                <a:lnTo>
                  <a:pt x="116" y="762"/>
                </a:lnTo>
                <a:lnTo>
                  <a:pt x="114" y="752"/>
                </a:lnTo>
                <a:lnTo>
                  <a:pt x="112" y="742"/>
                </a:lnTo>
                <a:lnTo>
                  <a:pt x="112" y="742"/>
                </a:lnTo>
                <a:lnTo>
                  <a:pt x="110" y="760"/>
                </a:lnTo>
                <a:lnTo>
                  <a:pt x="108" y="768"/>
                </a:lnTo>
                <a:lnTo>
                  <a:pt x="104" y="774"/>
                </a:lnTo>
                <a:lnTo>
                  <a:pt x="96" y="784"/>
                </a:lnTo>
                <a:lnTo>
                  <a:pt x="80" y="792"/>
                </a:lnTo>
                <a:lnTo>
                  <a:pt x="80" y="792"/>
                </a:lnTo>
                <a:lnTo>
                  <a:pt x="72" y="796"/>
                </a:lnTo>
                <a:lnTo>
                  <a:pt x="64" y="798"/>
                </a:lnTo>
                <a:lnTo>
                  <a:pt x="44" y="800"/>
                </a:lnTo>
                <a:lnTo>
                  <a:pt x="26" y="802"/>
                </a:lnTo>
                <a:lnTo>
                  <a:pt x="18" y="804"/>
                </a:lnTo>
                <a:lnTo>
                  <a:pt x="12" y="808"/>
                </a:lnTo>
                <a:lnTo>
                  <a:pt x="12" y="808"/>
                </a:lnTo>
                <a:lnTo>
                  <a:pt x="8" y="814"/>
                </a:lnTo>
                <a:lnTo>
                  <a:pt x="6" y="824"/>
                </a:lnTo>
                <a:lnTo>
                  <a:pt x="6" y="834"/>
                </a:lnTo>
                <a:lnTo>
                  <a:pt x="8" y="846"/>
                </a:lnTo>
                <a:lnTo>
                  <a:pt x="14" y="870"/>
                </a:lnTo>
                <a:lnTo>
                  <a:pt x="16" y="882"/>
                </a:lnTo>
                <a:lnTo>
                  <a:pt x="16" y="892"/>
                </a:lnTo>
                <a:lnTo>
                  <a:pt x="16" y="892"/>
                </a:lnTo>
                <a:lnTo>
                  <a:pt x="16" y="902"/>
                </a:lnTo>
                <a:lnTo>
                  <a:pt x="12" y="910"/>
                </a:lnTo>
                <a:lnTo>
                  <a:pt x="6" y="928"/>
                </a:lnTo>
                <a:lnTo>
                  <a:pt x="2" y="938"/>
                </a:lnTo>
                <a:lnTo>
                  <a:pt x="0" y="946"/>
                </a:lnTo>
                <a:lnTo>
                  <a:pt x="0" y="956"/>
                </a:lnTo>
                <a:lnTo>
                  <a:pt x="2" y="964"/>
                </a:lnTo>
                <a:lnTo>
                  <a:pt x="2" y="964"/>
                </a:lnTo>
                <a:lnTo>
                  <a:pt x="8" y="972"/>
                </a:lnTo>
                <a:lnTo>
                  <a:pt x="16" y="978"/>
                </a:lnTo>
                <a:lnTo>
                  <a:pt x="28" y="982"/>
                </a:lnTo>
                <a:lnTo>
                  <a:pt x="42" y="986"/>
                </a:lnTo>
                <a:lnTo>
                  <a:pt x="76" y="992"/>
                </a:lnTo>
                <a:lnTo>
                  <a:pt x="114" y="1000"/>
                </a:lnTo>
                <a:lnTo>
                  <a:pt x="114" y="1000"/>
                </a:lnTo>
                <a:lnTo>
                  <a:pt x="140" y="1006"/>
                </a:lnTo>
                <a:lnTo>
                  <a:pt x="164" y="1012"/>
                </a:lnTo>
                <a:lnTo>
                  <a:pt x="204" y="1026"/>
                </a:lnTo>
                <a:lnTo>
                  <a:pt x="236" y="1038"/>
                </a:lnTo>
                <a:lnTo>
                  <a:pt x="250" y="1042"/>
                </a:lnTo>
                <a:lnTo>
                  <a:pt x="264" y="1044"/>
                </a:lnTo>
                <a:lnTo>
                  <a:pt x="264" y="1044"/>
                </a:lnTo>
                <a:lnTo>
                  <a:pt x="272" y="1042"/>
                </a:lnTo>
                <a:lnTo>
                  <a:pt x="280" y="1042"/>
                </a:lnTo>
                <a:lnTo>
                  <a:pt x="294" y="1036"/>
                </a:lnTo>
                <a:lnTo>
                  <a:pt x="308" y="1028"/>
                </a:lnTo>
                <a:lnTo>
                  <a:pt x="320" y="1020"/>
                </a:lnTo>
                <a:lnTo>
                  <a:pt x="334" y="1010"/>
                </a:lnTo>
                <a:lnTo>
                  <a:pt x="352" y="1002"/>
                </a:lnTo>
                <a:lnTo>
                  <a:pt x="372" y="996"/>
                </a:lnTo>
                <a:lnTo>
                  <a:pt x="384" y="994"/>
                </a:lnTo>
                <a:lnTo>
                  <a:pt x="398" y="994"/>
                </a:lnTo>
                <a:lnTo>
                  <a:pt x="398" y="994"/>
                </a:lnTo>
                <a:lnTo>
                  <a:pt x="466" y="992"/>
                </a:lnTo>
                <a:lnTo>
                  <a:pt x="466" y="992"/>
                </a:lnTo>
                <a:lnTo>
                  <a:pt x="540" y="992"/>
                </a:lnTo>
                <a:lnTo>
                  <a:pt x="540" y="992"/>
                </a:lnTo>
                <a:lnTo>
                  <a:pt x="558" y="994"/>
                </a:lnTo>
                <a:lnTo>
                  <a:pt x="568" y="998"/>
                </a:lnTo>
                <a:lnTo>
                  <a:pt x="576" y="1002"/>
                </a:lnTo>
                <a:lnTo>
                  <a:pt x="582" y="1008"/>
                </a:lnTo>
                <a:lnTo>
                  <a:pt x="590" y="1024"/>
                </a:lnTo>
                <a:lnTo>
                  <a:pt x="598" y="1030"/>
                </a:lnTo>
                <a:lnTo>
                  <a:pt x="608" y="1038"/>
                </a:lnTo>
                <a:lnTo>
                  <a:pt x="608" y="1038"/>
                </a:lnTo>
                <a:lnTo>
                  <a:pt x="620" y="1042"/>
                </a:lnTo>
                <a:lnTo>
                  <a:pt x="632" y="1044"/>
                </a:lnTo>
                <a:lnTo>
                  <a:pt x="646" y="1046"/>
                </a:lnTo>
                <a:lnTo>
                  <a:pt x="660" y="1046"/>
                </a:lnTo>
                <a:lnTo>
                  <a:pt x="672" y="1044"/>
                </a:lnTo>
                <a:lnTo>
                  <a:pt x="684" y="1042"/>
                </a:lnTo>
                <a:lnTo>
                  <a:pt x="694" y="1038"/>
                </a:lnTo>
                <a:lnTo>
                  <a:pt x="700" y="1034"/>
                </a:lnTo>
                <a:lnTo>
                  <a:pt x="700" y="1034"/>
                </a:lnTo>
                <a:lnTo>
                  <a:pt x="716" y="1020"/>
                </a:lnTo>
                <a:lnTo>
                  <a:pt x="740" y="1000"/>
                </a:lnTo>
                <a:lnTo>
                  <a:pt x="768" y="980"/>
                </a:lnTo>
                <a:lnTo>
                  <a:pt x="794" y="964"/>
                </a:lnTo>
                <a:lnTo>
                  <a:pt x="794" y="964"/>
                </a:lnTo>
                <a:lnTo>
                  <a:pt x="832" y="946"/>
                </a:lnTo>
                <a:lnTo>
                  <a:pt x="854" y="934"/>
                </a:lnTo>
                <a:lnTo>
                  <a:pt x="872" y="922"/>
                </a:lnTo>
                <a:lnTo>
                  <a:pt x="878" y="914"/>
                </a:lnTo>
                <a:lnTo>
                  <a:pt x="884" y="908"/>
                </a:lnTo>
                <a:lnTo>
                  <a:pt x="888" y="900"/>
                </a:lnTo>
                <a:lnTo>
                  <a:pt x="888" y="894"/>
                </a:lnTo>
                <a:lnTo>
                  <a:pt x="888" y="886"/>
                </a:lnTo>
                <a:lnTo>
                  <a:pt x="882" y="878"/>
                </a:lnTo>
                <a:lnTo>
                  <a:pt x="874" y="870"/>
                </a:lnTo>
                <a:lnTo>
                  <a:pt x="864" y="862"/>
                </a:lnTo>
                <a:lnTo>
                  <a:pt x="864" y="862"/>
                </a:lnTo>
                <a:lnTo>
                  <a:pt x="848" y="852"/>
                </a:lnTo>
                <a:lnTo>
                  <a:pt x="838" y="846"/>
                </a:lnTo>
                <a:lnTo>
                  <a:pt x="828" y="838"/>
                </a:lnTo>
                <a:lnTo>
                  <a:pt x="820" y="826"/>
                </a:lnTo>
                <a:lnTo>
                  <a:pt x="812" y="810"/>
                </a:lnTo>
                <a:lnTo>
                  <a:pt x="806" y="790"/>
                </a:lnTo>
                <a:lnTo>
                  <a:pt x="804" y="764"/>
                </a:lnTo>
                <a:lnTo>
                  <a:pt x="804" y="764"/>
                </a:lnTo>
                <a:lnTo>
                  <a:pt x="798" y="772"/>
                </a:lnTo>
                <a:lnTo>
                  <a:pt x="796" y="784"/>
                </a:lnTo>
                <a:lnTo>
                  <a:pt x="796" y="798"/>
                </a:lnTo>
                <a:lnTo>
                  <a:pt x="796" y="814"/>
                </a:lnTo>
                <a:lnTo>
                  <a:pt x="800" y="828"/>
                </a:lnTo>
                <a:lnTo>
                  <a:pt x="808" y="842"/>
                </a:lnTo>
                <a:lnTo>
                  <a:pt x="812" y="850"/>
                </a:lnTo>
                <a:lnTo>
                  <a:pt x="818" y="854"/>
                </a:lnTo>
                <a:lnTo>
                  <a:pt x="824" y="860"/>
                </a:lnTo>
                <a:lnTo>
                  <a:pt x="832" y="862"/>
                </a:lnTo>
                <a:lnTo>
                  <a:pt x="832" y="862"/>
                </a:lnTo>
                <a:lnTo>
                  <a:pt x="848" y="868"/>
                </a:lnTo>
                <a:lnTo>
                  <a:pt x="862" y="876"/>
                </a:lnTo>
                <a:lnTo>
                  <a:pt x="872" y="884"/>
                </a:lnTo>
                <a:lnTo>
                  <a:pt x="876" y="888"/>
                </a:lnTo>
                <a:lnTo>
                  <a:pt x="876" y="894"/>
                </a:lnTo>
                <a:lnTo>
                  <a:pt x="876" y="898"/>
                </a:lnTo>
                <a:lnTo>
                  <a:pt x="876" y="902"/>
                </a:lnTo>
                <a:lnTo>
                  <a:pt x="872" y="908"/>
                </a:lnTo>
                <a:lnTo>
                  <a:pt x="866" y="912"/>
                </a:lnTo>
                <a:lnTo>
                  <a:pt x="848" y="924"/>
                </a:lnTo>
                <a:lnTo>
                  <a:pt x="822" y="934"/>
                </a:lnTo>
                <a:lnTo>
                  <a:pt x="822" y="934"/>
                </a:lnTo>
                <a:lnTo>
                  <a:pt x="786" y="948"/>
                </a:lnTo>
                <a:lnTo>
                  <a:pt x="760" y="960"/>
                </a:lnTo>
                <a:lnTo>
                  <a:pt x="738" y="974"/>
                </a:lnTo>
                <a:lnTo>
                  <a:pt x="708" y="998"/>
                </a:lnTo>
                <a:lnTo>
                  <a:pt x="708" y="998"/>
                </a:lnTo>
                <a:lnTo>
                  <a:pt x="700" y="1004"/>
                </a:lnTo>
                <a:lnTo>
                  <a:pt x="690" y="1010"/>
                </a:lnTo>
                <a:lnTo>
                  <a:pt x="680" y="1014"/>
                </a:lnTo>
                <a:lnTo>
                  <a:pt x="672" y="1016"/>
                </a:lnTo>
                <a:lnTo>
                  <a:pt x="662" y="1018"/>
                </a:lnTo>
                <a:lnTo>
                  <a:pt x="652" y="1018"/>
                </a:lnTo>
                <a:lnTo>
                  <a:pt x="644" y="1016"/>
                </a:lnTo>
                <a:lnTo>
                  <a:pt x="636" y="1014"/>
                </a:lnTo>
                <a:lnTo>
                  <a:pt x="628" y="1010"/>
                </a:lnTo>
                <a:lnTo>
                  <a:pt x="620" y="1004"/>
                </a:lnTo>
                <a:lnTo>
                  <a:pt x="614" y="998"/>
                </a:lnTo>
                <a:lnTo>
                  <a:pt x="610" y="988"/>
                </a:lnTo>
                <a:lnTo>
                  <a:pt x="606" y="978"/>
                </a:lnTo>
                <a:lnTo>
                  <a:pt x="604" y="968"/>
                </a:lnTo>
                <a:lnTo>
                  <a:pt x="604" y="954"/>
                </a:lnTo>
                <a:lnTo>
                  <a:pt x="606" y="940"/>
                </a:lnTo>
                <a:lnTo>
                  <a:pt x="606" y="940"/>
                </a:lnTo>
                <a:lnTo>
                  <a:pt x="610" y="910"/>
                </a:lnTo>
                <a:lnTo>
                  <a:pt x="612" y="882"/>
                </a:lnTo>
                <a:lnTo>
                  <a:pt x="610" y="854"/>
                </a:lnTo>
                <a:lnTo>
                  <a:pt x="606" y="826"/>
                </a:lnTo>
                <a:lnTo>
                  <a:pt x="606" y="826"/>
                </a:lnTo>
                <a:lnTo>
                  <a:pt x="602" y="812"/>
                </a:lnTo>
                <a:lnTo>
                  <a:pt x="600" y="798"/>
                </a:lnTo>
                <a:lnTo>
                  <a:pt x="600" y="782"/>
                </a:lnTo>
                <a:lnTo>
                  <a:pt x="600" y="770"/>
                </a:lnTo>
                <a:lnTo>
                  <a:pt x="600" y="770"/>
                </a:lnTo>
                <a:lnTo>
                  <a:pt x="604" y="760"/>
                </a:lnTo>
                <a:lnTo>
                  <a:pt x="608" y="750"/>
                </a:lnTo>
                <a:lnTo>
                  <a:pt x="612" y="744"/>
                </a:lnTo>
                <a:lnTo>
                  <a:pt x="618" y="742"/>
                </a:lnTo>
                <a:lnTo>
                  <a:pt x="622" y="742"/>
                </a:lnTo>
                <a:lnTo>
                  <a:pt x="628" y="744"/>
                </a:lnTo>
                <a:lnTo>
                  <a:pt x="636" y="750"/>
                </a:lnTo>
                <a:lnTo>
                  <a:pt x="642" y="760"/>
                </a:lnTo>
                <a:lnTo>
                  <a:pt x="642" y="760"/>
                </a:lnTo>
                <a:lnTo>
                  <a:pt x="648" y="774"/>
                </a:lnTo>
                <a:lnTo>
                  <a:pt x="656" y="786"/>
                </a:lnTo>
                <a:lnTo>
                  <a:pt x="662" y="792"/>
                </a:lnTo>
                <a:lnTo>
                  <a:pt x="670" y="798"/>
                </a:lnTo>
                <a:lnTo>
                  <a:pt x="680" y="800"/>
                </a:lnTo>
                <a:lnTo>
                  <a:pt x="692" y="802"/>
                </a:lnTo>
                <a:lnTo>
                  <a:pt x="692" y="802"/>
                </a:lnTo>
                <a:lnTo>
                  <a:pt x="704" y="802"/>
                </a:lnTo>
                <a:lnTo>
                  <a:pt x="712" y="800"/>
                </a:lnTo>
                <a:lnTo>
                  <a:pt x="720" y="798"/>
                </a:lnTo>
                <a:lnTo>
                  <a:pt x="728" y="794"/>
                </a:lnTo>
                <a:lnTo>
                  <a:pt x="742" y="784"/>
                </a:lnTo>
                <a:lnTo>
                  <a:pt x="752" y="774"/>
                </a:lnTo>
                <a:lnTo>
                  <a:pt x="768" y="754"/>
                </a:lnTo>
                <a:lnTo>
                  <a:pt x="774" y="746"/>
                </a:lnTo>
                <a:lnTo>
                  <a:pt x="782" y="742"/>
                </a:lnTo>
                <a:lnTo>
                  <a:pt x="782" y="742"/>
                </a:lnTo>
                <a:lnTo>
                  <a:pt x="786" y="740"/>
                </a:lnTo>
                <a:lnTo>
                  <a:pt x="790" y="736"/>
                </a:lnTo>
                <a:lnTo>
                  <a:pt x="794" y="726"/>
                </a:lnTo>
                <a:lnTo>
                  <a:pt x="798" y="716"/>
                </a:lnTo>
                <a:lnTo>
                  <a:pt x="800" y="702"/>
                </a:lnTo>
                <a:lnTo>
                  <a:pt x="800" y="686"/>
                </a:lnTo>
                <a:lnTo>
                  <a:pt x="800" y="668"/>
                </a:lnTo>
                <a:lnTo>
                  <a:pt x="796" y="648"/>
                </a:lnTo>
                <a:lnTo>
                  <a:pt x="796" y="648"/>
                </a:lnTo>
                <a:lnTo>
                  <a:pt x="792" y="624"/>
                </a:lnTo>
                <a:lnTo>
                  <a:pt x="784" y="596"/>
                </a:lnTo>
                <a:lnTo>
                  <a:pt x="776" y="568"/>
                </a:lnTo>
                <a:lnTo>
                  <a:pt x="764" y="540"/>
                </a:lnTo>
                <a:lnTo>
                  <a:pt x="752" y="512"/>
                </a:lnTo>
                <a:lnTo>
                  <a:pt x="738" y="486"/>
                </a:lnTo>
                <a:lnTo>
                  <a:pt x="722" y="462"/>
                </a:lnTo>
                <a:lnTo>
                  <a:pt x="704" y="442"/>
                </a:lnTo>
                <a:lnTo>
                  <a:pt x="704" y="442"/>
                </a:lnTo>
                <a:lnTo>
                  <a:pt x="678" y="412"/>
                </a:lnTo>
                <a:lnTo>
                  <a:pt x="656" y="382"/>
                </a:lnTo>
                <a:lnTo>
                  <a:pt x="648" y="366"/>
                </a:lnTo>
                <a:lnTo>
                  <a:pt x="640" y="350"/>
                </a:lnTo>
                <a:lnTo>
                  <a:pt x="632" y="332"/>
                </a:lnTo>
                <a:lnTo>
                  <a:pt x="626" y="314"/>
                </a:lnTo>
                <a:lnTo>
                  <a:pt x="626" y="314"/>
                </a:lnTo>
                <a:lnTo>
                  <a:pt x="618" y="282"/>
                </a:lnTo>
                <a:lnTo>
                  <a:pt x="612" y="250"/>
                </a:lnTo>
                <a:lnTo>
                  <a:pt x="610" y="220"/>
                </a:lnTo>
                <a:lnTo>
                  <a:pt x="610" y="190"/>
                </a:lnTo>
                <a:lnTo>
                  <a:pt x="610" y="190"/>
                </a:lnTo>
                <a:lnTo>
                  <a:pt x="610" y="170"/>
                </a:lnTo>
                <a:lnTo>
                  <a:pt x="606" y="148"/>
                </a:lnTo>
                <a:lnTo>
                  <a:pt x="600" y="126"/>
                </a:lnTo>
                <a:lnTo>
                  <a:pt x="592" y="104"/>
                </a:lnTo>
                <a:lnTo>
                  <a:pt x="582" y="84"/>
                </a:lnTo>
                <a:lnTo>
                  <a:pt x="570" y="64"/>
                </a:lnTo>
                <a:lnTo>
                  <a:pt x="554" y="46"/>
                </a:lnTo>
                <a:lnTo>
                  <a:pt x="538" y="32"/>
                </a:lnTo>
                <a:lnTo>
                  <a:pt x="538" y="32"/>
                </a:lnTo>
                <a:lnTo>
                  <a:pt x="528" y="24"/>
                </a:lnTo>
                <a:lnTo>
                  <a:pt x="514" y="18"/>
                </a:lnTo>
                <a:lnTo>
                  <a:pt x="500" y="12"/>
                </a:lnTo>
                <a:lnTo>
                  <a:pt x="486" y="8"/>
                </a:lnTo>
                <a:lnTo>
                  <a:pt x="456" y="2"/>
                </a:lnTo>
                <a:lnTo>
                  <a:pt x="424" y="0"/>
                </a:lnTo>
                <a:lnTo>
                  <a:pt x="424" y="0"/>
                </a:lnTo>
                <a:lnTo>
                  <a:pt x="408" y="2"/>
                </a:lnTo>
                <a:lnTo>
                  <a:pt x="392" y="4"/>
                </a:lnTo>
                <a:lnTo>
                  <a:pt x="378" y="8"/>
                </a:lnTo>
                <a:lnTo>
                  <a:pt x="364" y="12"/>
                </a:lnTo>
                <a:lnTo>
                  <a:pt x="364" y="12"/>
                </a:lnTo>
                <a:lnTo>
                  <a:pt x="342" y="28"/>
                </a:lnTo>
                <a:lnTo>
                  <a:pt x="324" y="44"/>
                </a:lnTo>
                <a:lnTo>
                  <a:pt x="310" y="60"/>
                </a:lnTo>
                <a:lnTo>
                  <a:pt x="300" y="78"/>
                </a:lnTo>
                <a:lnTo>
                  <a:pt x="294" y="98"/>
                </a:lnTo>
                <a:lnTo>
                  <a:pt x="290" y="118"/>
                </a:lnTo>
                <a:lnTo>
                  <a:pt x="288" y="140"/>
                </a:lnTo>
                <a:lnTo>
                  <a:pt x="288" y="162"/>
                </a:lnTo>
                <a:lnTo>
                  <a:pt x="288" y="162"/>
                </a:lnTo>
                <a:lnTo>
                  <a:pt x="290" y="250"/>
                </a:lnTo>
                <a:lnTo>
                  <a:pt x="294" y="296"/>
                </a:lnTo>
                <a:lnTo>
                  <a:pt x="298" y="344"/>
                </a:lnTo>
                <a:lnTo>
                  <a:pt x="298" y="344"/>
                </a:lnTo>
                <a:lnTo>
                  <a:pt x="294" y="354"/>
                </a:lnTo>
                <a:lnTo>
                  <a:pt x="286" y="368"/>
                </a:lnTo>
                <a:lnTo>
                  <a:pt x="268" y="398"/>
                </a:lnTo>
                <a:lnTo>
                  <a:pt x="246" y="430"/>
                </a:lnTo>
                <a:lnTo>
                  <a:pt x="226" y="456"/>
                </a:lnTo>
                <a:lnTo>
                  <a:pt x="226" y="456"/>
                </a:lnTo>
                <a:lnTo>
                  <a:pt x="214" y="470"/>
                </a:lnTo>
                <a:lnTo>
                  <a:pt x="202" y="486"/>
                </a:lnTo>
                <a:lnTo>
                  <a:pt x="194" y="506"/>
                </a:lnTo>
                <a:lnTo>
                  <a:pt x="184" y="526"/>
                </a:lnTo>
                <a:lnTo>
                  <a:pt x="168" y="568"/>
                </a:lnTo>
                <a:lnTo>
                  <a:pt x="152" y="612"/>
                </a:lnTo>
                <a:lnTo>
                  <a:pt x="152" y="612"/>
                </a:lnTo>
                <a:lnTo>
                  <a:pt x="142" y="632"/>
                </a:lnTo>
                <a:lnTo>
                  <a:pt x="132" y="650"/>
                </a:lnTo>
                <a:lnTo>
                  <a:pt x="128" y="658"/>
                </a:lnTo>
                <a:lnTo>
                  <a:pt x="124" y="668"/>
                </a:lnTo>
                <a:lnTo>
                  <a:pt x="122" y="680"/>
                </a:lnTo>
                <a:lnTo>
                  <a:pt x="120" y="694"/>
                </a:lnTo>
                <a:lnTo>
                  <a:pt x="120" y="694"/>
                </a:lnTo>
                <a:lnTo>
                  <a:pt x="120" y="704"/>
                </a:lnTo>
                <a:lnTo>
                  <a:pt x="120" y="716"/>
                </a:lnTo>
                <a:lnTo>
                  <a:pt x="122" y="722"/>
                </a:lnTo>
                <a:lnTo>
                  <a:pt x="124" y="724"/>
                </a:lnTo>
                <a:lnTo>
                  <a:pt x="126" y="726"/>
                </a:lnTo>
                <a:lnTo>
                  <a:pt x="130" y="724"/>
                </a:lnTo>
                <a:lnTo>
                  <a:pt x="130" y="724"/>
                </a:lnTo>
                <a:lnTo>
                  <a:pt x="138" y="720"/>
                </a:lnTo>
                <a:lnTo>
                  <a:pt x="146" y="718"/>
                </a:lnTo>
                <a:lnTo>
                  <a:pt x="154" y="718"/>
                </a:lnTo>
                <a:lnTo>
                  <a:pt x="162" y="720"/>
                </a:lnTo>
                <a:lnTo>
                  <a:pt x="170" y="726"/>
                </a:lnTo>
                <a:lnTo>
                  <a:pt x="180" y="732"/>
                </a:lnTo>
                <a:lnTo>
                  <a:pt x="198" y="752"/>
                </a:lnTo>
                <a:lnTo>
                  <a:pt x="220" y="778"/>
                </a:lnTo>
                <a:lnTo>
                  <a:pt x="242" y="810"/>
                </a:lnTo>
                <a:lnTo>
                  <a:pt x="294" y="890"/>
                </a:lnTo>
                <a:lnTo>
                  <a:pt x="294" y="890"/>
                </a:lnTo>
                <a:close/>
                <a:moveTo>
                  <a:pt x="500" y="80"/>
                </a:moveTo>
                <a:lnTo>
                  <a:pt x="500" y="80"/>
                </a:lnTo>
                <a:lnTo>
                  <a:pt x="498" y="84"/>
                </a:lnTo>
                <a:lnTo>
                  <a:pt x="494" y="88"/>
                </a:lnTo>
                <a:lnTo>
                  <a:pt x="492" y="92"/>
                </a:lnTo>
                <a:lnTo>
                  <a:pt x="494" y="96"/>
                </a:lnTo>
                <a:lnTo>
                  <a:pt x="494" y="96"/>
                </a:lnTo>
                <a:lnTo>
                  <a:pt x="498" y="96"/>
                </a:lnTo>
                <a:lnTo>
                  <a:pt x="502" y="94"/>
                </a:lnTo>
                <a:lnTo>
                  <a:pt x="508" y="88"/>
                </a:lnTo>
                <a:lnTo>
                  <a:pt x="514" y="84"/>
                </a:lnTo>
                <a:lnTo>
                  <a:pt x="514" y="84"/>
                </a:lnTo>
                <a:lnTo>
                  <a:pt x="524" y="84"/>
                </a:lnTo>
                <a:lnTo>
                  <a:pt x="530" y="82"/>
                </a:lnTo>
                <a:lnTo>
                  <a:pt x="534" y="78"/>
                </a:lnTo>
                <a:lnTo>
                  <a:pt x="534" y="78"/>
                </a:lnTo>
                <a:lnTo>
                  <a:pt x="532" y="76"/>
                </a:lnTo>
                <a:lnTo>
                  <a:pt x="530" y="74"/>
                </a:lnTo>
                <a:lnTo>
                  <a:pt x="522" y="68"/>
                </a:lnTo>
                <a:lnTo>
                  <a:pt x="522" y="68"/>
                </a:lnTo>
                <a:lnTo>
                  <a:pt x="514" y="62"/>
                </a:lnTo>
                <a:lnTo>
                  <a:pt x="510" y="60"/>
                </a:lnTo>
                <a:lnTo>
                  <a:pt x="508" y="60"/>
                </a:lnTo>
                <a:lnTo>
                  <a:pt x="508" y="60"/>
                </a:lnTo>
                <a:lnTo>
                  <a:pt x="504" y="60"/>
                </a:lnTo>
                <a:lnTo>
                  <a:pt x="502" y="62"/>
                </a:lnTo>
                <a:lnTo>
                  <a:pt x="500" y="68"/>
                </a:lnTo>
                <a:lnTo>
                  <a:pt x="500" y="74"/>
                </a:lnTo>
                <a:lnTo>
                  <a:pt x="500" y="80"/>
                </a:lnTo>
                <a:lnTo>
                  <a:pt x="500" y="80"/>
                </a:lnTo>
                <a:close/>
                <a:moveTo>
                  <a:pt x="568" y="312"/>
                </a:moveTo>
                <a:lnTo>
                  <a:pt x="568" y="312"/>
                </a:lnTo>
                <a:lnTo>
                  <a:pt x="570" y="312"/>
                </a:lnTo>
                <a:lnTo>
                  <a:pt x="572" y="312"/>
                </a:lnTo>
                <a:lnTo>
                  <a:pt x="574" y="316"/>
                </a:lnTo>
                <a:lnTo>
                  <a:pt x="580" y="320"/>
                </a:lnTo>
                <a:lnTo>
                  <a:pt x="586" y="326"/>
                </a:lnTo>
                <a:lnTo>
                  <a:pt x="586" y="326"/>
                </a:lnTo>
                <a:lnTo>
                  <a:pt x="592" y="330"/>
                </a:lnTo>
                <a:lnTo>
                  <a:pt x="598" y="330"/>
                </a:lnTo>
                <a:lnTo>
                  <a:pt x="604" y="334"/>
                </a:lnTo>
                <a:lnTo>
                  <a:pt x="606" y="340"/>
                </a:lnTo>
                <a:lnTo>
                  <a:pt x="606" y="340"/>
                </a:lnTo>
                <a:lnTo>
                  <a:pt x="606" y="346"/>
                </a:lnTo>
                <a:lnTo>
                  <a:pt x="604" y="352"/>
                </a:lnTo>
                <a:lnTo>
                  <a:pt x="600" y="354"/>
                </a:lnTo>
                <a:lnTo>
                  <a:pt x="596" y="356"/>
                </a:lnTo>
                <a:lnTo>
                  <a:pt x="596" y="356"/>
                </a:lnTo>
                <a:lnTo>
                  <a:pt x="590" y="354"/>
                </a:lnTo>
                <a:lnTo>
                  <a:pt x="584" y="350"/>
                </a:lnTo>
                <a:lnTo>
                  <a:pt x="572" y="338"/>
                </a:lnTo>
                <a:lnTo>
                  <a:pt x="568" y="330"/>
                </a:lnTo>
                <a:lnTo>
                  <a:pt x="566" y="324"/>
                </a:lnTo>
                <a:lnTo>
                  <a:pt x="566" y="318"/>
                </a:lnTo>
                <a:lnTo>
                  <a:pt x="568" y="312"/>
                </a:lnTo>
                <a:lnTo>
                  <a:pt x="568" y="312"/>
                </a:lnTo>
                <a:close/>
                <a:moveTo>
                  <a:pt x="382" y="240"/>
                </a:moveTo>
                <a:lnTo>
                  <a:pt x="382" y="240"/>
                </a:lnTo>
                <a:lnTo>
                  <a:pt x="376" y="240"/>
                </a:lnTo>
                <a:lnTo>
                  <a:pt x="372" y="242"/>
                </a:lnTo>
                <a:lnTo>
                  <a:pt x="368" y="244"/>
                </a:lnTo>
                <a:lnTo>
                  <a:pt x="366" y="246"/>
                </a:lnTo>
                <a:lnTo>
                  <a:pt x="366" y="250"/>
                </a:lnTo>
                <a:lnTo>
                  <a:pt x="368" y="252"/>
                </a:lnTo>
                <a:lnTo>
                  <a:pt x="368" y="252"/>
                </a:lnTo>
                <a:lnTo>
                  <a:pt x="368" y="252"/>
                </a:lnTo>
                <a:lnTo>
                  <a:pt x="372" y="250"/>
                </a:lnTo>
                <a:lnTo>
                  <a:pt x="374" y="246"/>
                </a:lnTo>
                <a:lnTo>
                  <a:pt x="376" y="242"/>
                </a:lnTo>
                <a:lnTo>
                  <a:pt x="382" y="240"/>
                </a:lnTo>
                <a:lnTo>
                  <a:pt x="382" y="240"/>
                </a:lnTo>
                <a:close/>
                <a:moveTo>
                  <a:pt x="350" y="206"/>
                </a:moveTo>
                <a:lnTo>
                  <a:pt x="350" y="206"/>
                </a:lnTo>
                <a:lnTo>
                  <a:pt x="354" y="208"/>
                </a:lnTo>
                <a:lnTo>
                  <a:pt x="356" y="210"/>
                </a:lnTo>
                <a:lnTo>
                  <a:pt x="356" y="214"/>
                </a:lnTo>
                <a:lnTo>
                  <a:pt x="356" y="214"/>
                </a:lnTo>
                <a:lnTo>
                  <a:pt x="354" y="224"/>
                </a:lnTo>
                <a:lnTo>
                  <a:pt x="356" y="226"/>
                </a:lnTo>
                <a:lnTo>
                  <a:pt x="360" y="226"/>
                </a:lnTo>
                <a:lnTo>
                  <a:pt x="360" y="226"/>
                </a:lnTo>
                <a:lnTo>
                  <a:pt x="360" y="226"/>
                </a:lnTo>
                <a:lnTo>
                  <a:pt x="362" y="224"/>
                </a:lnTo>
                <a:lnTo>
                  <a:pt x="362" y="224"/>
                </a:lnTo>
                <a:lnTo>
                  <a:pt x="362" y="214"/>
                </a:lnTo>
                <a:lnTo>
                  <a:pt x="360" y="206"/>
                </a:lnTo>
                <a:lnTo>
                  <a:pt x="356" y="200"/>
                </a:lnTo>
                <a:lnTo>
                  <a:pt x="354" y="198"/>
                </a:lnTo>
                <a:lnTo>
                  <a:pt x="354" y="198"/>
                </a:lnTo>
                <a:lnTo>
                  <a:pt x="350" y="198"/>
                </a:lnTo>
                <a:lnTo>
                  <a:pt x="348" y="202"/>
                </a:lnTo>
                <a:lnTo>
                  <a:pt x="348" y="204"/>
                </a:lnTo>
                <a:lnTo>
                  <a:pt x="350" y="206"/>
                </a:lnTo>
                <a:lnTo>
                  <a:pt x="350" y="206"/>
                </a:lnTo>
                <a:close/>
                <a:moveTo>
                  <a:pt x="486" y="200"/>
                </a:moveTo>
                <a:lnTo>
                  <a:pt x="486" y="200"/>
                </a:lnTo>
                <a:lnTo>
                  <a:pt x="490" y="202"/>
                </a:lnTo>
                <a:lnTo>
                  <a:pt x="492" y="206"/>
                </a:lnTo>
                <a:lnTo>
                  <a:pt x="494" y="212"/>
                </a:lnTo>
                <a:lnTo>
                  <a:pt x="496" y="218"/>
                </a:lnTo>
                <a:lnTo>
                  <a:pt x="496" y="218"/>
                </a:lnTo>
                <a:lnTo>
                  <a:pt x="500" y="218"/>
                </a:lnTo>
                <a:lnTo>
                  <a:pt x="502" y="214"/>
                </a:lnTo>
                <a:lnTo>
                  <a:pt x="502" y="214"/>
                </a:lnTo>
                <a:lnTo>
                  <a:pt x="500" y="206"/>
                </a:lnTo>
                <a:lnTo>
                  <a:pt x="496" y="200"/>
                </a:lnTo>
                <a:lnTo>
                  <a:pt x="492" y="196"/>
                </a:lnTo>
                <a:lnTo>
                  <a:pt x="488" y="194"/>
                </a:lnTo>
                <a:lnTo>
                  <a:pt x="488" y="194"/>
                </a:lnTo>
                <a:lnTo>
                  <a:pt x="484" y="196"/>
                </a:lnTo>
                <a:lnTo>
                  <a:pt x="482" y="196"/>
                </a:lnTo>
                <a:lnTo>
                  <a:pt x="484" y="198"/>
                </a:lnTo>
                <a:lnTo>
                  <a:pt x="486" y="200"/>
                </a:lnTo>
                <a:lnTo>
                  <a:pt x="486" y="200"/>
                </a:lnTo>
                <a:close/>
                <a:moveTo>
                  <a:pt x="416" y="242"/>
                </a:moveTo>
                <a:lnTo>
                  <a:pt x="416" y="242"/>
                </a:lnTo>
                <a:lnTo>
                  <a:pt x="422" y="240"/>
                </a:lnTo>
                <a:lnTo>
                  <a:pt x="428" y="240"/>
                </a:lnTo>
                <a:lnTo>
                  <a:pt x="430" y="240"/>
                </a:lnTo>
                <a:lnTo>
                  <a:pt x="434" y="242"/>
                </a:lnTo>
                <a:lnTo>
                  <a:pt x="436" y="246"/>
                </a:lnTo>
                <a:lnTo>
                  <a:pt x="436" y="246"/>
                </a:lnTo>
                <a:lnTo>
                  <a:pt x="434" y="248"/>
                </a:lnTo>
                <a:lnTo>
                  <a:pt x="434" y="248"/>
                </a:lnTo>
                <a:lnTo>
                  <a:pt x="430" y="248"/>
                </a:lnTo>
                <a:lnTo>
                  <a:pt x="426" y="244"/>
                </a:lnTo>
                <a:lnTo>
                  <a:pt x="424" y="242"/>
                </a:lnTo>
                <a:lnTo>
                  <a:pt x="416" y="242"/>
                </a:lnTo>
                <a:lnTo>
                  <a:pt x="416" y="242"/>
                </a:lnTo>
                <a:close/>
                <a:moveTo>
                  <a:pt x="214" y="528"/>
                </a:moveTo>
                <a:lnTo>
                  <a:pt x="214" y="528"/>
                </a:lnTo>
                <a:lnTo>
                  <a:pt x="210" y="528"/>
                </a:lnTo>
                <a:lnTo>
                  <a:pt x="212" y="524"/>
                </a:lnTo>
                <a:lnTo>
                  <a:pt x="220" y="514"/>
                </a:lnTo>
                <a:lnTo>
                  <a:pt x="220" y="514"/>
                </a:lnTo>
                <a:lnTo>
                  <a:pt x="222" y="508"/>
                </a:lnTo>
                <a:lnTo>
                  <a:pt x="224" y="502"/>
                </a:lnTo>
                <a:lnTo>
                  <a:pt x="226" y="498"/>
                </a:lnTo>
                <a:lnTo>
                  <a:pt x="228" y="498"/>
                </a:lnTo>
                <a:lnTo>
                  <a:pt x="228" y="498"/>
                </a:lnTo>
                <a:lnTo>
                  <a:pt x="232" y="500"/>
                </a:lnTo>
                <a:lnTo>
                  <a:pt x="232" y="502"/>
                </a:lnTo>
                <a:lnTo>
                  <a:pt x="228" y="514"/>
                </a:lnTo>
                <a:lnTo>
                  <a:pt x="228" y="514"/>
                </a:lnTo>
                <a:lnTo>
                  <a:pt x="224" y="520"/>
                </a:lnTo>
                <a:lnTo>
                  <a:pt x="220" y="524"/>
                </a:lnTo>
                <a:lnTo>
                  <a:pt x="216" y="528"/>
                </a:lnTo>
                <a:lnTo>
                  <a:pt x="214" y="528"/>
                </a:lnTo>
                <a:lnTo>
                  <a:pt x="214" y="528"/>
                </a:lnTo>
                <a:close/>
              </a:path>
            </a:pathLst>
          </a:custGeom>
          <a:solidFill>
            <a:schemeClr val="tx1"/>
          </a:solidFill>
          <a:ln w="9525">
            <a:noFill/>
            <a:round/>
            <a:headEnd/>
            <a:tailEnd/>
          </a:ln>
        </p:spPr>
        <p:txBody>
          <a:bodyPr/>
          <a:lstStyle/>
          <a:p>
            <a:endParaRPr lang="en-US"/>
          </a:p>
        </p:txBody>
      </p:sp>
      <p:sp>
        <p:nvSpPr>
          <p:cNvPr id="23" name="Freeform 44"/>
          <p:cNvSpPr>
            <a:spLocks noChangeAspect="1" noEditPoints="1"/>
          </p:cNvSpPr>
          <p:nvPr/>
        </p:nvSpPr>
        <p:spPr bwMode="auto">
          <a:xfrm>
            <a:off x="2363728" y="2548171"/>
            <a:ext cx="539750" cy="546100"/>
          </a:xfrm>
          <a:custGeom>
            <a:avLst/>
            <a:gdLst/>
            <a:ahLst/>
            <a:cxnLst>
              <a:cxn ang="0">
                <a:pos x="68" y="36"/>
              </a:cxn>
              <a:cxn ang="0">
                <a:pos x="24" y="77"/>
              </a:cxn>
              <a:cxn ang="0">
                <a:pos x="19" y="163"/>
              </a:cxn>
              <a:cxn ang="0">
                <a:pos x="36" y="192"/>
              </a:cxn>
              <a:cxn ang="0">
                <a:pos x="53" y="137"/>
              </a:cxn>
              <a:cxn ang="0">
                <a:pos x="203" y="124"/>
              </a:cxn>
              <a:cxn ang="0">
                <a:pos x="206" y="109"/>
              </a:cxn>
              <a:cxn ang="0">
                <a:pos x="73" y="110"/>
              </a:cxn>
              <a:cxn ang="0">
                <a:pos x="31" y="139"/>
              </a:cxn>
              <a:cxn ang="0">
                <a:pos x="38" y="89"/>
              </a:cxn>
              <a:cxn ang="0">
                <a:pos x="70" y="51"/>
              </a:cxn>
              <a:cxn ang="0">
                <a:pos x="155" y="32"/>
              </a:cxn>
              <a:cxn ang="0">
                <a:pos x="325" y="3"/>
              </a:cxn>
              <a:cxn ang="0">
                <a:pos x="370" y="36"/>
              </a:cxn>
              <a:cxn ang="0">
                <a:pos x="385" y="124"/>
              </a:cxn>
              <a:cxn ang="0">
                <a:pos x="364" y="180"/>
              </a:cxn>
              <a:cxn ang="0">
                <a:pos x="350" y="114"/>
              </a:cxn>
              <a:cxn ang="0">
                <a:pos x="308" y="92"/>
              </a:cxn>
              <a:cxn ang="0">
                <a:pos x="180" y="82"/>
              </a:cxn>
              <a:cxn ang="0">
                <a:pos x="170" y="36"/>
              </a:cxn>
              <a:cxn ang="0">
                <a:pos x="192" y="3"/>
              </a:cxn>
              <a:cxn ang="0">
                <a:pos x="94" y="367"/>
              </a:cxn>
              <a:cxn ang="0">
                <a:pos x="126" y="320"/>
              </a:cxn>
              <a:cxn ang="0">
                <a:pos x="0" y="407"/>
              </a:cxn>
              <a:cxn ang="0">
                <a:pos x="234" y="223"/>
              </a:cxn>
              <a:cxn ang="0">
                <a:pos x="234" y="194"/>
              </a:cxn>
              <a:cxn ang="0">
                <a:pos x="249" y="137"/>
              </a:cxn>
              <a:cxn ang="0">
                <a:pos x="292" y="124"/>
              </a:cxn>
              <a:cxn ang="0">
                <a:pos x="339" y="142"/>
              </a:cxn>
              <a:cxn ang="0">
                <a:pos x="349" y="194"/>
              </a:cxn>
              <a:cxn ang="0">
                <a:pos x="346" y="228"/>
              </a:cxn>
              <a:cxn ang="0">
                <a:pos x="339" y="252"/>
              </a:cxn>
              <a:cxn ang="0">
                <a:pos x="323" y="270"/>
              </a:cxn>
              <a:cxn ang="0">
                <a:pos x="273" y="265"/>
              </a:cxn>
              <a:cxn ang="0">
                <a:pos x="251" y="261"/>
              </a:cxn>
              <a:cxn ang="0">
                <a:pos x="240" y="232"/>
              </a:cxn>
              <a:cxn ang="0">
                <a:pos x="249" y="290"/>
              </a:cxn>
              <a:cxn ang="0">
                <a:pos x="307" y="281"/>
              </a:cxn>
              <a:cxn ang="0">
                <a:pos x="402" y="320"/>
              </a:cxn>
              <a:cxn ang="0">
                <a:pos x="58" y="247"/>
              </a:cxn>
              <a:cxn ang="0">
                <a:pos x="50" y="213"/>
              </a:cxn>
              <a:cxn ang="0">
                <a:pos x="60" y="157"/>
              </a:cxn>
              <a:cxn ang="0">
                <a:pos x="89" y="144"/>
              </a:cxn>
              <a:cxn ang="0">
                <a:pos x="130" y="142"/>
              </a:cxn>
              <a:cxn ang="0">
                <a:pos x="160" y="162"/>
              </a:cxn>
              <a:cxn ang="0">
                <a:pos x="170" y="213"/>
              </a:cxn>
              <a:cxn ang="0">
                <a:pos x="161" y="247"/>
              </a:cxn>
              <a:cxn ang="0">
                <a:pos x="154" y="272"/>
              </a:cxn>
              <a:cxn ang="0">
                <a:pos x="130" y="292"/>
              </a:cxn>
              <a:cxn ang="0">
                <a:pos x="94" y="295"/>
              </a:cxn>
              <a:cxn ang="0">
                <a:pos x="69" y="277"/>
              </a:cxn>
              <a:cxn ang="0">
                <a:pos x="58" y="247"/>
              </a:cxn>
              <a:cxn ang="0">
                <a:pos x="74" y="177"/>
              </a:cxn>
              <a:cxn ang="0">
                <a:pos x="67" y="213"/>
              </a:cxn>
              <a:cxn ang="0">
                <a:pos x="58" y="232"/>
              </a:cxn>
              <a:cxn ang="0">
                <a:pos x="68" y="259"/>
              </a:cxn>
              <a:cxn ang="0">
                <a:pos x="93" y="285"/>
              </a:cxn>
              <a:cxn ang="0">
                <a:pos x="141" y="273"/>
              </a:cxn>
              <a:cxn ang="0">
                <a:pos x="154" y="252"/>
              </a:cxn>
              <a:cxn ang="0">
                <a:pos x="163" y="225"/>
              </a:cxn>
              <a:cxn ang="0">
                <a:pos x="153" y="213"/>
              </a:cxn>
              <a:cxn ang="0">
                <a:pos x="131" y="197"/>
              </a:cxn>
              <a:cxn ang="0">
                <a:pos x="91" y="176"/>
              </a:cxn>
            </a:cxnLst>
            <a:rect l="0" t="0" r="r" b="b"/>
            <a:pathLst>
              <a:path w="402" h="407">
                <a:moveTo>
                  <a:pt x="155" y="32"/>
                </a:moveTo>
                <a:lnTo>
                  <a:pt x="92" y="32"/>
                </a:lnTo>
                <a:lnTo>
                  <a:pt x="92" y="32"/>
                </a:lnTo>
                <a:lnTo>
                  <a:pt x="83" y="32"/>
                </a:lnTo>
                <a:lnTo>
                  <a:pt x="75" y="33"/>
                </a:lnTo>
                <a:lnTo>
                  <a:pt x="68" y="36"/>
                </a:lnTo>
                <a:lnTo>
                  <a:pt x="60" y="38"/>
                </a:lnTo>
                <a:lnTo>
                  <a:pt x="54" y="41"/>
                </a:lnTo>
                <a:lnTo>
                  <a:pt x="49" y="44"/>
                </a:lnTo>
                <a:lnTo>
                  <a:pt x="39" y="55"/>
                </a:lnTo>
                <a:lnTo>
                  <a:pt x="30" y="66"/>
                </a:lnTo>
                <a:lnTo>
                  <a:pt x="24" y="77"/>
                </a:lnTo>
                <a:lnTo>
                  <a:pt x="20" y="91"/>
                </a:lnTo>
                <a:lnTo>
                  <a:pt x="17" y="106"/>
                </a:lnTo>
                <a:lnTo>
                  <a:pt x="15" y="120"/>
                </a:lnTo>
                <a:lnTo>
                  <a:pt x="15" y="135"/>
                </a:lnTo>
                <a:lnTo>
                  <a:pt x="16" y="149"/>
                </a:lnTo>
                <a:lnTo>
                  <a:pt x="19" y="163"/>
                </a:lnTo>
                <a:lnTo>
                  <a:pt x="22" y="176"/>
                </a:lnTo>
                <a:lnTo>
                  <a:pt x="27" y="187"/>
                </a:lnTo>
                <a:lnTo>
                  <a:pt x="32" y="196"/>
                </a:lnTo>
                <a:lnTo>
                  <a:pt x="38" y="203"/>
                </a:lnTo>
                <a:lnTo>
                  <a:pt x="38" y="203"/>
                </a:lnTo>
                <a:lnTo>
                  <a:pt x="36" y="192"/>
                </a:lnTo>
                <a:lnTo>
                  <a:pt x="35" y="181"/>
                </a:lnTo>
                <a:lnTo>
                  <a:pt x="36" y="167"/>
                </a:lnTo>
                <a:lnTo>
                  <a:pt x="41" y="154"/>
                </a:lnTo>
                <a:lnTo>
                  <a:pt x="44" y="148"/>
                </a:lnTo>
                <a:lnTo>
                  <a:pt x="48" y="143"/>
                </a:lnTo>
                <a:lnTo>
                  <a:pt x="53" y="137"/>
                </a:lnTo>
                <a:lnTo>
                  <a:pt x="59" y="133"/>
                </a:lnTo>
                <a:lnTo>
                  <a:pt x="65" y="129"/>
                </a:lnTo>
                <a:lnTo>
                  <a:pt x="73" y="127"/>
                </a:lnTo>
                <a:lnTo>
                  <a:pt x="82" y="124"/>
                </a:lnTo>
                <a:lnTo>
                  <a:pt x="92" y="124"/>
                </a:lnTo>
                <a:lnTo>
                  <a:pt x="203" y="124"/>
                </a:lnTo>
                <a:lnTo>
                  <a:pt x="203" y="124"/>
                </a:lnTo>
                <a:lnTo>
                  <a:pt x="212" y="123"/>
                </a:lnTo>
                <a:lnTo>
                  <a:pt x="220" y="120"/>
                </a:lnTo>
                <a:lnTo>
                  <a:pt x="226" y="115"/>
                </a:lnTo>
                <a:lnTo>
                  <a:pt x="232" y="109"/>
                </a:lnTo>
                <a:lnTo>
                  <a:pt x="206" y="109"/>
                </a:lnTo>
                <a:lnTo>
                  <a:pt x="206" y="109"/>
                </a:lnTo>
                <a:lnTo>
                  <a:pt x="202" y="109"/>
                </a:lnTo>
                <a:lnTo>
                  <a:pt x="92" y="109"/>
                </a:lnTo>
                <a:lnTo>
                  <a:pt x="92" y="109"/>
                </a:lnTo>
                <a:lnTo>
                  <a:pt x="82" y="109"/>
                </a:lnTo>
                <a:lnTo>
                  <a:pt x="73" y="110"/>
                </a:lnTo>
                <a:lnTo>
                  <a:pt x="64" y="113"/>
                </a:lnTo>
                <a:lnTo>
                  <a:pt x="56" y="115"/>
                </a:lnTo>
                <a:lnTo>
                  <a:pt x="49" y="120"/>
                </a:lnTo>
                <a:lnTo>
                  <a:pt x="43" y="125"/>
                </a:lnTo>
                <a:lnTo>
                  <a:pt x="36" y="132"/>
                </a:lnTo>
                <a:lnTo>
                  <a:pt x="31" y="139"/>
                </a:lnTo>
                <a:lnTo>
                  <a:pt x="31" y="139"/>
                </a:lnTo>
                <a:lnTo>
                  <a:pt x="31" y="128"/>
                </a:lnTo>
                <a:lnTo>
                  <a:pt x="31" y="118"/>
                </a:lnTo>
                <a:lnTo>
                  <a:pt x="31" y="118"/>
                </a:lnTo>
                <a:lnTo>
                  <a:pt x="34" y="103"/>
                </a:lnTo>
                <a:lnTo>
                  <a:pt x="38" y="89"/>
                </a:lnTo>
                <a:lnTo>
                  <a:pt x="43" y="75"/>
                </a:lnTo>
                <a:lnTo>
                  <a:pt x="46" y="68"/>
                </a:lnTo>
                <a:lnTo>
                  <a:pt x="51" y="63"/>
                </a:lnTo>
                <a:lnTo>
                  <a:pt x="51" y="63"/>
                </a:lnTo>
                <a:lnTo>
                  <a:pt x="60" y="56"/>
                </a:lnTo>
                <a:lnTo>
                  <a:pt x="70" y="51"/>
                </a:lnTo>
                <a:lnTo>
                  <a:pt x="81" y="48"/>
                </a:lnTo>
                <a:lnTo>
                  <a:pt x="92" y="47"/>
                </a:lnTo>
                <a:lnTo>
                  <a:pt x="155" y="47"/>
                </a:lnTo>
                <a:lnTo>
                  <a:pt x="155" y="36"/>
                </a:lnTo>
                <a:lnTo>
                  <a:pt x="155" y="36"/>
                </a:lnTo>
                <a:lnTo>
                  <a:pt x="155" y="32"/>
                </a:lnTo>
                <a:lnTo>
                  <a:pt x="155" y="32"/>
                </a:lnTo>
                <a:close/>
                <a:moveTo>
                  <a:pt x="206" y="0"/>
                </a:moveTo>
                <a:lnTo>
                  <a:pt x="308" y="0"/>
                </a:lnTo>
                <a:lnTo>
                  <a:pt x="308" y="0"/>
                </a:lnTo>
                <a:lnTo>
                  <a:pt x="317" y="1"/>
                </a:lnTo>
                <a:lnTo>
                  <a:pt x="325" y="3"/>
                </a:lnTo>
                <a:lnTo>
                  <a:pt x="332" y="4"/>
                </a:lnTo>
                <a:lnTo>
                  <a:pt x="340" y="6"/>
                </a:lnTo>
                <a:lnTo>
                  <a:pt x="346" y="10"/>
                </a:lnTo>
                <a:lnTo>
                  <a:pt x="353" y="14"/>
                </a:lnTo>
                <a:lnTo>
                  <a:pt x="363" y="24"/>
                </a:lnTo>
                <a:lnTo>
                  <a:pt x="370" y="36"/>
                </a:lnTo>
                <a:lnTo>
                  <a:pt x="377" y="49"/>
                </a:lnTo>
                <a:lnTo>
                  <a:pt x="382" y="63"/>
                </a:lnTo>
                <a:lnTo>
                  <a:pt x="384" y="79"/>
                </a:lnTo>
                <a:lnTo>
                  <a:pt x="387" y="94"/>
                </a:lnTo>
                <a:lnTo>
                  <a:pt x="387" y="109"/>
                </a:lnTo>
                <a:lnTo>
                  <a:pt x="385" y="124"/>
                </a:lnTo>
                <a:lnTo>
                  <a:pt x="383" y="138"/>
                </a:lnTo>
                <a:lnTo>
                  <a:pt x="379" y="151"/>
                </a:lnTo>
                <a:lnTo>
                  <a:pt x="375" y="162"/>
                </a:lnTo>
                <a:lnTo>
                  <a:pt x="370" y="172"/>
                </a:lnTo>
                <a:lnTo>
                  <a:pt x="364" y="180"/>
                </a:lnTo>
                <a:lnTo>
                  <a:pt x="364" y="180"/>
                </a:lnTo>
                <a:lnTo>
                  <a:pt x="366" y="168"/>
                </a:lnTo>
                <a:lnTo>
                  <a:pt x="366" y="156"/>
                </a:lnTo>
                <a:lnTo>
                  <a:pt x="363" y="142"/>
                </a:lnTo>
                <a:lnTo>
                  <a:pt x="358" y="127"/>
                </a:lnTo>
                <a:lnTo>
                  <a:pt x="354" y="120"/>
                </a:lnTo>
                <a:lnTo>
                  <a:pt x="350" y="114"/>
                </a:lnTo>
                <a:lnTo>
                  <a:pt x="345" y="108"/>
                </a:lnTo>
                <a:lnTo>
                  <a:pt x="340" y="103"/>
                </a:lnTo>
                <a:lnTo>
                  <a:pt x="332" y="99"/>
                </a:lnTo>
                <a:lnTo>
                  <a:pt x="326" y="95"/>
                </a:lnTo>
                <a:lnTo>
                  <a:pt x="317" y="94"/>
                </a:lnTo>
                <a:lnTo>
                  <a:pt x="308" y="92"/>
                </a:lnTo>
                <a:lnTo>
                  <a:pt x="206" y="92"/>
                </a:lnTo>
                <a:lnTo>
                  <a:pt x="206" y="92"/>
                </a:lnTo>
                <a:lnTo>
                  <a:pt x="198" y="92"/>
                </a:lnTo>
                <a:lnTo>
                  <a:pt x="192" y="90"/>
                </a:lnTo>
                <a:lnTo>
                  <a:pt x="186" y="86"/>
                </a:lnTo>
                <a:lnTo>
                  <a:pt x="180" y="82"/>
                </a:lnTo>
                <a:lnTo>
                  <a:pt x="177" y="77"/>
                </a:lnTo>
                <a:lnTo>
                  <a:pt x="173" y="71"/>
                </a:lnTo>
                <a:lnTo>
                  <a:pt x="172" y="65"/>
                </a:lnTo>
                <a:lnTo>
                  <a:pt x="170" y="58"/>
                </a:lnTo>
                <a:lnTo>
                  <a:pt x="170" y="36"/>
                </a:lnTo>
                <a:lnTo>
                  <a:pt x="170" y="36"/>
                </a:lnTo>
                <a:lnTo>
                  <a:pt x="172" y="28"/>
                </a:lnTo>
                <a:lnTo>
                  <a:pt x="173" y="22"/>
                </a:lnTo>
                <a:lnTo>
                  <a:pt x="177" y="15"/>
                </a:lnTo>
                <a:lnTo>
                  <a:pt x="180" y="10"/>
                </a:lnTo>
                <a:lnTo>
                  <a:pt x="186" y="6"/>
                </a:lnTo>
                <a:lnTo>
                  <a:pt x="192" y="3"/>
                </a:lnTo>
                <a:lnTo>
                  <a:pt x="198" y="1"/>
                </a:lnTo>
                <a:lnTo>
                  <a:pt x="206" y="0"/>
                </a:lnTo>
                <a:lnTo>
                  <a:pt x="206" y="0"/>
                </a:lnTo>
                <a:close/>
                <a:moveTo>
                  <a:pt x="0" y="329"/>
                </a:moveTo>
                <a:lnTo>
                  <a:pt x="64" y="305"/>
                </a:lnTo>
                <a:lnTo>
                  <a:pt x="94" y="367"/>
                </a:lnTo>
                <a:lnTo>
                  <a:pt x="102" y="335"/>
                </a:lnTo>
                <a:lnTo>
                  <a:pt x="94" y="320"/>
                </a:lnTo>
                <a:lnTo>
                  <a:pt x="102" y="305"/>
                </a:lnTo>
                <a:lnTo>
                  <a:pt x="110" y="305"/>
                </a:lnTo>
                <a:lnTo>
                  <a:pt x="117" y="305"/>
                </a:lnTo>
                <a:lnTo>
                  <a:pt x="126" y="320"/>
                </a:lnTo>
                <a:lnTo>
                  <a:pt x="117" y="335"/>
                </a:lnTo>
                <a:lnTo>
                  <a:pt x="129" y="367"/>
                </a:lnTo>
                <a:lnTo>
                  <a:pt x="153" y="305"/>
                </a:lnTo>
                <a:lnTo>
                  <a:pt x="165" y="309"/>
                </a:lnTo>
                <a:lnTo>
                  <a:pt x="165" y="407"/>
                </a:lnTo>
                <a:lnTo>
                  <a:pt x="0" y="407"/>
                </a:lnTo>
                <a:lnTo>
                  <a:pt x="0" y="329"/>
                </a:lnTo>
                <a:lnTo>
                  <a:pt x="0" y="329"/>
                </a:lnTo>
                <a:close/>
                <a:moveTo>
                  <a:pt x="240" y="232"/>
                </a:moveTo>
                <a:lnTo>
                  <a:pt x="240" y="232"/>
                </a:lnTo>
                <a:lnTo>
                  <a:pt x="236" y="228"/>
                </a:lnTo>
                <a:lnTo>
                  <a:pt x="234" y="223"/>
                </a:lnTo>
                <a:lnTo>
                  <a:pt x="230" y="211"/>
                </a:lnTo>
                <a:lnTo>
                  <a:pt x="230" y="211"/>
                </a:lnTo>
                <a:lnTo>
                  <a:pt x="230" y="201"/>
                </a:lnTo>
                <a:lnTo>
                  <a:pt x="231" y="197"/>
                </a:lnTo>
                <a:lnTo>
                  <a:pt x="234" y="194"/>
                </a:lnTo>
                <a:lnTo>
                  <a:pt x="234" y="194"/>
                </a:lnTo>
                <a:lnTo>
                  <a:pt x="234" y="175"/>
                </a:lnTo>
                <a:lnTo>
                  <a:pt x="236" y="160"/>
                </a:lnTo>
                <a:lnTo>
                  <a:pt x="237" y="153"/>
                </a:lnTo>
                <a:lnTo>
                  <a:pt x="240" y="147"/>
                </a:lnTo>
                <a:lnTo>
                  <a:pt x="244" y="142"/>
                </a:lnTo>
                <a:lnTo>
                  <a:pt x="249" y="137"/>
                </a:lnTo>
                <a:lnTo>
                  <a:pt x="249" y="137"/>
                </a:lnTo>
                <a:lnTo>
                  <a:pt x="256" y="132"/>
                </a:lnTo>
                <a:lnTo>
                  <a:pt x="268" y="128"/>
                </a:lnTo>
                <a:lnTo>
                  <a:pt x="279" y="124"/>
                </a:lnTo>
                <a:lnTo>
                  <a:pt x="292" y="124"/>
                </a:lnTo>
                <a:lnTo>
                  <a:pt x="292" y="124"/>
                </a:lnTo>
                <a:lnTo>
                  <a:pt x="303" y="124"/>
                </a:lnTo>
                <a:lnTo>
                  <a:pt x="315" y="128"/>
                </a:lnTo>
                <a:lnTo>
                  <a:pt x="326" y="132"/>
                </a:lnTo>
                <a:lnTo>
                  <a:pt x="334" y="137"/>
                </a:lnTo>
                <a:lnTo>
                  <a:pt x="334" y="137"/>
                </a:lnTo>
                <a:lnTo>
                  <a:pt x="339" y="142"/>
                </a:lnTo>
                <a:lnTo>
                  <a:pt x="342" y="147"/>
                </a:lnTo>
                <a:lnTo>
                  <a:pt x="345" y="153"/>
                </a:lnTo>
                <a:lnTo>
                  <a:pt x="346" y="160"/>
                </a:lnTo>
                <a:lnTo>
                  <a:pt x="349" y="175"/>
                </a:lnTo>
                <a:lnTo>
                  <a:pt x="349" y="194"/>
                </a:lnTo>
                <a:lnTo>
                  <a:pt x="349" y="194"/>
                </a:lnTo>
                <a:lnTo>
                  <a:pt x="351" y="197"/>
                </a:lnTo>
                <a:lnTo>
                  <a:pt x="353" y="201"/>
                </a:lnTo>
                <a:lnTo>
                  <a:pt x="353" y="211"/>
                </a:lnTo>
                <a:lnTo>
                  <a:pt x="353" y="211"/>
                </a:lnTo>
                <a:lnTo>
                  <a:pt x="349" y="223"/>
                </a:lnTo>
                <a:lnTo>
                  <a:pt x="346" y="228"/>
                </a:lnTo>
                <a:lnTo>
                  <a:pt x="342" y="232"/>
                </a:lnTo>
                <a:lnTo>
                  <a:pt x="342" y="232"/>
                </a:lnTo>
                <a:lnTo>
                  <a:pt x="342" y="239"/>
                </a:lnTo>
                <a:lnTo>
                  <a:pt x="341" y="247"/>
                </a:lnTo>
                <a:lnTo>
                  <a:pt x="341" y="247"/>
                </a:lnTo>
                <a:lnTo>
                  <a:pt x="339" y="252"/>
                </a:lnTo>
                <a:lnTo>
                  <a:pt x="335" y="257"/>
                </a:lnTo>
                <a:lnTo>
                  <a:pt x="331" y="261"/>
                </a:lnTo>
                <a:lnTo>
                  <a:pt x="327" y="265"/>
                </a:lnTo>
                <a:lnTo>
                  <a:pt x="327" y="271"/>
                </a:lnTo>
                <a:lnTo>
                  <a:pt x="327" y="271"/>
                </a:lnTo>
                <a:lnTo>
                  <a:pt x="323" y="270"/>
                </a:lnTo>
                <a:lnTo>
                  <a:pt x="323" y="270"/>
                </a:lnTo>
                <a:lnTo>
                  <a:pt x="316" y="267"/>
                </a:lnTo>
                <a:lnTo>
                  <a:pt x="307" y="265"/>
                </a:lnTo>
                <a:lnTo>
                  <a:pt x="289" y="263"/>
                </a:lnTo>
                <a:lnTo>
                  <a:pt x="289" y="263"/>
                </a:lnTo>
                <a:lnTo>
                  <a:pt x="273" y="265"/>
                </a:lnTo>
                <a:lnTo>
                  <a:pt x="264" y="267"/>
                </a:lnTo>
                <a:lnTo>
                  <a:pt x="256" y="270"/>
                </a:lnTo>
                <a:lnTo>
                  <a:pt x="255" y="270"/>
                </a:lnTo>
                <a:lnTo>
                  <a:pt x="255" y="265"/>
                </a:lnTo>
                <a:lnTo>
                  <a:pt x="255" y="265"/>
                </a:lnTo>
                <a:lnTo>
                  <a:pt x="251" y="261"/>
                </a:lnTo>
                <a:lnTo>
                  <a:pt x="248" y="257"/>
                </a:lnTo>
                <a:lnTo>
                  <a:pt x="244" y="252"/>
                </a:lnTo>
                <a:lnTo>
                  <a:pt x="241" y="247"/>
                </a:lnTo>
                <a:lnTo>
                  <a:pt x="241" y="247"/>
                </a:lnTo>
                <a:lnTo>
                  <a:pt x="240" y="239"/>
                </a:lnTo>
                <a:lnTo>
                  <a:pt x="240" y="232"/>
                </a:lnTo>
                <a:lnTo>
                  <a:pt x="240" y="232"/>
                </a:lnTo>
                <a:close/>
                <a:moveTo>
                  <a:pt x="180" y="320"/>
                </a:moveTo>
                <a:lnTo>
                  <a:pt x="246" y="296"/>
                </a:lnTo>
                <a:lnTo>
                  <a:pt x="246" y="296"/>
                </a:lnTo>
                <a:lnTo>
                  <a:pt x="246" y="294"/>
                </a:lnTo>
                <a:lnTo>
                  <a:pt x="249" y="290"/>
                </a:lnTo>
                <a:lnTo>
                  <a:pt x="254" y="287"/>
                </a:lnTo>
                <a:lnTo>
                  <a:pt x="259" y="285"/>
                </a:lnTo>
                <a:lnTo>
                  <a:pt x="273" y="281"/>
                </a:lnTo>
                <a:lnTo>
                  <a:pt x="289" y="280"/>
                </a:lnTo>
                <a:lnTo>
                  <a:pt x="289" y="280"/>
                </a:lnTo>
                <a:lnTo>
                  <a:pt x="307" y="281"/>
                </a:lnTo>
                <a:lnTo>
                  <a:pt x="321" y="285"/>
                </a:lnTo>
                <a:lnTo>
                  <a:pt x="326" y="287"/>
                </a:lnTo>
                <a:lnTo>
                  <a:pt x="330" y="290"/>
                </a:lnTo>
                <a:lnTo>
                  <a:pt x="332" y="294"/>
                </a:lnTo>
                <a:lnTo>
                  <a:pt x="334" y="296"/>
                </a:lnTo>
                <a:lnTo>
                  <a:pt x="402" y="320"/>
                </a:lnTo>
                <a:lnTo>
                  <a:pt x="402" y="407"/>
                </a:lnTo>
                <a:lnTo>
                  <a:pt x="180" y="407"/>
                </a:lnTo>
                <a:lnTo>
                  <a:pt x="180" y="320"/>
                </a:lnTo>
                <a:lnTo>
                  <a:pt x="180" y="320"/>
                </a:lnTo>
                <a:close/>
                <a:moveTo>
                  <a:pt x="58" y="247"/>
                </a:moveTo>
                <a:lnTo>
                  <a:pt x="58" y="247"/>
                </a:lnTo>
                <a:lnTo>
                  <a:pt x="54" y="243"/>
                </a:lnTo>
                <a:lnTo>
                  <a:pt x="51" y="238"/>
                </a:lnTo>
                <a:lnTo>
                  <a:pt x="49" y="227"/>
                </a:lnTo>
                <a:lnTo>
                  <a:pt x="49" y="227"/>
                </a:lnTo>
                <a:lnTo>
                  <a:pt x="49" y="218"/>
                </a:lnTo>
                <a:lnTo>
                  <a:pt x="50" y="213"/>
                </a:lnTo>
                <a:lnTo>
                  <a:pt x="53" y="209"/>
                </a:lnTo>
                <a:lnTo>
                  <a:pt x="53" y="209"/>
                </a:lnTo>
                <a:lnTo>
                  <a:pt x="53" y="190"/>
                </a:lnTo>
                <a:lnTo>
                  <a:pt x="54" y="178"/>
                </a:lnTo>
                <a:lnTo>
                  <a:pt x="56" y="167"/>
                </a:lnTo>
                <a:lnTo>
                  <a:pt x="60" y="157"/>
                </a:lnTo>
                <a:lnTo>
                  <a:pt x="64" y="153"/>
                </a:lnTo>
                <a:lnTo>
                  <a:pt x="68" y="149"/>
                </a:lnTo>
                <a:lnTo>
                  <a:pt x="72" y="147"/>
                </a:lnTo>
                <a:lnTo>
                  <a:pt x="77" y="144"/>
                </a:lnTo>
                <a:lnTo>
                  <a:pt x="82" y="143"/>
                </a:lnTo>
                <a:lnTo>
                  <a:pt x="89" y="144"/>
                </a:lnTo>
                <a:lnTo>
                  <a:pt x="89" y="144"/>
                </a:lnTo>
                <a:lnTo>
                  <a:pt x="96" y="142"/>
                </a:lnTo>
                <a:lnTo>
                  <a:pt x="103" y="139"/>
                </a:lnTo>
                <a:lnTo>
                  <a:pt x="112" y="139"/>
                </a:lnTo>
                <a:lnTo>
                  <a:pt x="121" y="139"/>
                </a:lnTo>
                <a:lnTo>
                  <a:pt x="130" y="142"/>
                </a:lnTo>
                <a:lnTo>
                  <a:pt x="137" y="144"/>
                </a:lnTo>
                <a:lnTo>
                  <a:pt x="145" y="148"/>
                </a:lnTo>
                <a:lnTo>
                  <a:pt x="153" y="152"/>
                </a:lnTo>
                <a:lnTo>
                  <a:pt x="153" y="152"/>
                </a:lnTo>
                <a:lnTo>
                  <a:pt x="156" y="157"/>
                </a:lnTo>
                <a:lnTo>
                  <a:pt x="160" y="162"/>
                </a:lnTo>
                <a:lnTo>
                  <a:pt x="164" y="168"/>
                </a:lnTo>
                <a:lnTo>
                  <a:pt x="165" y="175"/>
                </a:lnTo>
                <a:lnTo>
                  <a:pt x="168" y="190"/>
                </a:lnTo>
                <a:lnTo>
                  <a:pt x="168" y="209"/>
                </a:lnTo>
                <a:lnTo>
                  <a:pt x="168" y="209"/>
                </a:lnTo>
                <a:lnTo>
                  <a:pt x="170" y="213"/>
                </a:lnTo>
                <a:lnTo>
                  <a:pt x="172" y="218"/>
                </a:lnTo>
                <a:lnTo>
                  <a:pt x="170" y="227"/>
                </a:lnTo>
                <a:lnTo>
                  <a:pt x="170" y="227"/>
                </a:lnTo>
                <a:lnTo>
                  <a:pt x="168" y="238"/>
                </a:lnTo>
                <a:lnTo>
                  <a:pt x="165" y="243"/>
                </a:lnTo>
                <a:lnTo>
                  <a:pt x="161" y="247"/>
                </a:lnTo>
                <a:lnTo>
                  <a:pt x="161" y="247"/>
                </a:lnTo>
                <a:lnTo>
                  <a:pt x="161" y="254"/>
                </a:lnTo>
                <a:lnTo>
                  <a:pt x="159" y="262"/>
                </a:lnTo>
                <a:lnTo>
                  <a:pt x="159" y="262"/>
                </a:lnTo>
                <a:lnTo>
                  <a:pt x="158" y="268"/>
                </a:lnTo>
                <a:lnTo>
                  <a:pt x="154" y="272"/>
                </a:lnTo>
                <a:lnTo>
                  <a:pt x="150" y="277"/>
                </a:lnTo>
                <a:lnTo>
                  <a:pt x="145" y="281"/>
                </a:lnTo>
                <a:lnTo>
                  <a:pt x="145" y="281"/>
                </a:lnTo>
                <a:lnTo>
                  <a:pt x="137" y="286"/>
                </a:lnTo>
                <a:lnTo>
                  <a:pt x="130" y="292"/>
                </a:lnTo>
                <a:lnTo>
                  <a:pt x="130" y="292"/>
                </a:lnTo>
                <a:lnTo>
                  <a:pt x="125" y="295"/>
                </a:lnTo>
                <a:lnTo>
                  <a:pt x="121" y="296"/>
                </a:lnTo>
                <a:lnTo>
                  <a:pt x="110" y="296"/>
                </a:lnTo>
                <a:lnTo>
                  <a:pt x="110" y="296"/>
                </a:lnTo>
                <a:lnTo>
                  <a:pt x="99" y="296"/>
                </a:lnTo>
                <a:lnTo>
                  <a:pt x="94" y="295"/>
                </a:lnTo>
                <a:lnTo>
                  <a:pt x="89" y="292"/>
                </a:lnTo>
                <a:lnTo>
                  <a:pt x="89" y="292"/>
                </a:lnTo>
                <a:lnTo>
                  <a:pt x="82" y="286"/>
                </a:lnTo>
                <a:lnTo>
                  <a:pt x="74" y="281"/>
                </a:lnTo>
                <a:lnTo>
                  <a:pt x="74" y="281"/>
                </a:lnTo>
                <a:lnTo>
                  <a:pt x="69" y="277"/>
                </a:lnTo>
                <a:lnTo>
                  <a:pt x="65" y="272"/>
                </a:lnTo>
                <a:lnTo>
                  <a:pt x="63" y="268"/>
                </a:lnTo>
                <a:lnTo>
                  <a:pt x="60" y="262"/>
                </a:lnTo>
                <a:lnTo>
                  <a:pt x="60" y="262"/>
                </a:lnTo>
                <a:lnTo>
                  <a:pt x="59" y="254"/>
                </a:lnTo>
                <a:lnTo>
                  <a:pt x="58" y="247"/>
                </a:lnTo>
                <a:lnTo>
                  <a:pt x="58" y="247"/>
                </a:lnTo>
                <a:close/>
                <a:moveTo>
                  <a:pt x="91" y="176"/>
                </a:moveTo>
                <a:lnTo>
                  <a:pt x="91" y="176"/>
                </a:lnTo>
                <a:lnTo>
                  <a:pt x="84" y="175"/>
                </a:lnTo>
                <a:lnTo>
                  <a:pt x="79" y="176"/>
                </a:lnTo>
                <a:lnTo>
                  <a:pt x="74" y="177"/>
                </a:lnTo>
                <a:lnTo>
                  <a:pt x="70" y="181"/>
                </a:lnTo>
                <a:lnTo>
                  <a:pt x="68" y="186"/>
                </a:lnTo>
                <a:lnTo>
                  <a:pt x="67" y="192"/>
                </a:lnTo>
                <a:lnTo>
                  <a:pt x="65" y="201"/>
                </a:lnTo>
                <a:lnTo>
                  <a:pt x="67" y="213"/>
                </a:lnTo>
                <a:lnTo>
                  <a:pt x="67" y="213"/>
                </a:lnTo>
                <a:lnTo>
                  <a:pt x="60" y="213"/>
                </a:lnTo>
                <a:lnTo>
                  <a:pt x="58" y="215"/>
                </a:lnTo>
                <a:lnTo>
                  <a:pt x="56" y="219"/>
                </a:lnTo>
                <a:lnTo>
                  <a:pt x="56" y="225"/>
                </a:lnTo>
                <a:lnTo>
                  <a:pt x="56" y="225"/>
                </a:lnTo>
                <a:lnTo>
                  <a:pt x="58" y="232"/>
                </a:lnTo>
                <a:lnTo>
                  <a:pt x="60" y="237"/>
                </a:lnTo>
                <a:lnTo>
                  <a:pt x="63" y="240"/>
                </a:lnTo>
                <a:lnTo>
                  <a:pt x="65" y="242"/>
                </a:lnTo>
                <a:lnTo>
                  <a:pt x="65" y="242"/>
                </a:lnTo>
                <a:lnTo>
                  <a:pt x="67" y="252"/>
                </a:lnTo>
                <a:lnTo>
                  <a:pt x="68" y="259"/>
                </a:lnTo>
                <a:lnTo>
                  <a:pt x="69" y="263"/>
                </a:lnTo>
                <a:lnTo>
                  <a:pt x="70" y="267"/>
                </a:lnTo>
                <a:lnTo>
                  <a:pt x="74" y="271"/>
                </a:lnTo>
                <a:lnTo>
                  <a:pt x="79" y="273"/>
                </a:lnTo>
                <a:lnTo>
                  <a:pt x="79" y="273"/>
                </a:lnTo>
                <a:lnTo>
                  <a:pt x="93" y="285"/>
                </a:lnTo>
                <a:lnTo>
                  <a:pt x="99" y="287"/>
                </a:lnTo>
                <a:lnTo>
                  <a:pt x="110" y="289"/>
                </a:lnTo>
                <a:lnTo>
                  <a:pt x="110" y="289"/>
                </a:lnTo>
                <a:lnTo>
                  <a:pt x="120" y="287"/>
                </a:lnTo>
                <a:lnTo>
                  <a:pt x="127" y="285"/>
                </a:lnTo>
                <a:lnTo>
                  <a:pt x="141" y="273"/>
                </a:lnTo>
                <a:lnTo>
                  <a:pt x="141" y="273"/>
                </a:lnTo>
                <a:lnTo>
                  <a:pt x="145" y="271"/>
                </a:lnTo>
                <a:lnTo>
                  <a:pt x="149" y="267"/>
                </a:lnTo>
                <a:lnTo>
                  <a:pt x="151" y="263"/>
                </a:lnTo>
                <a:lnTo>
                  <a:pt x="153" y="259"/>
                </a:lnTo>
                <a:lnTo>
                  <a:pt x="154" y="252"/>
                </a:lnTo>
                <a:lnTo>
                  <a:pt x="154" y="242"/>
                </a:lnTo>
                <a:lnTo>
                  <a:pt x="154" y="242"/>
                </a:lnTo>
                <a:lnTo>
                  <a:pt x="158" y="240"/>
                </a:lnTo>
                <a:lnTo>
                  <a:pt x="160" y="237"/>
                </a:lnTo>
                <a:lnTo>
                  <a:pt x="161" y="232"/>
                </a:lnTo>
                <a:lnTo>
                  <a:pt x="163" y="225"/>
                </a:lnTo>
                <a:lnTo>
                  <a:pt x="163" y="225"/>
                </a:lnTo>
                <a:lnTo>
                  <a:pt x="163" y="219"/>
                </a:lnTo>
                <a:lnTo>
                  <a:pt x="161" y="215"/>
                </a:lnTo>
                <a:lnTo>
                  <a:pt x="159" y="213"/>
                </a:lnTo>
                <a:lnTo>
                  <a:pt x="153" y="213"/>
                </a:lnTo>
                <a:lnTo>
                  <a:pt x="153" y="213"/>
                </a:lnTo>
                <a:lnTo>
                  <a:pt x="153" y="208"/>
                </a:lnTo>
                <a:lnTo>
                  <a:pt x="151" y="204"/>
                </a:lnTo>
                <a:lnTo>
                  <a:pt x="149" y="201"/>
                </a:lnTo>
                <a:lnTo>
                  <a:pt x="146" y="200"/>
                </a:lnTo>
                <a:lnTo>
                  <a:pt x="139" y="197"/>
                </a:lnTo>
                <a:lnTo>
                  <a:pt x="131" y="197"/>
                </a:lnTo>
                <a:lnTo>
                  <a:pt x="121" y="195"/>
                </a:lnTo>
                <a:lnTo>
                  <a:pt x="111" y="192"/>
                </a:lnTo>
                <a:lnTo>
                  <a:pt x="106" y="190"/>
                </a:lnTo>
                <a:lnTo>
                  <a:pt x="101" y="186"/>
                </a:lnTo>
                <a:lnTo>
                  <a:pt x="96" y="182"/>
                </a:lnTo>
                <a:lnTo>
                  <a:pt x="91" y="176"/>
                </a:lnTo>
                <a:lnTo>
                  <a:pt x="91" y="176"/>
                </a:lnTo>
                <a:close/>
              </a:path>
            </a:pathLst>
          </a:custGeom>
          <a:solidFill>
            <a:srgbClr val="000000"/>
          </a:solidFill>
          <a:ln w="9525">
            <a:noFill/>
            <a:round/>
            <a:headEnd/>
            <a:tailEnd/>
          </a:ln>
        </p:spPr>
        <p:txBody>
          <a:bodyPr/>
          <a:lstStyle/>
          <a:p>
            <a:endParaRPr lang="en-US"/>
          </a:p>
        </p:txBody>
      </p:sp>
      <p:sp>
        <p:nvSpPr>
          <p:cNvPr id="24" name="Freeform 46"/>
          <p:cNvSpPr>
            <a:spLocks/>
          </p:cNvSpPr>
          <p:nvPr/>
        </p:nvSpPr>
        <p:spPr bwMode="auto">
          <a:xfrm>
            <a:off x="3028890" y="3837221"/>
            <a:ext cx="355600" cy="501650"/>
          </a:xfrm>
          <a:custGeom>
            <a:avLst/>
            <a:gdLst/>
            <a:ahLst/>
            <a:cxnLst>
              <a:cxn ang="0">
                <a:pos x="111" y="316"/>
              </a:cxn>
              <a:cxn ang="0">
                <a:pos x="11" y="216"/>
              </a:cxn>
              <a:cxn ang="0">
                <a:pos x="0" y="181"/>
              </a:cxn>
              <a:cxn ang="0">
                <a:pos x="21" y="106"/>
              </a:cxn>
              <a:cxn ang="0">
                <a:pos x="44" y="51"/>
              </a:cxn>
              <a:cxn ang="0">
                <a:pos x="69" y="12"/>
              </a:cxn>
              <a:cxn ang="0">
                <a:pos x="125" y="0"/>
              </a:cxn>
              <a:cxn ang="0">
                <a:pos x="162" y="25"/>
              </a:cxn>
              <a:cxn ang="0">
                <a:pos x="194" y="97"/>
              </a:cxn>
              <a:cxn ang="0">
                <a:pos x="219" y="133"/>
              </a:cxn>
              <a:cxn ang="0">
                <a:pos x="224" y="153"/>
              </a:cxn>
              <a:cxn ang="0">
                <a:pos x="222" y="171"/>
              </a:cxn>
              <a:cxn ang="0">
                <a:pos x="222" y="193"/>
              </a:cxn>
              <a:cxn ang="0">
                <a:pos x="162" y="267"/>
              </a:cxn>
              <a:cxn ang="0">
                <a:pos x="111" y="316"/>
              </a:cxn>
            </a:cxnLst>
            <a:rect l="0" t="0" r="r" b="b"/>
            <a:pathLst>
              <a:path w="224" h="316">
                <a:moveTo>
                  <a:pt x="111" y="316"/>
                </a:moveTo>
                <a:lnTo>
                  <a:pt x="11" y="216"/>
                </a:lnTo>
                <a:lnTo>
                  <a:pt x="0" y="181"/>
                </a:lnTo>
                <a:lnTo>
                  <a:pt x="21" y="106"/>
                </a:lnTo>
                <a:lnTo>
                  <a:pt x="44" y="51"/>
                </a:lnTo>
                <a:lnTo>
                  <a:pt x="69" y="12"/>
                </a:lnTo>
                <a:lnTo>
                  <a:pt x="125" y="0"/>
                </a:lnTo>
                <a:lnTo>
                  <a:pt x="162" y="25"/>
                </a:lnTo>
                <a:lnTo>
                  <a:pt x="194" y="97"/>
                </a:lnTo>
                <a:lnTo>
                  <a:pt x="219" y="133"/>
                </a:lnTo>
                <a:lnTo>
                  <a:pt x="224" y="153"/>
                </a:lnTo>
                <a:lnTo>
                  <a:pt x="222" y="171"/>
                </a:lnTo>
                <a:lnTo>
                  <a:pt x="222" y="193"/>
                </a:lnTo>
                <a:lnTo>
                  <a:pt x="162" y="267"/>
                </a:lnTo>
                <a:lnTo>
                  <a:pt x="111" y="316"/>
                </a:lnTo>
                <a:close/>
              </a:path>
            </a:pathLst>
          </a:custGeom>
          <a:solidFill>
            <a:schemeClr val="bg1"/>
          </a:solidFill>
          <a:ln w="9525">
            <a:noFill/>
            <a:round/>
            <a:headEnd/>
            <a:tailEnd/>
          </a:ln>
          <a:effectLst/>
        </p:spPr>
        <p:txBody>
          <a:bodyPr/>
          <a:lstStyle/>
          <a:p>
            <a:endParaRPr lang="en-US"/>
          </a:p>
        </p:txBody>
      </p:sp>
      <p:sp>
        <p:nvSpPr>
          <p:cNvPr id="25" name="Freeform 49"/>
          <p:cNvSpPr>
            <a:spLocks/>
          </p:cNvSpPr>
          <p:nvPr/>
        </p:nvSpPr>
        <p:spPr bwMode="auto">
          <a:xfrm>
            <a:off x="2995553" y="4184884"/>
            <a:ext cx="434975" cy="239712"/>
          </a:xfrm>
          <a:custGeom>
            <a:avLst/>
            <a:gdLst/>
            <a:ahLst/>
            <a:cxnLst>
              <a:cxn ang="0">
                <a:pos x="18" y="18"/>
              </a:cxn>
              <a:cxn ang="0">
                <a:pos x="129" y="126"/>
              </a:cxn>
              <a:cxn ang="0">
                <a:pos x="259" y="0"/>
              </a:cxn>
              <a:cxn ang="0">
                <a:pos x="274" y="81"/>
              </a:cxn>
              <a:cxn ang="0">
                <a:pos x="268" y="111"/>
              </a:cxn>
              <a:cxn ang="0">
                <a:pos x="204" y="132"/>
              </a:cxn>
              <a:cxn ang="0">
                <a:pos x="177" y="135"/>
              </a:cxn>
              <a:cxn ang="0">
                <a:pos x="157" y="135"/>
              </a:cxn>
              <a:cxn ang="0">
                <a:pos x="132" y="151"/>
              </a:cxn>
              <a:cxn ang="0">
                <a:pos x="100" y="135"/>
              </a:cxn>
              <a:cxn ang="0">
                <a:pos x="67" y="124"/>
              </a:cxn>
              <a:cxn ang="0">
                <a:pos x="21" y="123"/>
              </a:cxn>
              <a:cxn ang="0">
                <a:pos x="3" y="100"/>
              </a:cxn>
              <a:cxn ang="0">
                <a:pos x="0" y="66"/>
              </a:cxn>
              <a:cxn ang="0">
                <a:pos x="18" y="18"/>
              </a:cxn>
            </a:cxnLst>
            <a:rect l="0" t="0" r="r" b="b"/>
            <a:pathLst>
              <a:path w="274" h="151">
                <a:moveTo>
                  <a:pt x="18" y="18"/>
                </a:moveTo>
                <a:lnTo>
                  <a:pt x="129" y="126"/>
                </a:lnTo>
                <a:lnTo>
                  <a:pt x="259" y="0"/>
                </a:lnTo>
                <a:lnTo>
                  <a:pt x="274" y="81"/>
                </a:lnTo>
                <a:lnTo>
                  <a:pt x="268" y="111"/>
                </a:lnTo>
                <a:lnTo>
                  <a:pt x="204" y="132"/>
                </a:lnTo>
                <a:lnTo>
                  <a:pt x="177" y="135"/>
                </a:lnTo>
                <a:lnTo>
                  <a:pt x="157" y="135"/>
                </a:lnTo>
                <a:lnTo>
                  <a:pt x="132" y="151"/>
                </a:lnTo>
                <a:lnTo>
                  <a:pt x="100" y="135"/>
                </a:lnTo>
                <a:lnTo>
                  <a:pt x="67" y="124"/>
                </a:lnTo>
                <a:lnTo>
                  <a:pt x="21" y="123"/>
                </a:lnTo>
                <a:lnTo>
                  <a:pt x="3" y="100"/>
                </a:lnTo>
                <a:lnTo>
                  <a:pt x="0" y="66"/>
                </a:lnTo>
                <a:lnTo>
                  <a:pt x="18" y="18"/>
                </a:lnTo>
                <a:close/>
              </a:path>
            </a:pathLst>
          </a:custGeom>
          <a:solidFill>
            <a:schemeClr val="bg1"/>
          </a:solidFill>
          <a:ln w="9525">
            <a:noFill/>
            <a:round/>
            <a:headEnd/>
            <a:tailEnd/>
          </a:ln>
          <a:effectLst/>
        </p:spPr>
        <p:txBody>
          <a:bodyPr/>
          <a:lstStyle/>
          <a:p>
            <a:endParaRPr lang="en-US"/>
          </a:p>
        </p:txBody>
      </p:sp>
      <p:pic>
        <p:nvPicPr>
          <p:cNvPr id="26" name="Picture 51" descr="location"/>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2908240" y="3729271"/>
            <a:ext cx="593725" cy="779463"/>
          </a:xfrm>
          <a:prstGeom prst="rect">
            <a:avLst/>
          </a:prstGeom>
          <a:noFill/>
        </p:spPr>
      </p:pic>
    </p:spTree>
    <p:extLst>
      <p:ext uri="{BB962C8B-B14F-4D97-AF65-F5344CB8AC3E}">
        <p14:creationId xmlns:p14="http://schemas.microsoft.com/office/powerpoint/2010/main" val="19090811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Technical Focus: Make Linux on Mainframe a first class Linux platform</a:t>
            </a:r>
            <a:endParaRPr lang="en-US" dirty="0"/>
          </a:p>
        </p:txBody>
      </p:sp>
      <p:pic>
        <p:nvPicPr>
          <p:cNvPr id="4" name="Picture 3"/>
          <p:cNvPicPr>
            <a:picLocks noChangeAspect="1"/>
          </p:cNvPicPr>
          <p:nvPr/>
        </p:nvPicPr>
        <p:blipFill>
          <a:blip r:embed="rId2">
            <a:duotone>
              <a:schemeClr val="accent6">
                <a:shade val="45000"/>
                <a:satMod val="135000"/>
              </a:schemeClr>
              <a:prstClr val="white"/>
            </a:duotone>
          </a:blip>
          <a:stretch>
            <a:fillRect/>
          </a:stretch>
        </p:blipFill>
        <p:spPr>
          <a:xfrm>
            <a:off x="1043258" y="1612786"/>
            <a:ext cx="1199598" cy="1199598"/>
          </a:xfrm>
          <a:prstGeom prst="rect">
            <a:avLst/>
          </a:prstGeom>
          <a:noFill/>
        </p:spPr>
      </p:pic>
      <p:pic>
        <p:nvPicPr>
          <p:cNvPr id="6" name="Picture 5"/>
          <p:cNvPicPr>
            <a:picLocks noChangeAspect="1"/>
          </p:cNvPicPr>
          <p:nvPr/>
        </p:nvPicPr>
        <p:blipFill>
          <a:blip r:embed="rId3">
            <a:duotone>
              <a:schemeClr val="accent1">
                <a:shade val="45000"/>
                <a:satMod val="135000"/>
              </a:schemeClr>
              <a:prstClr val="white"/>
            </a:duotone>
          </a:blip>
          <a:stretch>
            <a:fillRect/>
          </a:stretch>
        </p:blipFill>
        <p:spPr>
          <a:xfrm>
            <a:off x="3800216" y="1530235"/>
            <a:ext cx="1318949" cy="1318949"/>
          </a:xfrm>
          <a:prstGeom prst="rect">
            <a:avLst/>
          </a:prstGeom>
        </p:spPr>
      </p:pic>
      <p:pic>
        <p:nvPicPr>
          <p:cNvPr id="8" name="Picture 7"/>
          <p:cNvPicPr>
            <a:picLocks noChangeAspect="1"/>
          </p:cNvPicPr>
          <p:nvPr/>
        </p:nvPicPr>
        <p:blipFill>
          <a:blip r:embed="rId4">
            <a:duotone>
              <a:schemeClr val="accent2">
                <a:shade val="45000"/>
                <a:satMod val="135000"/>
              </a:schemeClr>
              <a:prstClr val="white"/>
            </a:duotone>
          </a:blip>
          <a:stretch>
            <a:fillRect/>
          </a:stretch>
        </p:blipFill>
        <p:spPr>
          <a:xfrm>
            <a:off x="6836574" y="1612786"/>
            <a:ext cx="1199598" cy="1199598"/>
          </a:xfrm>
          <a:prstGeom prst="rect">
            <a:avLst/>
          </a:prstGeom>
        </p:spPr>
      </p:pic>
      <p:sp>
        <p:nvSpPr>
          <p:cNvPr id="9" name="TextBox 8"/>
          <p:cNvSpPr txBox="1"/>
          <p:nvPr/>
        </p:nvSpPr>
        <p:spPr>
          <a:xfrm>
            <a:off x="423930" y="2846229"/>
            <a:ext cx="2438253" cy="1200329"/>
          </a:xfrm>
          <a:prstGeom prst="rect">
            <a:avLst/>
          </a:prstGeom>
          <a:noFill/>
        </p:spPr>
        <p:txBody>
          <a:bodyPr wrap="square" rtlCol="0">
            <a:spAutoFit/>
          </a:bodyPr>
          <a:lstStyle/>
          <a:p>
            <a:pPr algn="ctr"/>
            <a:r>
              <a:rPr lang="en-US" dirty="0" smtClean="0">
                <a:latin typeface="Gill Sans" charset="0"/>
                <a:ea typeface="Gill Sans" charset="0"/>
                <a:cs typeface="Gill Sans" charset="0"/>
              </a:rPr>
              <a:t>Identify </a:t>
            </a:r>
            <a:r>
              <a:rPr lang="en-US" dirty="0" smtClean="0">
                <a:latin typeface="Gill Sans Light" charset="0"/>
                <a:ea typeface="Gill Sans Light" charset="0"/>
                <a:cs typeface="Gill Sans Light" charset="0"/>
              </a:rPr>
              <a:t>areas which make Linux on Mainframe adoptions problematic</a:t>
            </a:r>
            <a:endParaRPr lang="en-US" dirty="0">
              <a:latin typeface="Gill Sans Light" charset="0"/>
              <a:ea typeface="Gill Sans Light" charset="0"/>
              <a:cs typeface="Gill Sans Light" charset="0"/>
            </a:endParaRPr>
          </a:p>
        </p:txBody>
      </p:sp>
      <p:sp>
        <p:nvSpPr>
          <p:cNvPr id="10" name="TextBox 9"/>
          <p:cNvSpPr txBox="1"/>
          <p:nvPr/>
        </p:nvSpPr>
        <p:spPr>
          <a:xfrm>
            <a:off x="3345826" y="2849184"/>
            <a:ext cx="2227727" cy="923330"/>
          </a:xfrm>
          <a:prstGeom prst="rect">
            <a:avLst/>
          </a:prstGeom>
          <a:noFill/>
        </p:spPr>
        <p:txBody>
          <a:bodyPr wrap="square" rtlCol="0">
            <a:spAutoFit/>
          </a:bodyPr>
          <a:lstStyle/>
          <a:p>
            <a:pPr algn="ctr"/>
            <a:r>
              <a:rPr lang="en-US" dirty="0" smtClean="0">
                <a:latin typeface="Gill Sans" charset="0"/>
                <a:ea typeface="Gill Sans" charset="0"/>
                <a:cs typeface="Gill Sans" charset="0"/>
              </a:rPr>
              <a:t>Fix </a:t>
            </a:r>
            <a:r>
              <a:rPr lang="en-US" smtClean="0">
                <a:latin typeface="Gill Sans Light" charset="0"/>
                <a:ea typeface="Gill Sans Light" charset="0"/>
                <a:cs typeface="Gill Sans Light" charset="0"/>
              </a:rPr>
              <a:t>these problems</a:t>
            </a:r>
            <a:r>
              <a:rPr lang="en-US" dirty="0" smtClean="0">
                <a:latin typeface="Gill Sans Light" charset="0"/>
                <a:ea typeface="Gill Sans Light" charset="0"/>
                <a:cs typeface="Gill Sans Light" charset="0"/>
              </a:rPr>
              <a:t>, working as an open source community</a:t>
            </a:r>
            <a:endParaRPr lang="en-US" dirty="0">
              <a:latin typeface="Gill Sans Light" charset="0"/>
              <a:ea typeface="Gill Sans Light" charset="0"/>
              <a:cs typeface="Gill Sans Light" charset="0"/>
            </a:endParaRPr>
          </a:p>
        </p:txBody>
      </p:sp>
      <p:sp>
        <p:nvSpPr>
          <p:cNvPr id="11" name="TextBox 10"/>
          <p:cNvSpPr txBox="1"/>
          <p:nvPr/>
        </p:nvSpPr>
        <p:spPr>
          <a:xfrm>
            <a:off x="6033244" y="2849184"/>
            <a:ext cx="2806257" cy="923330"/>
          </a:xfrm>
          <a:prstGeom prst="rect">
            <a:avLst/>
          </a:prstGeom>
          <a:noFill/>
        </p:spPr>
        <p:txBody>
          <a:bodyPr wrap="square" rtlCol="0">
            <a:spAutoFit/>
          </a:bodyPr>
          <a:lstStyle/>
          <a:p>
            <a:pPr algn="ctr"/>
            <a:r>
              <a:rPr lang="en-US" dirty="0" smtClean="0">
                <a:latin typeface="Gill Sans" charset="0"/>
                <a:ea typeface="Gill Sans" charset="0"/>
                <a:cs typeface="Gill Sans" charset="0"/>
              </a:rPr>
              <a:t>Contribute </a:t>
            </a:r>
            <a:r>
              <a:rPr lang="en-US" dirty="0" smtClean="0">
                <a:latin typeface="Gill Sans Light" charset="0"/>
                <a:ea typeface="Gill Sans Light" charset="0"/>
                <a:cs typeface="Gill Sans Light" charset="0"/>
              </a:rPr>
              <a:t>back all work to open source communities and the </a:t>
            </a:r>
            <a:r>
              <a:rPr lang="en-US" smtClean="0">
                <a:latin typeface="Gill Sans Light" charset="0"/>
                <a:ea typeface="Gill Sans Light" charset="0"/>
                <a:cs typeface="Gill Sans Light" charset="0"/>
              </a:rPr>
              <a:t>upstream projects</a:t>
            </a:r>
            <a:endParaRPr lang="en-US" dirty="0">
              <a:latin typeface="Gill Sans Light" charset="0"/>
              <a:ea typeface="Gill Sans Light" charset="0"/>
              <a:cs typeface="Gill Sans Light" charset="0"/>
            </a:endParaRPr>
          </a:p>
        </p:txBody>
      </p:sp>
    </p:spTree>
    <p:extLst>
      <p:ext uri="{BB962C8B-B14F-4D97-AF65-F5344CB8AC3E}">
        <p14:creationId xmlns:p14="http://schemas.microsoft.com/office/powerpoint/2010/main" val="16795558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Technical progress</a:t>
            </a:r>
            <a:endParaRPr lang="en-US" dirty="0"/>
          </a:p>
        </p:txBody>
      </p:sp>
      <p:sp>
        <p:nvSpPr>
          <p:cNvPr id="3" name="Content Placeholder 2"/>
          <p:cNvSpPr>
            <a:spLocks noGrp="1"/>
          </p:cNvSpPr>
          <p:nvPr>
            <p:ph idx="1"/>
          </p:nvPr>
        </p:nvSpPr>
        <p:spPr/>
        <p:txBody>
          <a:bodyPr/>
          <a:lstStyle/>
          <a:p>
            <a:r>
              <a:rPr lang="en-US" dirty="0" smtClean="0"/>
              <a:t>Declared focus areas</a:t>
            </a:r>
          </a:p>
          <a:p>
            <a:endParaRPr lang="en-US" dirty="0"/>
          </a:p>
          <a:p>
            <a:endParaRPr lang="en-US" dirty="0" smtClean="0"/>
          </a:p>
          <a:p>
            <a:r>
              <a:rPr lang="en-US" dirty="0" smtClean="0"/>
              <a:t>Launch of </a:t>
            </a:r>
            <a:r>
              <a:rPr lang="en-US" dirty="0">
                <a:solidFill>
                  <a:srgbClr val="262626"/>
                </a:solidFill>
                <a:latin typeface="Gill Sans Light" charset="0"/>
                <a:ea typeface="Gill Sans Light" charset="0"/>
                <a:cs typeface="Gill Sans Light" charset="0"/>
              </a:rPr>
              <a:t>Anomaly Detection Engine for Linux </a:t>
            </a:r>
            <a:r>
              <a:rPr lang="en-US" dirty="0" smtClean="0">
                <a:solidFill>
                  <a:srgbClr val="262626"/>
                </a:solidFill>
                <a:latin typeface="Gill Sans Light" charset="0"/>
                <a:ea typeface="Gill Sans Light" charset="0"/>
                <a:cs typeface="Gill Sans Light" charset="0"/>
              </a:rPr>
              <a:t>Logs project from IBM code contribution</a:t>
            </a:r>
          </a:p>
          <a:p>
            <a:r>
              <a:rPr lang="en-US" dirty="0" smtClean="0">
                <a:solidFill>
                  <a:srgbClr val="262626"/>
                </a:solidFill>
                <a:latin typeface="Gill Sans Light" charset="0"/>
                <a:ea typeface="Gill Sans Light" charset="0"/>
                <a:cs typeface="Gill Sans Light" charset="0"/>
              </a:rPr>
              <a:t>Building </a:t>
            </a:r>
            <a:r>
              <a:rPr lang="en-US" dirty="0">
                <a:solidFill>
                  <a:srgbClr val="262626"/>
                </a:solidFill>
                <a:latin typeface="Gill Sans Light" charset="0"/>
                <a:ea typeface="Gill Sans Light" charset="0"/>
                <a:cs typeface="Gill Sans Light" charset="0"/>
              </a:rPr>
              <a:t>Open Source Mainframe Project </a:t>
            </a:r>
            <a:r>
              <a:rPr lang="en-US" dirty="0" smtClean="0">
                <a:solidFill>
                  <a:srgbClr val="262626"/>
                </a:solidFill>
                <a:latin typeface="Gill Sans Light" charset="0"/>
                <a:ea typeface="Gill Sans Light" charset="0"/>
                <a:cs typeface="Gill Sans Light" charset="0"/>
              </a:rPr>
              <a:t>Database to help identify supported open source software for mainframe.</a:t>
            </a:r>
            <a:endParaRPr lang="en-US" dirty="0">
              <a:latin typeface="Gill Sans Light" charset="0"/>
              <a:ea typeface="Gill Sans Light" charset="0"/>
              <a:cs typeface="Gill Sans Light" charset="0"/>
            </a:endParaRPr>
          </a:p>
          <a:p>
            <a:endParaRPr lang="en-US" dirty="0">
              <a:latin typeface="Gill Sans Light" charset="0"/>
              <a:ea typeface="Gill Sans Light" charset="0"/>
              <a:cs typeface="Gill Sans Light" charset="0"/>
            </a:endParaRP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854554" y="1448350"/>
            <a:ext cx="1500913" cy="36021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9238" y="1467995"/>
            <a:ext cx="1476896" cy="409878"/>
          </a:xfrm>
          <a:prstGeom prst="rect">
            <a:avLst/>
          </a:prstGeom>
        </p:spPr>
      </p:pic>
      <p:pic>
        <p:nvPicPr>
          <p:cNvPr id="6" name="Picture 5"/>
          <p:cNvPicPr>
            <a:picLocks noChangeAspect="1"/>
          </p:cNvPicPr>
          <p:nvPr/>
        </p:nvPicPr>
        <p:blipFill>
          <a:blip r:embed="rId4"/>
          <a:stretch>
            <a:fillRect/>
          </a:stretch>
        </p:blipFill>
        <p:spPr>
          <a:xfrm>
            <a:off x="4723887" y="1448350"/>
            <a:ext cx="1412704" cy="386139"/>
          </a:xfrm>
          <a:prstGeom prst="rect">
            <a:avLst/>
          </a:prstGeom>
        </p:spPr>
      </p:pic>
      <p:sp>
        <p:nvSpPr>
          <p:cNvPr id="7" name="TextBox 6"/>
          <p:cNvSpPr txBox="1"/>
          <p:nvPr/>
        </p:nvSpPr>
        <p:spPr>
          <a:xfrm>
            <a:off x="6505011" y="1278373"/>
            <a:ext cx="1869797" cy="646331"/>
          </a:xfrm>
          <a:prstGeom prst="rect">
            <a:avLst/>
          </a:prstGeom>
          <a:noFill/>
        </p:spPr>
        <p:txBody>
          <a:bodyPr wrap="square" rtlCol="0">
            <a:spAutoFit/>
          </a:bodyPr>
          <a:lstStyle/>
          <a:p>
            <a:pPr algn="ctr"/>
            <a:r>
              <a:rPr lang="en-US" dirty="0" smtClean="0">
                <a:latin typeface="Gill Sans Light" charset="0"/>
                <a:ea typeface="Gill Sans Light" charset="0"/>
                <a:cs typeface="Gill Sans Light" charset="0"/>
              </a:rPr>
              <a:t>Linux Monitoring Tools</a:t>
            </a:r>
            <a:endParaRPr lang="en-US" dirty="0">
              <a:latin typeface="Gill Sans Light" charset="0"/>
              <a:ea typeface="Gill Sans Light" charset="0"/>
              <a:cs typeface="Gill Sans Light" charset="0"/>
            </a:endParaRPr>
          </a:p>
        </p:txBody>
      </p:sp>
    </p:spTree>
    <p:extLst>
      <p:ext uri="{BB962C8B-B14F-4D97-AF65-F5344CB8AC3E}">
        <p14:creationId xmlns:p14="http://schemas.microsoft.com/office/powerpoint/2010/main" val="817209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0CC8E1A-A953-FA40-9E8D-D790E7D153E7}" type="slidenum">
              <a:rPr lang="en-US" smtClean="0"/>
              <a:pPr/>
              <a:t>18</a:t>
            </a:fld>
            <a:endParaRPr lang="en-US"/>
          </a:p>
        </p:txBody>
      </p:sp>
      <p:pic>
        <p:nvPicPr>
          <p:cNvPr id="8" name="Picture 7" descr="07 copy"/>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267325" y="1778000"/>
            <a:ext cx="3876675" cy="3044825"/>
          </a:xfrm>
          <a:prstGeom prst="rect">
            <a:avLst/>
          </a:prstGeom>
          <a:noFill/>
        </p:spPr>
      </p:pic>
      <p:sp>
        <p:nvSpPr>
          <p:cNvPr id="9" name="Rectangle 6"/>
          <p:cNvSpPr>
            <a:spLocks noChangeArrowheads="1"/>
          </p:cNvSpPr>
          <p:nvPr/>
        </p:nvSpPr>
        <p:spPr bwMode="auto">
          <a:xfrm>
            <a:off x="5224463" y="1762125"/>
            <a:ext cx="3078162" cy="3160713"/>
          </a:xfrm>
          <a:prstGeom prst="rect">
            <a:avLst/>
          </a:prstGeom>
          <a:gradFill rotWithShape="1">
            <a:gsLst>
              <a:gs pos="0">
                <a:schemeClr val="bg1"/>
              </a:gs>
              <a:gs pos="100000">
                <a:schemeClr val="bg1">
                  <a:alpha val="0"/>
                </a:schemeClr>
              </a:gs>
            </a:gsLst>
            <a:lin ang="0" scaled="1"/>
          </a:gradFill>
          <a:ln w="9525">
            <a:noFill/>
            <a:miter lim="800000"/>
            <a:headEnd/>
            <a:tailEnd/>
          </a:ln>
          <a:effectLst/>
        </p:spPr>
        <p:txBody>
          <a:bodyPr wrap="none" anchor="ctr"/>
          <a:lstStyle/>
          <a:p>
            <a:endParaRPr lang="en-US"/>
          </a:p>
        </p:txBody>
      </p:sp>
      <p:sp>
        <p:nvSpPr>
          <p:cNvPr id="10" name="Content Placeholder 2"/>
          <p:cNvSpPr>
            <a:spLocks noGrp="1"/>
          </p:cNvSpPr>
          <p:nvPr>
            <p:ph idx="4294967295"/>
          </p:nvPr>
        </p:nvSpPr>
        <p:spPr>
          <a:xfrm>
            <a:off x="373063" y="1175656"/>
            <a:ext cx="4851400" cy="3747181"/>
          </a:xfrm>
        </p:spPr>
        <p:txBody>
          <a:bodyPr>
            <a:normAutofit fontScale="92500" lnSpcReduction="10000"/>
          </a:bodyPr>
          <a:lstStyle/>
          <a:p>
            <a:pPr marL="231775" indent="-231775">
              <a:spcBef>
                <a:spcPts val="200"/>
              </a:spcBef>
              <a:spcAft>
                <a:spcPct val="10000"/>
              </a:spcAft>
            </a:pPr>
            <a:r>
              <a:rPr lang="en-US" dirty="0" smtClean="0"/>
              <a:t>Bringing Linux and Open Source education on the mainframe to academic institutions will produce the workforce of tomorrow.</a:t>
            </a:r>
          </a:p>
          <a:p>
            <a:pPr marL="231775" indent="-231775">
              <a:spcBef>
                <a:spcPts val="200"/>
              </a:spcBef>
              <a:spcAft>
                <a:spcPct val="10000"/>
              </a:spcAft>
            </a:pPr>
            <a:r>
              <a:rPr lang="en-US" dirty="0" smtClean="0"/>
              <a:t>Initiatives include:</a:t>
            </a:r>
          </a:p>
          <a:p>
            <a:pPr marL="631825" lvl="1" indent="-231775">
              <a:spcBef>
                <a:spcPts val="200"/>
              </a:spcBef>
              <a:spcAft>
                <a:spcPct val="10000"/>
              </a:spcAft>
            </a:pPr>
            <a:r>
              <a:rPr lang="en-US" dirty="0" smtClean="0"/>
              <a:t>Sponsored internship program in Summer 2016</a:t>
            </a:r>
          </a:p>
          <a:p>
            <a:pPr marL="631825" lvl="1" indent="-231775">
              <a:spcBef>
                <a:spcPts val="200"/>
              </a:spcBef>
              <a:spcAft>
                <a:spcPct val="10000"/>
              </a:spcAft>
            </a:pPr>
            <a:r>
              <a:rPr lang="en-US" dirty="0" smtClean="0"/>
              <a:t>Partnership with Linux Foundation Training to help educated facility and students on Linux and Open Source</a:t>
            </a:r>
          </a:p>
          <a:p>
            <a:pPr marL="631825" lvl="1" indent="-231775">
              <a:spcBef>
                <a:spcPts val="200"/>
              </a:spcBef>
              <a:spcAft>
                <a:spcPct val="10000"/>
              </a:spcAft>
            </a:pPr>
            <a:r>
              <a:rPr lang="en-US" dirty="0" smtClean="0"/>
              <a:t>Partnership opportunities between Open Mainframe Project and academic institutions for real life self-study and class project programs</a:t>
            </a:r>
          </a:p>
        </p:txBody>
      </p:sp>
      <p:sp>
        <p:nvSpPr>
          <p:cNvPr id="11" name="Title 1"/>
          <p:cNvSpPr>
            <a:spLocks/>
          </p:cNvSpPr>
          <p:nvPr/>
        </p:nvSpPr>
        <p:spPr bwMode="auto">
          <a:xfrm>
            <a:off x="333375" y="158750"/>
            <a:ext cx="7894638" cy="447675"/>
          </a:xfrm>
          <a:prstGeom prst="rect">
            <a:avLst/>
          </a:prstGeom>
          <a:noFill/>
          <a:ln w="9525">
            <a:noFill/>
            <a:miter lim="800000"/>
            <a:headEnd/>
            <a:tailEnd/>
          </a:ln>
        </p:spPr>
        <p:txBody>
          <a:bodyPr anchor="ctr"/>
          <a:lstStyle/>
          <a:p>
            <a:r>
              <a:rPr lang="en-US" sz="3000" dirty="0" smtClean="0">
                <a:solidFill>
                  <a:srgbClr val="262626"/>
                </a:solidFill>
                <a:latin typeface="Gill Sans Light"/>
                <a:ea typeface="Gill Sans Light"/>
                <a:cs typeface="Gill Sans Light"/>
              </a:rPr>
              <a:t>Academic Focus: Mainframe awareness through Linux and Open Source</a:t>
            </a:r>
            <a:endParaRPr lang="en-US" sz="3000" dirty="0">
              <a:solidFill>
                <a:srgbClr val="262626"/>
              </a:solidFill>
              <a:latin typeface="Gill Sans Light"/>
              <a:ea typeface="Gill Sans Light"/>
              <a:cs typeface="Gill Sans Light"/>
            </a:endParaRPr>
          </a:p>
        </p:txBody>
      </p:sp>
    </p:spTree>
    <p:extLst>
      <p:ext uri="{BB962C8B-B14F-4D97-AF65-F5344CB8AC3E}">
        <p14:creationId xmlns:p14="http://schemas.microsoft.com/office/powerpoint/2010/main" val="9332552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p:cNvSpPr>
            <a:spLocks/>
          </p:cNvSpPr>
          <p:nvPr/>
        </p:nvSpPr>
        <p:spPr bwMode="auto">
          <a:xfrm>
            <a:off x="344488" y="120810"/>
            <a:ext cx="7894637" cy="447675"/>
          </a:xfrm>
          <a:prstGeom prst="rect">
            <a:avLst/>
          </a:prstGeom>
          <a:noFill/>
          <a:ln w="9525">
            <a:noFill/>
            <a:miter lim="800000"/>
            <a:headEnd/>
            <a:tailEnd/>
          </a:ln>
        </p:spPr>
        <p:txBody>
          <a:bodyPr anchor="ctr"/>
          <a:lstStyle/>
          <a:p>
            <a:r>
              <a:rPr lang="en-US" sz="2800" dirty="0" smtClean="0">
                <a:solidFill>
                  <a:srgbClr val="262626"/>
                </a:solidFill>
                <a:latin typeface="Gill Sans Light"/>
                <a:ea typeface="Gill Sans Light"/>
                <a:cs typeface="Gill Sans Light"/>
              </a:rPr>
              <a:t>Governance Model </a:t>
            </a:r>
            <a:r>
              <a:rPr lang="en-US" sz="2800" dirty="0">
                <a:solidFill>
                  <a:srgbClr val="262626"/>
                </a:solidFill>
                <a:latin typeface="Gill Sans Light"/>
                <a:ea typeface="Gill Sans Light"/>
                <a:cs typeface="Gill Sans Light"/>
              </a:rPr>
              <a:t>for the </a:t>
            </a:r>
            <a:r>
              <a:rPr lang="en-US" sz="2800" dirty="0" smtClean="0">
                <a:solidFill>
                  <a:srgbClr val="262626"/>
                </a:solidFill>
                <a:latin typeface="Gill Sans Light"/>
                <a:ea typeface="Gill Sans Light"/>
                <a:cs typeface="Gill Sans Light"/>
              </a:rPr>
              <a:t>Open </a:t>
            </a:r>
            <a:r>
              <a:rPr lang="en-US" sz="2800" dirty="0">
                <a:solidFill>
                  <a:srgbClr val="262626"/>
                </a:solidFill>
                <a:latin typeface="Gill Sans Light"/>
                <a:ea typeface="Gill Sans Light"/>
                <a:cs typeface="Gill Sans Light"/>
              </a:rPr>
              <a:t>Mainframe Project</a:t>
            </a:r>
          </a:p>
        </p:txBody>
      </p:sp>
      <p:sp>
        <p:nvSpPr>
          <p:cNvPr id="12" name="Slide Number Placeholder 5"/>
          <p:cNvSpPr txBox="1">
            <a:spLocks noGrp="1"/>
          </p:cNvSpPr>
          <p:nvPr/>
        </p:nvSpPr>
        <p:spPr bwMode="auto">
          <a:xfrm>
            <a:off x="8228013" y="4803775"/>
            <a:ext cx="581025" cy="273050"/>
          </a:xfrm>
          <a:prstGeom prst="rect">
            <a:avLst/>
          </a:prstGeom>
          <a:noFill/>
          <a:ln w="9525">
            <a:noFill/>
            <a:miter lim="800000"/>
            <a:headEnd/>
            <a:tailEnd/>
          </a:ln>
        </p:spPr>
        <p:txBody>
          <a:bodyPr anchor="ctr"/>
          <a:lstStyle/>
          <a:p>
            <a:pPr algn="r"/>
            <a:fld id="{8270C07F-2380-4F70-8D3F-1097B695265B}" type="slidenum">
              <a:rPr lang="en-US" sz="1000">
                <a:solidFill>
                  <a:srgbClr val="001F8E"/>
                </a:solidFill>
                <a:latin typeface="Gill Sans Light"/>
                <a:ea typeface="Gill Sans Light"/>
                <a:cs typeface="Gill Sans Light"/>
              </a:rPr>
              <a:pPr algn="r"/>
              <a:t>19</a:t>
            </a:fld>
            <a:endParaRPr lang="en-US" sz="1000" dirty="0">
              <a:solidFill>
                <a:srgbClr val="001F8E"/>
              </a:solidFill>
              <a:latin typeface="Gill Sans Light"/>
              <a:ea typeface="Gill Sans Light"/>
              <a:cs typeface="Gill Sans Light"/>
            </a:endParaRPr>
          </a:p>
        </p:txBody>
      </p:sp>
      <p:pic>
        <p:nvPicPr>
          <p:cNvPr id="15" name="Picture 11" descr="02_section_01"/>
          <p:cNvPicPr>
            <a:picLocks noChangeAspect="1" noChangeArrowheads="1"/>
          </p:cNvPicPr>
          <p:nvPr/>
        </p:nvPicPr>
        <p:blipFill>
          <a:blip r:embed="rId3"/>
          <a:srcRect/>
          <a:stretch>
            <a:fillRect/>
          </a:stretch>
        </p:blipFill>
        <p:spPr bwMode="auto">
          <a:xfrm>
            <a:off x="388878" y="2778599"/>
            <a:ext cx="2573337" cy="1857375"/>
          </a:xfrm>
          <a:prstGeom prst="rect">
            <a:avLst/>
          </a:prstGeom>
          <a:noFill/>
          <a:effectLst>
            <a:outerShdw blurRad="50800" dist="38100" dir="2700000" algn="tl" rotWithShape="0">
              <a:prstClr val="black">
                <a:alpha val="40000"/>
              </a:prstClr>
            </a:outerShdw>
          </a:effectLst>
        </p:spPr>
      </p:pic>
      <p:pic>
        <p:nvPicPr>
          <p:cNvPr id="16" name="Picture 12" descr="02_section_02"/>
          <p:cNvPicPr>
            <a:picLocks noChangeArrowheads="1"/>
          </p:cNvPicPr>
          <p:nvPr/>
        </p:nvPicPr>
        <p:blipFill>
          <a:blip r:embed="rId4"/>
          <a:srcRect/>
          <a:stretch>
            <a:fillRect/>
          </a:stretch>
        </p:blipFill>
        <p:spPr bwMode="auto">
          <a:xfrm>
            <a:off x="3197165" y="2780186"/>
            <a:ext cx="2578100" cy="1855788"/>
          </a:xfrm>
          <a:prstGeom prst="rect">
            <a:avLst/>
          </a:prstGeom>
          <a:noFill/>
          <a:effectLst>
            <a:outerShdw blurRad="50800" dist="38100" dir="2700000" algn="tl" rotWithShape="0">
              <a:prstClr val="black">
                <a:alpha val="40000"/>
              </a:prstClr>
            </a:outerShdw>
          </a:effectLst>
        </p:spPr>
      </p:pic>
      <p:pic>
        <p:nvPicPr>
          <p:cNvPr id="17" name="Picture 13" descr="02_section_03"/>
          <p:cNvPicPr>
            <a:picLocks noChangeArrowheads="1"/>
          </p:cNvPicPr>
          <p:nvPr/>
        </p:nvPicPr>
        <p:blipFill>
          <a:blip r:embed="rId5"/>
          <a:srcRect/>
          <a:stretch>
            <a:fillRect/>
          </a:stretch>
        </p:blipFill>
        <p:spPr bwMode="auto">
          <a:xfrm>
            <a:off x="6053078" y="2762724"/>
            <a:ext cx="2578100" cy="1855787"/>
          </a:xfrm>
          <a:prstGeom prst="rect">
            <a:avLst/>
          </a:prstGeom>
          <a:noFill/>
          <a:effectLst>
            <a:outerShdw blurRad="50800" dist="38100" dir="2700000" algn="tl" rotWithShape="0">
              <a:prstClr val="black">
                <a:alpha val="40000"/>
              </a:prstClr>
            </a:outerShdw>
          </a:effectLst>
        </p:spPr>
      </p:pic>
      <p:pic>
        <p:nvPicPr>
          <p:cNvPr id="18" name="Picture 14" descr="06"/>
          <p:cNvPicPr>
            <a:picLocks noChangeAspect="1" noChangeArrowheads="1"/>
          </p:cNvPicPr>
          <p:nvPr/>
        </p:nvPicPr>
        <p:blipFill>
          <a:blip r:embed="rId6"/>
          <a:srcRect/>
          <a:stretch>
            <a:fillRect/>
          </a:stretch>
        </p:blipFill>
        <p:spPr bwMode="auto">
          <a:xfrm>
            <a:off x="388878" y="900586"/>
            <a:ext cx="8229600" cy="2028825"/>
          </a:xfrm>
          <a:prstGeom prst="rect">
            <a:avLst/>
          </a:prstGeom>
          <a:noFill/>
          <a:effectLst>
            <a:outerShdw blurRad="50800" dist="38100" dir="2700000" algn="tl" rotWithShape="0">
              <a:prstClr val="black">
                <a:alpha val="40000"/>
              </a:prstClr>
            </a:outerShdw>
          </a:effectLst>
        </p:spPr>
      </p:pic>
      <p:sp>
        <p:nvSpPr>
          <p:cNvPr id="19" name="Text Box 15"/>
          <p:cNvSpPr txBox="1">
            <a:spLocks noChangeArrowheads="1"/>
          </p:cNvSpPr>
          <p:nvPr/>
        </p:nvSpPr>
        <p:spPr bwMode="auto">
          <a:xfrm>
            <a:off x="391112" y="1605436"/>
            <a:ext cx="8229600" cy="396875"/>
          </a:xfrm>
          <a:prstGeom prst="rect">
            <a:avLst/>
          </a:prstGeom>
          <a:solidFill>
            <a:srgbClr val="000000">
              <a:alpha val="70000"/>
            </a:srgbClr>
          </a:solidFill>
          <a:ln w="9525">
            <a:noFill/>
            <a:miter lim="800000"/>
            <a:headEnd/>
            <a:tailEnd/>
          </a:ln>
          <a:effectLst/>
        </p:spPr>
        <p:txBody>
          <a:bodyPr>
            <a:spAutoFit/>
          </a:bodyPr>
          <a:lstStyle/>
          <a:p>
            <a:pPr algn="ctr" defTabSz="914400"/>
            <a:r>
              <a:rPr lang="en-US" sz="2000" dirty="0">
                <a:solidFill>
                  <a:srgbClr val="FFFFFF"/>
                </a:solidFill>
              </a:rPr>
              <a:t>Open </a:t>
            </a:r>
            <a:r>
              <a:rPr lang="en-US" sz="2000" dirty="0" smtClean="0">
                <a:solidFill>
                  <a:srgbClr val="FFFFFF"/>
                </a:solidFill>
              </a:rPr>
              <a:t>Participation </a:t>
            </a:r>
            <a:r>
              <a:rPr lang="en-US" sz="2000" dirty="0">
                <a:solidFill>
                  <a:srgbClr val="FFFFFF"/>
                </a:solidFill>
              </a:rPr>
              <a:t>with corporate sponsorship opportunities</a:t>
            </a:r>
            <a:endParaRPr lang="en-US" sz="2000" dirty="0"/>
          </a:p>
        </p:txBody>
      </p:sp>
      <p:sp>
        <p:nvSpPr>
          <p:cNvPr id="20" name="Text Box 17"/>
          <p:cNvSpPr txBox="1">
            <a:spLocks noChangeArrowheads="1"/>
          </p:cNvSpPr>
          <p:nvPr/>
        </p:nvSpPr>
        <p:spPr bwMode="auto">
          <a:xfrm>
            <a:off x="566678" y="3029424"/>
            <a:ext cx="2220912" cy="1314450"/>
          </a:xfrm>
          <a:prstGeom prst="rect">
            <a:avLst/>
          </a:prstGeom>
          <a:noFill/>
          <a:ln w="9525">
            <a:noFill/>
            <a:miter lim="800000"/>
            <a:headEnd/>
            <a:tailEnd/>
          </a:ln>
          <a:effectLst/>
        </p:spPr>
        <p:txBody>
          <a:bodyPr>
            <a:spAutoFit/>
          </a:bodyPr>
          <a:lstStyle/>
          <a:p>
            <a:pPr algn="ctr" defTabSz="914400">
              <a:spcBef>
                <a:spcPct val="50000"/>
              </a:spcBef>
            </a:pPr>
            <a:r>
              <a:rPr lang="en-US" sz="1600">
                <a:solidFill>
                  <a:srgbClr val="FFFFFF"/>
                </a:solidFill>
              </a:rPr>
              <a:t>Technical Steering Committee to lead projects and oversee collaboration with upstream projects</a:t>
            </a:r>
          </a:p>
        </p:txBody>
      </p:sp>
      <p:sp>
        <p:nvSpPr>
          <p:cNvPr id="21" name="Text Box 18"/>
          <p:cNvSpPr txBox="1">
            <a:spLocks noChangeArrowheads="1"/>
          </p:cNvSpPr>
          <p:nvPr/>
        </p:nvSpPr>
        <p:spPr bwMode="auto">
          <a:xfrm>
            <a:off x="3386078" y="3037361"/>
            <a:ext cx="2220912" cy="1069975"/>
          </a:xfrm>
          <a:prstGeom prst="rect">
            <a:avLst/>
          </a:prstGeom>
          <a:noFill/>
          <a:ln w="9525">
            <a:noFill/>
            <a:miter lim="800000"/>
            <a:headEnd/>
            <a:tailEnd/>
          </a:ln>
          <a:effectLst/>
        </p:spPr>
        <p:txBody>
          <a:bodyPr>
            <a:spAutoFit/>
          </a:bodyPr>
          <a:lstStyle/>
          <a:p>
            <a:pPr algn="ctr" defTabSz="914400">
              <a:spcBef>
                <a:spcPct val="50000"/>
              </a:spcBef>
            </a:pPr>
            <a:r>
              <a:rPr lang="en-US" sz="1600">
                <a:solidFill>
                  <a:srgbClr val="FFFFFF"/>
                </a:solidFill>
              </a:rPr>
              <a:t>Marketing Committee to help drive awareness in mainframe community</a:t>
            </a:r>
          </a:p>
        </p:txBody>
      </p:sp>
      <p:sp>
        <p:nvSpPr>
          <p:cNvPr id="22" name="Text Box 19"/>
          <p:cNvSpPr txBox="1">
            <a:spLocks noChangeArrowheads="1"/>
          </p:cNvSpPr>
          <p:nvPr/>
        </p:nvSpPr>
        <p:spPr bwMode="auto">
          <a:xfrm>
            <a:off x="6229290" y="3034186"/>
            <a:ext cx="2220913" cy="830997"/>
          </a:xfrm>
          <a:prstGeom prst="rect">
            <a:avLst/>
          </a:prstGeom>
          <a:noFill/>
          <a:ln w="9525">
            <a:noFill/>
            <a:miter lim="800000"/>
            <a:headEnd/>
            <a:tailEnd/>
          </a:ln>
          <a:effectLst/>
        </p:spPr>
        <p:txBody>
          <a:bodyPr>
            <a:spAutoFit/>
          </a:bodyPr>
          <a:lstStyle/>
          <a:p>
            <a:pPr algn="ctr" defTabSz="914400">
              <a:spcBef>
                <a:spcPct val="50000"/>
              </a:spcBef>
            </a:pPr>
            <a:r>
              <a:rPr lang="en-US" sz="1600" dirty="0" smtClean="0">
                <a:solidFill>
                  <a:srgbClr val="FFFFFF"/>
                </a:solidFill>
              </a:rPr>
              <a:t>Governing Board oversees business decision making</a:t>
            </a:r>
            <a:endParaRPr lang="en-US" sz="1600" dirty="0">
              <a:solidFill>
                <a:srgbClr val="FFFFFF"/>
              </a:solidFill>
            </a:endParaRPr>
          </a:p>
        </p:txBody>
      </p:sp>
    </p:spTree>
    <p:extLst>
      <p:ext uri="{BB962C8B-B14F-4D97-AF65-F5344CB8AC3E}">
        <p14:creationId xmlns:p14="http://schemas.microsoft.com/office/powerpoint/2010/main" val="1209840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Open Source and The Linux Foundation</a:t>
            </a:r>
          </a:p>
          <a:p>
            <a:r>
              <a:rPr lang="en-US" dirty="0" smtClean="0"/>
              <a:t>Open Mainframe Project Background</a:t>
            </a:r>
          </a:p>
          <a:p>
            <a:r>
              <a:rPr lang="en-US" dirty="0" smtClean="0"/>
              <a:t>How to participate in the Open Mainframe Project</a:t>
            </a:r>
          </a:p>
          <a:p>
            <a:r>
              <a:rPr lang="en-US" dirty="0" smtClean="0"/>
              <a:t>Q/A</a:t>
            </a:r>
            <a:endParaRPr lang="en-US" dirty="0"/>
          </a:p>
        </p:txBody>
      </p:sp>
    </p:spTree>
    <p:extLst>
      <p:ext uri="{BB962C8B-B14F-4D97-AF65-F5344CB8AC3E}">
        <p14:creationId xmlns:p14="http://schemas.microsoft.com/office/powerpoint/2010/main" val="14192269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0CC8E1A-A953-FA40-9E8D-D790E7D153E7}" type="slidenum">
              <a:rPr lang="en-US" smtClean="0"/>
              <a:pPr/>
              <a:t>20</a:t>
            </a:fld>
            <a:endParaRPr lang="en-US"/>
          </a:p>
        </p:txBody>
      </p:sp>
      <p:sp>
        <p:nvSpPr>
          <p:cNvPr id="8" name="Freeform 39"/>
          <p:cNvSpPr>
            <a:spLocks/>
          </p:cNvSpPr>
          <p:nvPr/>
        </p:nvSpPr>
        <p:spPr bwMode="auto">
          <a:xfrm>
            <a:off x="1216025" y="3725863"/>
            <a:ext cx="258763" cy="619125"/>
          </a:xfrm>
          <a:custGeom>
            <a:avLst/>
            <a:gdLst/>
            <a:ahLst/>
            <a:cxnLst>
              <a:cxn ang="0">
                <a:pos x="0" y="0"/>
              </a:cxn>
              <a:cxn ang="0">
                <a:pos x="1" y="148"/>
              </a:cxn>
              <a:cxn ang="0">
                <a:pos x="133" y="148"/>
              </a:cxn>
              <a:cxn ang="0">
                <a:pos x="132" y="390"/>
              </a:cxn>
            </a:cxnLst>
            <a:rect l="0" t="0" r="r" b="b"/>
            <a:pathLst>
              <a:path w="133" h="390">
                <a:moveTo>
                  <a:pt x="0" y="0"/>
                </a:moveTo>
                <a:lnTo>
                  <a:pt x="1" y="148"/>
                </a:lnTo>
                <a:lnTo>
                  <a:pt x="133" y="148"/>
                </a:lnTo>
                <a:lnTo>
                  <a:pt x="132" y="390"/>
                </a:lnTo>
              </a:path>
            </a:pathLst>
          </a:custGeom>
          <a:noFill/>
          <a:ln w="12700" cmpd="sng">
            <a:solidFill>
              <a:schemeClr val="accent2"/>
            </a:solidFill>
            <a:round/>
            <a:headEnd/>
            <a:tailEnd/>
          </a:ln>
          <a:effectLst/>
        </p:spPr>
        <p:txBody>
          <a:bodyPr/>
          <a:lstStyle/>
          <a:p>
            <a:endParaRPr lang="en-US"/>
          </a:p>
        </p:txBody>
      </p:sp>
      <p:sp>
        <p:nvSpPr>
          <p:cNvPr id="9" name="Freeform 40"/>
          <p:cNvSpPr>
            <a:spLocks/>
          </p:cNvSpPr>
          <p:nvPr/>
        </p:nvSpPr>
        <p:spPr bwMode="auto">
          <a:xfrm>
            <a:off x="960438" y="2898775"/>
            <a:ext cx="258762" cy="619125"/>
          </a:xfrm>
          <a:custGeom>
            <a:avLst/>
            <a:gdLst/>
            <a:ahLst/>
            <a:cxnLst>
              <a:cxn ang="0">
                <a:pos x="0" y="0"/>
              </a:cxn>
              <a:cxn ang="0">
                <a:pos x="1" y="148"/>
              </a:cxn>
              <a:cxn ang="0">
                <a:pos x="133" y="148"/>
              </a:cxn>
              <a:cxn ang="0">
                <a:pos x="132" y="390"/>
              </a:cxn>
            </a:cxnLst>
            <a:rect l="0" t="0" r="r" b="b"/>
            <a:pathLst>
              <a:path w="133" h="390">
                <a:moveTo>
                  <a:pt x="0" y="0"/>
                </a:moveTo>
                <a:lnTo>
                  <a:pt x="1" y="148"/>
                </a:lnTo>
                <a:lnTo>
                  <a:pt x="133" y="148"/>
                </a:lnTo>
                <a:lnTo>
                  <a:pt x="132" y="390"/>
                </a:lnTo>
              </a:path>
            </a:pathLst>
          </a:custGeom>
          <a:noFill/>
          <a:ln w="12700" cmpd="sng">
            <a:solidFill>
              <a:schemeClr val="accent2"/>
            </a:solidFill>
            <a:round/>
            <a:headEnd/>
            <a:tailEnd/>
          </a:ln>
          <a:effectLst/>
        </p:spPr>
        <p:txBody>
          <a:bodyPr/>
          <a:lstStyle/>
          <a:p>
            <a:endParaRPr lang="en-US"/>
          </a:p>
        </p:txBody>
      </p:sp>
      <p:sp>
        <p:nvSpPr>
          <p:cNvPr id="10" name="Freeform 37"/>
          <p:cNvSpPr>
            <a:spLocks/>
          </p:cNvSpPr>
          <p:nvPr/>
        </p:nvSpPr>
        <p:spPr bwMode="auto">
          <a:xfrm>
            <a:off x="790575" y="1295400"/>
            <a:ext cx="214313" cy="1509713"/>
          </a:xfrm>
          <a:custGeom>
            <a:avLst/>
            <a:gdLst/>
            <a:ahLst/>
            <a:cxnLst>
              <a:cxn ang="0">
                <a:pos x="0" y="0"/>
              </a:cxn>
              <a:cxn ang="0">
                <a:pos x="0" y="144"/>
              </a:cxn>
              <a:cxn ang="0">
                <a:pos x="132" y="144"/>
              </a:cxn>
              <a:cxn ang="0">
                <a:pos x="135" y="951"/>
              </a:cxn>
            </a:cxnLst>
            <a:rect l="0" t="0" r="r" b="b"/>
            <a:pathLst>
              <a:path w="135" h="951">
                <a:moveTo>
                  <a:pt x="0" y="0"/>
                </a:moveTo>
                <a:lnTo>
                  <a:pt x="0" y="144"/>
                </a:lnTo>
                <a:lnTo>
                  <a:pt x="132" y="144"/>
                </a:lnTo>
                <a:lnTo>
                  <a:pt x="135" y="951"/>
                </a:lnTo>
              </a:path>
            </a:pathLst>
          </a:custGeom>
          <a:noFill/>
          <a:ln w="12700" cmpd="sng">
            <a:solidFill>
              <a:schemeClr val="accent2"/>
            </a:solidFill>
            <a:round/>
            <a:headEnd/>
            <a:tailEnd/>
          </a:ln>
          <a:effectLst/>
        </p:spPr>
        <p:txBody>
          <a:bodyPr/>
          <a:lstStyle/>
          <a:p>
            <a:endParaRPr lang="en-US"/>
          </a:p>
        </p:txBody>
      </p:sp>
      <p:sp>
        <p:nvSpPr>
          <p:cNvPr id="11" name="Content Placeholder 2"/>
          <p:cNvSpPr>
            <a:spLocks noGrp="1"/>
          </p:cNvSpPr>
          <p:nvPr>
            <p:ph idx="1"/>
          </p:nvPr>
        </p:nvSpPr>
        <p:spPr>
          <a:xfrm>
            <a:off x="1123951" y="762000"/>
            <a:ext cx="5038956" cy="849313"/>
          </a:xfrm>
        </p:spPr>
        <p:txBody>
          <a:bodyPr>
            <a:normAutofit fontScale="92500"/>
          </a:bodyPr>
          <a:lstStyle/>
          <a:p>
            <a:pPr marL="0" indent="0">
              <a:buFont typeface="Arial" pitchFamily="34" charset="0"/>
              <a:buNone/>
            </a:pPr>
            <a:r>
              <a:rPr lang="en-US" sz="1400" b="1" dirty="0" smtClean="0"/>
              <a:t>TSC</a:t>
            </a:r>
            <a:r>
              <a:rPr lang="en-US" sz="1400" dirty="0" smtClean="0"/>
              <a:t>: top level decision making body, approves new projects and acts as an oversight committee for cross-project decisions, norms and expectations. The TSC elects a TSC Chair.</a:t>
            </a:r>
          </a:p>
        </p:txBody>
      </p:sp>
      <p:sp>
        <p:nvSpPr>
          <p:cNvPr id="12" name="Title 1"/>
          <p:cNvSpPr>
            <a:spLocks/>
          </p:cNvSpPr>
          <p:nvPr/>
        </p:nvSpPr>
        <p:spPr bwMode="auto">
          <a:xfrm>
            <a:off x="360363" y="163513"/>
            <a:ext cx="7894637" cy="447675"/>
          </a:xfrm>
          <a:prstGeom prst="rect">
            <a:avLst/>
          </a:prstGeom>
          <a:noFill/>
          <a:ln w="9525">
            <a:noFill/>
            <a:miter lim="800000"/>
            <a:headEnd/>
            <a:tailEnd/>
          </a:ln>
        </p:spPr>
        <p:txBody>
          <a:bodyPr anchor="ctr"/>
          <a:lstStyle/>
          <a:p>
            <a:r>
              <a:rPr lang="en-US" sz="3000" dirty="0">
                <a:solidFill>
                  <a:srgbClr val="262626"/>
                </a:solidFill>
                <a:latin typeface="Gill Sans Light"/>
                <a:ea typeface="Gill Sans Light"/>
                <a:cs typeface="Gill Sans Light"/>
              </a:rPr>
              <a:t>Technical Community Roles</a:t>
            </a:r>
          </a:p>
        </p:txBody>
      </p:sp>
      <p:sp>
        <p:nvSpPr>
          <p:cNvPr id="13" name="Content Placeholder 2"/>
          <p:cNvSpPr>
            <a:spLocks/>
          </p:cNvSpPr>
          <p:nvPr/>
        </p:nvSpPr>
        <p:spPr bwMode="auto">
          <a:xfrm>
            <a:off x="1350964" y="1611313"/>
            <a:ext cx="4811944" cy="690562"/>
          </a:xfrm>
          <a:prstGeom prst="rect">
            <a:avLst/>
          </a:prstGeom>
          <a:noFill/>
          <a:ln w="9525">
            <a:noFill/>
            <a:miter lim="800000"/>
            <a:headEnd/>
            <a:tailEnd/>
          </a:ln>
        </p:spPr>
        <p:txBody>
          <a:bodyPr/>
          <a:lstStyle/>
          <a:p>
            <a:pPr>
              <a:spcBef>
                <a:spcPct val="20000"/>
              </a:spcBef>
              <a:buFont typeface="Arial" pitchFamily="34" charset="0"/>
              <a:buNone/>
            </a:pPr>
            <a:r>
              <a:rPr lang="en-US" sz="1400" b="1" dirty="0">
                <a:latin typeface="Gill Sans Light"/>
                <a:ea typeface="Gill Sans Light"/>
                <a:cs typeface="Gill Sans Light"/>
              </a:rPr>
              <a:t>CTO</a:t>
            </a:r>
            <a:r>
              <a:rPr lang="en-US" sz="1400" dirty="0">
                <a:latin typeface="Gill Sans Light"/>
                <a:ea typeface="Gill Sans Light"/>
                <a:cs typeface="Gill Sans Light"/>
              </a:rPr>
              <a:t>:</a:t>
            </a:r>
            <a:r>
              <a:rPr lang="en-US" sz="1400" b="1" dirty="0">
                <a:latin typeface="Gill Sans Light"/>
                <a:ea typeface="Gill Sans Light"/>
                <a:cs typeface="Gill Sans Light"/>
              </a:rPr>
              <a:t> </a:t>
            </a:r>
            <a:r>
              <a:rPr lang="en-US" sz="1400" dirty="0">
                <a:latin typeface="Gill Sans Light"/>
                <a:ea typeface="Gill Sans Light"/>
                <a:cs typeface="Gill Sans Light"/>
              </a:rPr>
              <a:t>a technical “fellow” resource who will be available to help the technical community focus, plan and execute. IBM has offered an IBM Fellow to work with the Project in this capacity.</a:t>
            </a:r>
          </a:p>
        </p:txBody>
      </p:sp>
      <p:sp>
        <p:nvSpPr>
          <p:cNvPr id="14" name="Rectangle 8"/>
          <p:cNvSpPr>
            <a:spLocks noChangeArrowheads="1"/>
          </p:cNvSpPr>
          <p:nvPr/>
        </p:nvSpPr>
        <p:spPr bwMode="auto">
          <a:xfrm>
            <a:off x="723900" y="1701800"/>
            <a:ext cx="566738" cy="542925"/>
          </a:xfrm>
          <a:prstGeom prst="rect">
            <a:avLst/>
          </a:prstGeom>
          <a:gradFill rotWithShape="1">
            <a:gsLst>
              <a:gs pos="0">
                <a:schemeClr val="tx2"/>
              </a:gs>
              <a:gs pos="100000">
                <a:schemeClr val="tx2">
                  <a:gamma/>
                  <a:shade val="46275"/>
                  <a:invGamma/>
                </a:schemeClr>
              </a:gs>
            </a:gsLst>
            <a:lin ang="5400000" scaled="1"/>
          </a:gra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
        <p:nvSpPr>
          <p:cNvPr id="15" name="Content Placeholder 2"/>
          <p:cNvSpPr>
            <a:spLocks/>
          </p:cNvSpPr>
          <p:nvPr/>
        </p:nvSpPr>
        <p:spPr bwMode="auto">
          <a:xfrm>
            <a:off x="1355725" y="2493963"/>
            <a:ext cx="4213225" cy="504825"/>
          </a:xfrm>
          <a:prstGeom prst="rect">
            <a:avLst/>
          </a:prstGeom>
          <a:noFill/>
          <a:ln w="9525">
            <a:noFill/>
            <a:miter lim="800000"/>
            <a:headEnd/>
            <a:tailEnd/>
          </a:ln>
        </p:spPr>
        <p:txBody>
          <a:bodyPr/>
          <a:lstStyle/>
          <a:p>
            <a:pPr>
              <a:spcBef>
                <a:spcPct val="20000"/>
              </a:spcBef>
              <a:buFont typeface="Arial" pitchFamily="34" charset="0"/>
              <a:buNone/>
            </a:pPr>
            <a:r>
              <a:rPr lang="en-US" sz="1400" b="1">
                <a:latin typeface="Gill Sans Light"/>
                <a:ea typeface="Gill Sans Light"/>
                <a:cs typeface="Gill Sans Light"/>
              </a:rPr>
              <a:t>Maintainer</a:t>
            </a:r>
            <a:r>
              <a:rPr lang="en-US" sz="1400">
                <a:latin typeface="Gill Sans Light"/>
                <a:ea typeface="Gill Sans Light"/>
                <a:cs typeface="Gill Sans Light"/>
              </a:rPr>
              <a:t>: lead developer on a top level project, serves on the TSC</a:t>
            </a:r>
          </a:p>
        </p:txBody>
      </p:sp>
      <p:sp>
        <p:nvSpPr>
          <p:cNvPr id="16" name="Rectangle 10"/>
          <p:cNvSpPr>
            <a:spLocks noChangeArrowheads="1"/>
          </p:cNvSpPr>
          <p:nvPr/>
        </p:nvSpPr>
        <p:spPr bwMode="auto">
          <a:xfrm>
            <a:off x="728663" y="2462213"/>
            <a:ext cx="566737" cy="542925"/>
          </a:xfrm>
          <a:prstGeom prst="rect">
            <a:avLst/>
          </a:prstGeom>
          <a:gradFill rotWithShape="1">
            <a:gsLst>
              <a:gs pos="0">
                <a:schemeClr val="tx2"/>
              </a:gs>
              <a:gs pos="100000">
                <a:schemeClr val="tx2">
                  <a:gamma/>
                  <a:shade val="46275"/>
                  <a:invGamma/>
                </a:schemeClr>
              </a:gs>
            </a:gsLst>
            <a:lin ang="5400000" scaled="1"/>
          </a:gra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
        <p:nvSpPr>
          <p:cNvPr id="17" name="Content Placeholder 2"/>
          <p:cNvSpPr>
            <a:spLocks/>
          </p:cNvSpPr>
          <p:nvPr/>
        </p:nvSpPr>
        <p:spPr bwMode="auto">
          <a:xfrm>
            <a:off x="1593850" y="3276600"/>
            <a:ext cx="4569057" cy="504825"/>
          </a:xfrm>
          <a:prstGeom prst="rect">
            <a:avLst/>
          </a:prstGeom>
          <a:noFill/>
          <a:ln w="9525">
            <a:noFill/>
            <a:miter lim="800000"/>
            <a:headEnd/>
            <a:tailEnd/>
          </a:ln>
        </p:spPr>
        <p:txBody>
          <a:bodyPr/>
          <a:lstStyle/>
          <a:p>
            <a:pPr>
              <a:spcBef>
                <a:spcPct val="20000"/>
              </a:spcBef>
              <a:buFont typeface="Arial" pitchFamily="34" charset="0"/>
              <a:buNone/>
            </a:pPr>
            <a:r>
              <a:rPr lang="en-US" sz="1400" b="1" dirty="0">
                <a:latin typeface="Gill Sans Light"/>
                <a:ea typeface="Gill Sans Light"/>
                <a:cs typeface="Gill Sans Light"/>
              </a:rPr>
              <a:t>Committer</a:t>
            </a:r>
            <a:r>
              <a:rPr lang="en-US" sz="1400" dirty="0">
                <a:latin typeface="Gill Sans Light"/>
                <a:ea typeface="Gill Sans Light"/>
                <a:cs typeface="Gill Sans Light"/>
              </a:rPr>
              <a:t>: has the ability to commit code to the project’s main branch, as a group committers elect a Maintainer</a:t>
            </a:r>
          </a:p>
        </p:txBody>
      </p:sp>
      <p:sp>
        <p:nvSpPr>
          <p:cNvPr id="18" name="Rectangle 12"/>
          <p:cNvSpPr>
            <a:spLocks noChangeArrowheads="1"/>
          </p:cNvSpPr>
          <p:nvPr/>
        </p:nvSpPr>
        <p:spPr bwMode="auto">
          <a:xfrm>
            <a:off x="966788" y="3267075"/>
            <a:ext cx="566737" cy="542925"/>
          </a:xfrm>
          <a:prstGeom prst="rect">
            <a:avLst/>
          </a:prstGeom>
          <a:gradFill rotWithShape="1">
            <a:gsLst>
              <a:gs pos="0">
                <a:schemeClr val="tx2"/>
              </a:gs>
              <a:gs pos="100000">
                <a:schemeClr val="tx2">
                  <a:gamma/>
                  <a:shade val="46275"/>
                  <a:invGamma/>
                </a:schemeClr>
              </a:gs>
            </a:gsLst>
            <a:lin ang="5400000" scaled="1"/>
          </a:gra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
        <p:nvSpPr>
          <p:cNvPr id="19" name="Content Placeholder 2"/>
          <p:cNvSpPr>
            <a:spLocks/>
          </p:cNvSpPr>
          <p:nvPr/>
        </p:nvSpPr>
        <p:spPr bwMode="auto">
          <a:xfrm>
            <a:off x="1831975" y="4014788"/>
            <a:ext cx="4514850" cy="666750"/>
          </a:xfrm>
          <a:prstGeom prst="rect">
            <a:avLst/>
          </a:prstGeom>
          <a:noFill/>
          <a:ln w="9525">
            <a:noFill/>
            <a:miter lim="800000"/>
            <a:headEnd/>
            <a:tailEnd/>
          </a:ln>
        </p:spPr>
        <p:txBody>
          <a:bodyPr/>
          <a:lstStyle/>
          <a:p>
            <a:pPr>
              <a:spcBef>
                <a:spcPct val="20000"/>
              </a:spcBef>
              <a:buFont typeface="Arial" pitchFamily="34" charset="0"/>
              <a:buNone/>
            </a:pPr>
            <a:r>
              <a:rPr lang="en-US" sz="1400" b="1">
                <a:latin typeface="Gill Sans Light"/>
                <a:ea typeface="Gill Sans Light"/>
                <a:cs typeface="Gill Sans Light"/>
              </a:rPr>
              <a:t>Contributor</a:t>
            </a:r>
            <a:r>
              <a:rPr lang="en-US" sz="1400">
                <a:latin typeface="Gill Sans Light"/>
                <a:ea typeface="Gill Sans Light"/>
                <a:cs typeface="Gill Sans Light"/>
              </a:rPr>
              <a:t>: anyone in the community that contributes code or documentation to the project, may become committers after establishing themselves</a:t>
            </a:r>
          </a:p>
        </p:txBody>
      </p:sp>
      <p:sp>
        <p:nvSpPr>
          <p:cNvPr id="20" name="Rectangle 14"/>
          <p:cNvSpPr>
            <a:spLocks noChangeArrowheads="1"/>
          </p:cNvSpPr>
          <p:nvPr/>
        </p:nvSpPr>
        <p:spPr bwMode="auto">
          <a:xfrm>
            <a:off x="1204913" y="4105275"/>
            <a:ext cx="566737" cy="542925"/>
          </a:xfrm>
          <a:prstGeom prst="rect">
            <a:avLst/>
          </a:prstGeom>
          <a:gradFill rotWithShape="1">
            <a:gsLst>
              <a:gs pos="0">
                <a:schemeClr val="tx2"/>
              </a:gs>
              <a:gs pos="100000">
                <a:schemeClr val="tx2">
                  <a:gamma/>
                  <a:shade val="46275"/>
                  <a:invGamma/>
                </a:schemeClr>
              </a:gs>
            </a:gsLst>
            <a:lin ang="5400000" scaled="1"/>
          </a:gra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
        <p:nvSpPr>
          <p:cNvPr id="21" name="Line 16"/>
          <p:cNvSpPr>
            <a:spLocks noChangeShapeType="1"/>
          </p:cNvSpPr>
          <p:nvPr/>
        </p:nvSpPr>
        <p:spPr bwMode="auto">
          <a:xfrm>
            <a:off x="6449278" y="798513"/>
            <a:ext cx="0" cy="4040187"/>
          </a:xfrm>
          <a:prstGeom prst="line">
            <a:avLst/>
          </a:prstGeom>
          <a:noFill/>
          <a:ln w="9525">
            <a:solidFill>
              <a:schemeClr val="tx2"/>
            </a:solidFill>
            <a:round/>
            <a:headEnd/>
            <a:tailEnd/>
          </a:ln>
          <a:effectLst/>
        </p:spPr>
        <p:txBody>
          <a:bodyPr/>
          <a:lstStyle/>
          <a:p>
            <a:endParaRPr lang="en-US"/>
          </a:p>
        </p:txBody>
      </p:sp>
      <p:sp>
        <p:nvSpPr>
          <p:cNvPr id="22" name="Content Placeholder 2"/>
          <p:cNvSpPr>
            <a:spLocks/>
          </p:cNvSpPr>
          <p:nvPr/>
        </p:nvSpPr>
        <p:spPr bwMode="auto">
          <a:xfrm>
            <a:off x="6489700" y="1184275"/>
            <a:ext cx="2503489" cy="3259138"/>
          </a:xfrm>
          <a:prstGeom prst="rect">
            <a:avLst/>
          </a:prstGeom>
          <a:noFill/>
          <a:ln w="9525">
            <a:noFill/>
            <a:miter lim="800000"/>
            <a:headEnd/>
            <a:tailEnd/>
          </a:ln>
        </p:spPr>
        <p:txBody>
          <a:bodyPr/>
          <a:lstStyle/>
          <a:p>
            <a:pPr marL="231775" indent="-231775">
              <a:spcBef>
                <a:spcPct val="20000"/>
              </a:spcBef>
              <a:spcAft>
                <a:spcPct val="55000"/>
              </a:spcAft>
              <a:buFont typeface="Arial" pitchFamily="34" charset="0"/>
              <a:buChar char="•"/>
            </a:pPr>
            <a:r>
              <a:rPr lang="en-US" sz="1500" dirty="0">
                <a:latin typeface="Gill Sans Light"/>
                <a:ea typeface="Gill Sans Light"/>
                <a:cs typeface="Gill Sans Light"/>
              </a:rPr>
              <a:t>TSC and project meetings are open to anyone in the technical community, regardless of membership in the </a:t>
            </a:r>
            <a:r>
              <a:rPr lang="en-US" sz="1500" dirty="0" smtClean="0">
                <a:latin typeface="Gill Sans Light"/>
                <a:ea typeface="Gill Sans Light"/>
                <a:cs typeface="Gill Sans Light"/>
              </a:rPr>
              <a:t>LF </a:t>
            </a:r>
            <a:r>
              <a:rPr lang="en-US" sz="1500" dirty="0">
                <a:latin typeface="Gill Sans Light"/>
                <a:ea typeface="Gill Sans Light"/>
                <a:cs typeface="Gill Sans Light"/>
              </a:rPr>
              <a:t>or the Open Mainframe Project</a:t>
            </a:r>
          </a:p>
          <a:p>
            <a:pPr marL="231775" indent="-231775">
              <a:spcBef>
                <a:spcPct val="20000"/>
              </a:spcBef>
              <a:spcAft>
                <a:spcPct val="55000"/>
              </a:spcAft>
              <a:buFont typeface="Arial" pitchFamily="34" charset="0"/>
              <a:buChar char="•"/>
            </a:pPr>
            <a:r>
              <a:rPr lang="en-US" sz="1500" dirty="0">
                <a:latin typeface="Gill Sans Light"/>
                <a:ea typeface="Gill Sans Light"/>
                <a:cs typeface="Gill Sans Light"/>
              </a:rPr>
              <a:t>Projects could potentially span multiple disciplines, including </a:t>
            </a:r>
            <a:r>
              <a:rPr lang="en-US" sz="1500" dirty="0" smtClean="0">
                <a:latin typeface="Gill Sans Light"/>
                <a:ea typeface="Gill Sans Light"/>
                <a:cs typeface="Gill Sans Light"/>
              </a:rPr>
              <a:t>code development</a:t>
            </a:r>
            <a:r>
              <a:rPr lang="en-US" sz="1500" dirty="0">
                <a:latin typeface="Gill Sans Light"/>
                <a:ea typeface="Gill Sans Light"/>
                <a:cs typeface="Gill Sans Light"/>
              </a:rPr>
              <a:t>, documentation, test/build scripting, etc.</a:t>
            </a:r>
          </a:p>
        </p:txBody>
      </p:sp>
      <p:grpSp>
        <p:nvGrpSpPr>
          <p:cNvPr id="23" name="Group 22"/>
          <p:cNvGrpSpPr>
            <a:grpSpLocks noChangeAspect="1"/>
          </p:cNvGrpSpPr>
          <p:nvPr/>
        </p:nvGrpSpPr>
        <p:grpSpPr bwMode="auto">
          <a:xfrm>
            <a:off x="1079500" y="3339674"/>
            <a:ext cx="318425" cy="411480"/>
            <a:chOff x="2203" y="1379"/>
            <a:chExt cx="516" cy="664"/>
          </a:xfrm>
        </p:grpSpPr>
        <p:sp>
          <p:nvSpPr>
            <p:cNvPr id="24" name="Freeform 23"/>
            <p:cNvSpPr>
              <a:spLocks noChangeAspect="1" noEditPoints="1"/>
            </p:cNvSpPr>
            <p:nvPr/>
          </p:nvSpPr>
          <p:spPr bwMode="auto">
            <a:xfrm>
              <a:off x="2291" y="1379"/>
              <a:ext cx="341" cy="402"/>
            </a:xfrm>
            <a:custGeom>
              <a:avLst/>
              <a:gdLst/>
              <a:ahLst/>
              <a:cxnLst>
                <a:cxn ang="0">
                  <a:pos x="452" y="1546"/>
                </a:cxn>
                <a:cxn ang="0">
                  <a:pos x="789" y="1596"/>
                </a:cxn>
                <a:cxn ang="0">
                  <a:pos x="1058" y="1460"/>
                </a:cxn>
                <a:cxn ang="0">
                  <a:pos x="1348" y="1007"/>
                </a:cxn>
                <a:cxn ang="0">
                  <a:pos x="1331" y="756"/>
                </a:cxn>
                <a:cxn ang="0">
                  <a:pos x="1271" y="568"/>
                </a:cxn>
                <a:cxn ang="0">
                  <a:pos x="1228" y="323"/>
                </a:cxn>
                <a:cxn ang="0">
                  <a:pos x="1060" y="107"/>
                </a:cxn>
                <a:cxn ang="0">
                  <a:pos x="783" y="6"/>
                </a:cxn>
                <a:cxn ang="0">
                  <a:pos x="467" y="31"/>
                </a:cxn>
                <a:cxn ang="0">
                  <a:pos x="226" y="175"/>
                </a:cxn>
                <a:cxn ang="0">
                  <a:pos x="119" y="378"/>
                </a:cxn>
                <a:cxn ang="0">
                  <a:pos x="85" y="712"/>
                </a:cxn>
                <a:cxn ang="0">
                  <a:pos x="4" y="835"/>
                </a:cxn>
                <a:cxn ang="0">
                  <a:pos x="58" y="1099"/>
                </a:cxn>
                <a:cxn ang="0">
                  <a:pos x="457" y="509"/>
                </a:cxn>
                <a:cxn ang="0">
                  <a:pos x="705" y="389"/>
                </a:cxn>
                <a:cxn ang="0">
                  <a:pos x="999" y="586"/>
                </a:cxn>
                <a:cxn ang="0">
                  <a:pos x="1148" y="817"/>
                </a:cxn>
                <a:cxn ang="0">
                  <a:pos x="1054" y="744"/>
                </a:cxn>
                <a:cxn ang="0">
                  <a:pos x="894" y="722"/>
                </a:cxn>
                <a:cxn ang="0">
                  <a:pos x="770" y="790"/>
                </a:cxn>
                <a:cxn ang="0">
                  <a:pos x="689" y="839"/>
                </a:cxn>
                <a:cxn ang="0">
                  <a:pos x="611" y="810"/>
                </a:cxn>
                <a:cxn ang="0">
                  <a:pos x="493" y="727"/>
                </a:cxn>
                <a:cxn ang="0">
                  <a:pos x="336" y="733"/>
                </a:cxn>
                <a:cxn ang="0">
                  <a:pos x="224" y="838"/>
                </a:cxn>
                <a:cxn ang="0">
                  <a:pos x="889" y="1024"/>
                </a:cxn>
                <a:cxn ang="0">
                  <a:pos x="760" y="888"/>
                </a:cxn>
                <a:cxn ang="0">
                  <a:pos x="877" y="755"/>
                </a:cxn>
                <a:cxn ang="0">
                  <a:pos x="1075" y="795"/>
                </a:cxn>
                <a:cxn ang="0">
                  <a:pos x="1074" y="962"/>
                </a:cxn>
                <a:cxn ang="0">
                  <a:pos x="594" y="930"/>
                </a:cxn>
                <a:cxn ang="0">
                  <a:pos x="424" y="1029"/>
                </a:cxn>
                <a:cxn ang="0">
                  <a:pos x="260" y="910"/>
                </a:cxn>
                <a:cxn ang="0">
                  <a:pos x="339" y="762"/>
                </a:cxn>
                <a:cxn ang="0">
                  <a:pos x="545" y="784"/>
                </a:cxn>
                <a:cxn ang="0">
                  <a:pos x="85" y="820"/>
                </a:cxn>
                <a:cxn ang="0">
                  <a:pos x="163" y="833"/>
                </a:cxn>
                <a:cxn ang="0">
                  <a:pos x="227" y="906"/>
                </a:cxn>
                <a:cxn ang="0">
                  <a:pos x="339" y="1035"/>
                </a:cxn>
                <a:cxn ang="0">
                  <a:pos x="485" y="1051"/>
                </a:cxn>
                <a:cxn ang="0">
                  <a:pos x="631" y="915"/>
                </a:cxn>
                <a:cxn ang="0">
                  <a:pos x="696" y="866"/>
                </a:cxn>
                <a:cxn ang="0">
                  <a:pos x="759" y="971"/>
                </a:cxn>
                <a:cxn ang="0">
                  <a:pos x="936" y="1057"/>
                </a:cxn>
                <a:cxn ang="0">
                  <a:pos x="1063" y="1012"/>
                </a:cxn>
                <a:cxn ang="0">
                  <a:pos x="1144" y="914"/>
                </a:cxn>
                <a:cxn ang="0">
                  <a:pos x="1235" y="779"/>
                </a:cxn>
                <a:cxn ang="0">
                  <a:pos x="1288" y="866"/>
                </a:cxn>
                <a:cxn ang="0">
                  <a:pos x="1233" y="1069"/>
                </a:cxn>
                <a:cxn ang="0">
                  <a:pos x="1134" y="1090"/>
                </a:cxn>
                <a:cxn ang="0">
                  <a:pos x="1023" y="1347"/>
                </a:cxn>
                <a:cxn ang="0">
                  <a:pos x="829" y="1509"/>
                </a:cxn>
                <a:cxn ang="0">
                  <a:pos x="589" y="1527"/>
                </a:cxn>
                <a:cxn ang="0">
                  <a:pos x="383" y="1399"/>
                </a:cxn>
                <a:cxn ang="0">
                  <a:pos x="247" y="1149"/>
                </a:cxn>
                <a:cxn ang="0">
                  <a:pos x="153" y="1090"/>
                </a:cxn>
                <a:cxn ang="0">
                  <a:pos x="77" y="921"/>
                </a:cxn>
              </a:cxnLst>
              <a:rect l="0" t="0" r="r" b="b"/>
              <a:pathLst>
                <a:path w="1364" h="1609">
                  <a:moveTo>
                    <a:pt x="95" y="1579"/>
                  </a:moveTo>
                  <a:lnTo>
                    <a:pt x="307" y="1519"/>
                  </a:lnTo>
                  <a:lnTo>
                    <a:pt x="307" y="1512"/>
                  </a:lnTo>
                  <a:lnTo>
                    <a:pt x="307" y="1493"/>
                  </a:lnTo>
                  <a:lnTo>
                    <a:pt x="307" y="1462"/>
                  </a:lnTo>
                  <a:lnTo>
                    <a:pt x="307" y="1419"/>
                  </a:lnTo>
                  <a:lnTo>
                    <a:pt x="325" y="1441"/>
                  </a:lnTo>
                  <a:lnTo>
                    <a:pt x="345" y="1462"/>
                  </a:lnTo>
                  <a:lnTo>
                    <a:pt x="365" y="1481"/>
                  </a:lnTo>
                  <a:lnTo>
                    <a:pt x="386" y="1499"/>
                  </a:lnTo>
                  <a:lnTo>
                    <a:pt x="407" y="1516"/>
                  </a:lnTo>
                  <a:lnTo>
                    <a:pt x="429" y="1532"/>
                  </a:lnTo>
                  <a:lnTo>
                    <a:pt x="452" y="1546"/>
                  </a:lnTo>
                  <a:lnTo>
                    <a:pt x="476" y="1560"/>
                  </a:lnTo>
                  <a:lnTo>
                    <a:pt x="500" y="1571"/>
                  </a:lnTo>
                  <a:lnTo>
                    <a:pt x="524" y="1581"/>
                  </a:lnTo>
                  <a:lnTo>
                    <a:pt x="549" y="1589"/>
                  </a:lnTo>
                  <a:lnTo>
                    <a:pt x="574" y="1596"/>
                  </a:lnTo>
                  <a:lnTo>
                    <a:pt x="601" y="1602"/>
                  </a:lnTo>
                  <a:lnTo>
                    <a:pt x="628" y="1606"/>
                  </a:lnTo>
                  <a:lnTo>
                    <a:pt x="655" y="1608"/>
                  </a:lnTo>
                  <a:lnTo>
                    <a:pt x="682" y="1609"/>
                  </a:lnTo>
                  <a:lnTo>
                    <a:pt x="709" y="1608"/>
                  </a:lnTo>
                  <a:lnTo>
                    <a:pt x="737" y="1606"/>
                  </a:lnTo>
                  <a:lnTo>
                    <a:pt x="763" y="1602"/>
                  </a:lnTo>
                  <a:lnTo>
                    <a:pt x="789" y="1596"/>
                  </a:lnTo>
                  <a:lnTo>
                    <a:pt x="814" y="1589"/>
                  </a:lnTo>
                  <a:lnTo>
                    <a:pt x="839" y="1580"/>
                  </a:lnTo>
                  <a:lnTo>
                    <a:pt x="864" y="1570"/>
                  </a:lnTo>
                  <a:lnTo>
                    <a:pt x="889" y="1558"/>
                  </a:lnTo>
                  <a:lnTo>
                    <a:pt x="912" y="1544"/>
                  </a:lnTo>
                  <a:lnTo>
                    <a:pt x="935" y="1530"/>
                  </a:lnTo>
                  <a:lnTo>
                    <a:pt x="957" y="1514"/>
                  </a:lnTo>
                  <a:lnTo>
                    <a:pt x="979" y="1497"/>
                  </a:lnTo>
                  <a:lnTo>
                    <a:pt x="999" y="1478"/>
                  </a:lnTo>
                  <a:lnTo>
                    <a:pt x="1020" y="1458"/>
                  </a:lnTo>
                  <a:lnTo>
                    <a:pt x="1040" y="1437"/>
                  </a:lnTo>
                  <a:lnTo>
                    <a:pt x="1058" y="1414"/>
                  </a:lnTo>
                  <a:lnTo>
                    <a:pt x="1058" y="1460"/>
                  </a:lnTo>
                  <a:lnTo>
                    <a:pt x="1058" y="1492"/>
                  </a:lnTo>
                  <a:lnTo>
                    <a:pt x="1058" y="1512"/>
                  </a:lnTo>
                  <a:lnTo>
                    <a:pt x="1058" y="1519"/>
                  </a:lnTo>
                  <a:lnTo>
                    <a:pt x="1271" y="1579"/>
                  </a:lnTo>
                  <a:lnTo>
                    <a:pt x="1271" y="1139"/>
                  </a:lnTo>
                  <a:lnTo>
                    <a:pt x="1284" y="1126"/>
                  </a:lnTo>
                  <a:lnTo>
                    <a:pt x="1295" y="1112"/>
                  </a:lnTo>
                  <a:lnTo>
                    <a:pt x="1306" y="1097"/>
                  </a:lnTo>
                  <a:lnTo>
                    <a:pt x="1316" y="1081"/>
                  </a:lnTo>
                  <a:lnTo>
                    <a:pt x="1325" y="1064"/>
                  </a:lnTo>
                  <a:lnTo>
                    <a:pt x="1334" y="1046"/>
                  </a:lnTo>
                  <a:lnTo>
                    <a:pt x="1341" y="1027"/>
                  </a:lnTo>
                  <a:lnTo>
                    <a:pt x="1348" y="1007"/>
                  </a:lnTo>
                  <a:lnTo>
                    <a:pt x="1353" y="985"/>
                  </a:lnTo>
                  <a:lnTo>
                    <a:pt x="1357" y="964"/>
                  </a:lnTo>
                  <a:lnTo>
                    <a:pt x="1361" y="943"/>
                  </a:lnTo>
                  <a:lnTo>
                    <a:pt x="1363" y="922"/>
                  </a:lnTo>
                  <a:lnTo>
                    <a:pt x="1364" y="900"/>
                  </a:lnTo>
                  <a:lnTo>
                    <a:pt x="1364" y="878"/>
                  </a:lnTo>
                  <a:lnTo>
                    <a:pt x="1363" y="856"/>
                  </a:lnTo>
                  <a:lnTo>
                    <a:pt x="1360" y="835"/>
                  </a:lnTo>
                  <a:lnTo>
                    <a:pt x="1356" y="814"/>
                  </a:lnTo>
                  <a:lnTo>
                    <a:pt x="1351" y="796"/>
                  </a:lnTo>
                  <a:lnTo>
                    <a:pt x="1344" y="778"/>
                  </a:lnTo>
                  <a:lnTo>
                    <a:pt x="1336" y="763"/>
                  </a:lnTo>
                  <a:lnTo>
                    <a:pt x="1331" y="756"/>
                  </a:lnTo>
                  <a:lnTo>
                    <a:pt x="1326" y="749"/>
                  </a:lnTo>
                  <a:lnTo>
                    <a:pt x="1321" y="743"/>
                  </a:lnTo>
                  <a:lnTo>
                    <a:pt x="1316" y="737"/>
                  </a:lnTo>
                  <a:lnTo>
                    <a:pt x="1310" y="732"/>
                  </a:lnTo>
                  <a:lnTo>
                    <a:pt x="1304" y="727"/>
                  </a:lnTo>
                  <a:lnTo>
                    <a:pt x="1297" y="722"/>
                  </a:lnTo>
                  <a:lnTo>
                    <a:pt x="1290" y="717"/>
                  </a:lnTo>
                  <a:lnTo>
                    <a:pt x="1281" y="713"/>
                  </a:lnTo>
                  <a:lnTo>
                    <a:pt x="1271" y="709"/>
                  </a:lnTo>
                  <a:lnTo>
                    <a:pt x="1271" y="687"/>
                  </a:lnTo>
                  <a:lnTo>
                    <a:pt x="1271" y="653"/>
                  </a:lnTo>
                  <a:lnTo>
                    <a:pt x="1271" y="613"/>
                  </a:lnTo>
                  <a:lnTo>
                    <a:pt x="1271" y="568"/>
                  </a:lnTo>
                  <a:lnTo>
                    <a:pt x="1271" y="549"/>
                  </a:lnTo>
                  <a:lnTo>
                    <a:pt x="1269" y="530"/>
                  </a:lnTo>
                  <a:lnTo>
                    <a:pt x="1268" y="511"/>
                  </a:lnTo>
                  <a:lnTo>
                    <a:pt x="1266" y="493"/>
                  </a:lnTo>
                  <a:lnTo>
                    <a:pt x="1261" y="458"/>
                  </a:lnTo>
                  <a:lnTo>
                    <a:pt x="1256" y="425"/>
                  </a:lnTo>
                  <a:lnTo>
                    <a:pt x="1251" y="398"/>
                  </a:lnTo>
                  <a:lnTo>
                    <a:pt x="1246" y="378"/>
                  </a:lnTo>
                  <a:lnTo>
                    <a:pt x="1243" y="364"/>
                  </a:lnTo>
                  <a:lnTo>
                    <a:pt x="1242" y="359"/>
                  </a:lnTo>
                  <a:lnTo>
                    <a:pt x="1241" y="365"/>
                  </a:lnTo>
                  <a:lnTo>
                    <a:pt x="1235" y="344"/>
                  </a:lnTo>
                  <a:lnTo>
                    <a:pt x="1228" y="323"/>
                  </a:lnTo>
                  <a:lnTo>
                    <a:pt x="1220" y="302"/>
                  </a:lnTo>
                  <a:lnTo>
                    <a:pt x="1211" y="282"/>
                  </a:lnTo>
                  <a:lnTo>
                    <a:pt x="1201" y="263"/>
                  </a:lnTo>
                  <a:lnTo>
                    <a:pt x="1191" y="245"/>
                  </a:lnTo>
                  <a:lnTo>
                    <a:pt x="1179" y="227"/>
                  </a:lnTo>
                  <a:lnTo>
                    <a:pt x="1167" y="210"/>
                  </a:lnTo>
                  <a:lnTo>
                    <a:pt x="1154" y="193"/>
                  </a:lnTo>
                  <a:lnTo>
                    <a:pt x="1140" y="178"/>
                  </a:lnTo>
                  <a:lnTo>
                    <a:pt x="1125" y="161"/>
                  </a:lnTo>
                  <a:lnTo>
                    <a:pt x="1110" y="147"/>
                  </a:lnTo>
                  <a:lnTo>
                    <a:pt x="1094" y="133"/>
                  </a:lnTo>
                  <a:lnTo>
                    <a:pt x="1077" y="120"/>
                  </a:lnTo>
                  <a:lnTo>
                    <a:pt x="1060" y="107"/>
                  </a:lnTo>
                  <a:lnTo>
                    <a:pt x="1042" y="95"/>
                  </a:lnTo>
                  <a:lnTo>
                    <a:pt x="1023" y="84"/>
                  </a:lnTo>
                  <a:lnTo>
                    <a:pt x="1004" y="74"/>
                  </a:lnTo>
                  <a:lnTo>
                    <a:pt x="983" y="64"/>
                  </a:lnTo>
                  <a:lnTo>
                    <a:pt x="963" y="55"/>
                  </a:lnTo>
                  <a:lnTo>
                    <a:pt x="942" y="46"/>
                  </a:lnTo>
                  <a:lnTo>
                    <a:pt x="921" y="38"/>
                  </a:lnTo>
                  <a:lnTo>
                    <a:pt x="899" y="31"/>
                  </a:lnTo>
                  <a:lnTo>
                    <a:pt x="877" y="24"/>
                  </a:lnTo>
                  <a:lnTo>
                    <a:pt x="853" y="19"/>
                  </a:lnTo>
                  <a:lnTo>
                    <a:pt x="830" y="14"/>
                  </a:lnTo>
                  <a:lnTo>
                    <a:pt x="807" y="10"/>
                  </a:lnTo>
                  <a:lnTo>
                    <a:pt x="783" y="6"/>
                  </a:lnTo>
                  <a:lnTo>
                    <a:pt x="758" y="4"/>
                  </a:lnTo>
                  <a:lnTo>
                    <a:pt x="734" y="2"/>
                  </a:lnTo>
                  <a:lnTo>
                    <a:pt x="708" y="1"/>
                  </a:lnTo>
                  <a:lnTo>
                    <a:pt x="682" y="0"/>
                  </a:lnTo>
                  <a:lnTo>
                    <a:pt x="657" y="1"/>
                  </a:lnTo>
                  <a:lnTo>
                    <a:pt x="632" y="2"/>
                  </a:lnTo>
                  <a:lnTo>
                    <a:pt x="608" y="4"/>
                  </a:lnTo>
                  <a:lnTo>
                    <a:pt x="582" y="6"/>
                  </a:lnTo>
                  <a:lnTo>
                    <a:pt x="558" y="10"/>
                  </a:lnTo>
                  <a:lnTo>
                    <a:pt x="535" y="14"/>
                  </a:lnTo>
                  <a:lnTo>
                    <a:pt x="512" y="18"/>
                  </a:lnTo>
                  <a:lnTo>
                    <a:pt x="489" y="24"/>
                  </a:lnTo>
                  <a:lnTo>
                    <a:pt x="467" y="31"/>
                  </a:lnTo>
                  <a:lnTo>
                    <a:pt x="444" y="38"/>
                  </a:lnTo>
                  <a:lnTo>
                    <a:pt x="423" y="46"/>
                  </a:lnTo>
                  <a:lnTo>
                    <a:pt x="402" y="54"/>
                  </a:lnTo>
                  <a:lnTo>
                    <a:pt x="382" y="63"/>
                  </a:lnTo>
                  <a:lnTo>
                    <a:pt x="362" y="73"/>
                  </a:lnTo>
                  <a:lnTo>
                    <a:pt x="343" y="83"/>
                  </a:lnTo>
                  <a:lnTo>
                    <a:pt x="324" y="94"/>
                  </a:lnTo>
                  <a:lnTo>
                    <a:pt x="306" y="106"/>
                  </a:lnTo>
                  <a:lnTo>
                    <a:pt x="288" y="118"/>
                  </a:lnTo>
                  <a:lnTo>
                    <a:pt x="272" y="131"/>
                  </a:lnTo>
                  <a:lnTo>
                    <a:pt x="256" y="145"/>
                  </a:lnTo>
                  <a:lnTo>
                    <a:pt x="241" y="159"/>
                  </a:lnTo>
                  <a:lnTo>
                    <a:pt x="226" y="175"/>
                  </a:lnTo>
                  <a:lnTo>
                    <a:pt x="212" y="191"/>
                  </a:lnTo>
                  <a:lnTo>
                    <a:pt x="199" y="207"/>
                  </a:lnTo>
                  <a:lnTo>
                    <a:pt x="186" y="224"/>
                  </a:lnTo>
                  <a:lnTo>
                    <a:pt x="174" y="242"/>
                  </a:lnTo>
                  <a:lnTo>
                    <a:pt x="164" y="260"/>
                  </a:lnTo>
                  <a:lnTo>
                    <a:pt x="154" y="279"/>
                  </a:lnTo>
                  <a:lnTo>
                    <a:pt x="145" y="298"/>
                  </a:lnTo>
                  <a:lnTo>
                    <a:pt x="137" y="319"/>
                  </a:lnTo>
                  <a:lnTo>
                    <a:pt x="130" y="340"/>
                  </a:lnTo>
                  <a:lnTo>
                    <a:pt x="124" y="361"/>
                  </a:lnTo>
                  <a:lnTo>
                    <a:pt x="123" y="359"/>
                  </a:lnTo>
                  <a:lnTo>
                    <a:pt x="122" y="364"/>
                  </a:lnTo>
                  <a:lnTo>
                    <a:pt x="119" y="378"/>
                  </a:lnTo>
                  <a:lnTo>
                    <a:pt x="114" y="398"/>
                  </a:lnTo>
                  <a:lnTo>
                    <a:pt x="109" y="425"/>
                  </a:lnTo>
                  <a:lnTo>
                    <a:pt x="104" y="458"/>
                  </a:lnTo>
                  <a:lnTo>
                    <a:pt x="99" y="493"/>
                  </a:lnTo>
                  <a:lnTo>
                    <a:pt x="97" y="511"/>
                  </a:lnTo>
                  <a:lnTo>
                    <a:pt x="96" y="530"/>
                  </a:lnTo>
                  <a:lnTo>
                    <a:pt x="95" y="549"/>
                  </a:lnTo>
                  <a:lnTo>
                    <a:pt x="95" y="568"/>
                  </a:lnTo>
                  <a:lnTo>
                    <a:pt x="95" y="612"/>
                  </a:lnTo>
                  <a:lnTo>
                    <a:pt x="95" y="652"/>
                  </a:lnTo>
                  <a:lnTo>
                    <a:pt x="95" y="685"/>
                  </a:lnTo>
                  <a:lnTo>
                    <a:pt x="95" y="708"/>
                  </a:lnTo>
                  <a:lnTo>
                    <a:pt x="85" y="712"/>
                  </a:lnTo>
                  <a:lnTo>
                    <a:pt x="75" y="717"/>
                  </a:lnTo>
                  <a:lnTo>
                    <a:pt x="68" y="722"/>
                  </a:lnTo>
                  <a:lnTo>
                    <a:pt x="60" y="727"/>
                  </a:lnTo>
                  <a:lnTo>
                    <a:pt x="54" y="732"/>
                  </a:lnTo>
                  <a:lnTo>
                    <a:pt x="48" y="737"/>
                  </a:lnTo>
                  <a:lnTo>
                    <a:pt x="43" y="743"/>
                  </a:lnTo>
                  <a:lnTo>
                    <a:pt x="37" y="749"/>
                  </a:lnTo>
                  <a:lnTo>
                    <a:pt x="32" y="756"/>
                  </a:lnTo>
                  <a:lnTo>
                    <a:pt x="28" y="763"/>
                  </a:lnTo>
                  <a:lnTo>
                    <a:pt x="20" y="778"/>
                  </a:lnTo>
                  <a:lnTo>
                    <a:pt x="13" y="796"/>
                  </a:lnTo>
                  <a:lnTo>
                    <a:pt x="8" y="814"/>
                  </a:lnTo>
                  <a:lnTo>
                    <a:pt x="4" y="835"/>
                  </a:lnTo>
                  <a:lnTo>
                    <a:pt x="1" y="856"/>
                  </a:lnTo>
                  <a:lnTo>
                    <a:pt x="0" y="879"/>
                  </a:lnTo>
                  <a:lnTo>
                    <a:pt x="0" y="901"/>
                  </a:lnTo>
                  <a:lnTo>
                    <a:pt x="1" y="922"/>
                  </a:lnTo>
                  <a:lnTo>
                    <a:pt x="3" y="944"/>
                  </a:lnTo>
                  <a:lnTo>
                    <a:pt x="6" y="965"/>
                  </a:lnTo>
                  <a:lnTo>
                    <a:pt x="11" y="986"/>
                  </a:lnTo>
                  <a:lnTo>
                    <a:pt x="16" y="1008"/>
                  </a:lnTo>
                  <a:lnTo>
                    <a:pt x="23" y="1028"/>
                  </a:lnTo>
                  <a:lnTo>
                    <a:pt x="31" y="1047"/>
                  </a:lnTo>
                  <a:lnTo>
                    <a:pt x="39" y="1065"/>
                  </a:lnTo>
                  <a:lnTo>
                    <a:pt x="48" y="1083"/>
                  </a:lnTo>
                  <a:lnTo>
                    <a:pt x="58" y="1099"/>
                  </a:lnTo>
                  <a:lnTo>
                    <a:pt x="70" y="1113"/>
                  </a:lnTo>
                  <a:lnTo>
                    <a:pt x="82" y="1127"/>
                  </a:lnTo>
                  <a:lnTo>
                    <a:pt x="95" y="1140"/>
                  </a:lnTo>
                  <a:lnTo>
                    <a:pt x="95" y="1579"/>
                  </a:lnTo>
                  <a:close/>
                  <a:moveTo>
                    <a:pt x="234" y="604"/>
                  </a:moveTo>
                  <a:lnTo>
                    <a:pt x="256" y="598"/>
                  </a:lnTo>
                  <a:lnTo>
                    <a:pt x="277" y="591"/>
                  </a:lnTo>
                  <a:lnTo>
                    <a:pt x="298" y="584"/>
                  </a:lnTo>
                  <a:lnTo>
                    <a:pt x="318" y="576"/>
                  </a:lnTo>
                  <a:lnTo>
                    <a:pt x="357" y="561"/>
                  </a:lnTo>
                  <a:lnTo>
                    <a:pt x="393" y="544"/>
                  </a:lnTo>
                  <a:lnTo>
                    <a:pt x="426" y="527"/>
                  </a:lnTo>
                  <a:lnTo>
                    <a:pt x="457" y="509"/>
                  </a:lnTo>
                  <a:lnTo>
                    <a:pt x="487" y="490"/>
                  </a:lnTo>
                  <a:lnTo>
                    <a:pt x="514" y="471"/>
                  </a:lnTo>
                  <a:lnTo>
                    <a:pt x="538" y="452"/>
                  </a:lnTo>
                  <a:lnTo>
                    <a:pt x="560" y="431"/>
                  </a:lnTo>
                  <a:lnTo>
                    <a:pt x="581" y="412"/>
                  </a:lnTo>
                  <a:lnTo>
                    <a:pt x="600" y="394"/>
                  </a:lnTo>
                  <a:lnTo>
                    <a:pt x="617" y="376"/>
                  </a:lnTo>
                  <a:lnTo>
                    <a:pt x="632" y="358"/>
                  </a:lnTo>
                  <a:lnTo>
                    <a:pt x="644" y="342"/>
                  </a:lnTo>
                  <a:lnTo>
                    <a:pt x="656" y="326"/>
                  </a:lnTo>
                  <a:lnTo>
                    <a:pt x="671" y="347"/>
                  </a:lnTo>
                  <a:lnTo>
                    <a:pt x="687" y="368"/>
                  </a:lnTo>
                  <a:lnTo>
                    <a:pt x="705" y="389"/>
                  </a:lnTo>
                  <a:lnTo>
                    <a:pt x="725" y="411"/>
                  </a:lnTo>
                  <a:lnTo>
                    <a:pt x="748" y="432"/>
                  </a:lnTo>
                  <a:lnTo>
                    <a:pt x="772" y="454"/>
                  </a:lnTo>
                  <a:lnTo>
                    <a:pt x="797" y="475"/>
                  </a:lnTo>
                  <a:lnTo>
                    <a:pt x="825" y="496"/>
                  </a:lnTo>
                  <a:lnTo>
                    <a:pt x="855" y="515"/>
                  </a:lnTo>
                  <a:lnTo>
                    <a:pt x="889" y="534"/>
                  </a:lnTo>
                  <a:lnTo>
                    <a:pt x="906" y="543"/>
                  </a:lnTo>
                  <a:lnTo>
                    <a:pt x="923" y="552"/>
                  </a:lnTo>
                  <a:lnTo>
                    <a:pt x="941" y="561"/>
                  </a:lnTo>
                  <a:lnTo>
                    <a:pt x="960" y="569"/>
                  </a:lnTo>
                  <a:lnTo>
                    <a:pt x="979" y="577"/>
                  </a:lnTo>
                  <a:lnTo>
                    <a:pt x="999" y="586"/>
                  </a:lnTo>
                  <a:lnTo>
                    <a:pt x="1021" y="593"/>
                  </a:lnTo>
                  <a:lnTo>
                    <a:pt x="1042" y="600"/>
                  </a:lnTo>
                  <a:lnTo>
                    <a:pt x="1064" y="607"/>
                  </a:lnTo>
                  <a:lnTo>
                    <a:pt x="1087" y="613"/>
                  </a:lnTo>
                  <a:lnTo>
                    <a:pt x="1110" y="619"/>
                  </a:lnTo>
                  <a:lnTo>
                    <a:pt x="1134" y="624"/>
                  </a:lnTo>
                  <a:lnTo>
                    <a:pt x="1139" y="650"/>
                  </a:lnTo>
                  <a:lnTo>
                    <a:pt x="1143" y="677"/>
                  </a:lnTo>
                  <a:lnTo>
                    <a:pt x="1145" y="704"/>
                  </a:lnTo>
                  <a:lnTo>
                    <a:pt x="1147" y="734"/>
                  </a:lnTo>
                  <a:lnTo>
                    <a:pt x="1148" y="762"/>
                  </a:lnTo>
                  <a:lnTo>
                    <a:pt x="1148" y="790"/>
                  </a:lnTo>
                  <a:lnTo>
                    <a:pt x="1148" y="817"/>
                  </a:lnTo>
                  <a:lnTo>
                    <a:pt x="1147" y="843"/>
                  </a:lnTo>
                  <a:lnTo>
                    <a:pt x="1141" y="839"/>
                  </a:lnTo>
                  <a:lnTo>
                    <a:pt x="1138" y="834"/>
                  </a:lnTo>
                  <a:lnTo>
                    <a:pt x="1133" y="828"/>
                  </a:lnTo>
                  <a:lnTo>
                    <a:pt x="1127" y="819"/>
                  </a:lnTo>
                  <a:lnTo>
                    <a:pt x="1121" y="807"/>
                  </a:lnTo>
                  <a:lnTo>
                    <a:pt x="1113" y="796"/>
                  </a:lnTo>
                  <a:lnTo>
                    <a:pt x="1105" y="785"/>
                  </a:lnTo>
                  <a:lnTo>
                    <a:pt x="1096" y="776"/>
                  </a:lnTo>
                  <a:lnTo>
                    <a:pt x="1087" y="767"/>
                  </a:lnTo>
                  <a:lnTo>
                    <a:pt x="1077" y="758"/>
                  </a:lnTo>
                  <a:lnTo>
                    <a:pt x="1066" y="751"/>
                  </a:lnTo>
                  <a:lnTo>
                    <a:pt x="1054" y="744"/>
                  </a:lnTo>
                  <a:lnTo>
                    <a:pt x="1042" y="738"/>
                  </a:lnTo>
                  <a:lnTo>
                    <a:pt x="1029" y="733"/>
                  </a:lnTo>
                  <a:lnTo>
                    <a:pt x="1016" y="728"/>
                  </a:lnTo>
                  <a:lnTo>
                    <a:pt x="1002" y="724"/>
                  </a:lnTo>
                  <a:lnTo>
                    <a:pt x="986" y="721"/>
                  </a:lnTo>
                  <a:lnTo>
                    <a:pt x="971" y="718"/>
                  </a:lnTo>
                  <a:lnTo>
                    <a:pt x="955" y="717"/>
                  </a:lnTo>
                  <a:lnTo>
                    <a:pt x="939" y="716"/>
                  </a:lnTo>
                  <a:lnTo>
                    <a:pt x="933" y="717"/>
                  </a:lnTo>
                  <a:lnTo>
                    <a:pt x="927" y="717"/>
                  </a:lnTo>
                  <a:lnTo>
                    <a:pt x="916" y="718"/>
                  </a:lnTo>
                  <a:lnTo>
                    <a:pt x="905" y="719"/>
                  </a:lnTo>
                  <a:lnTo>
                    <a:pt x="894" y="722"/>
                  </a:lnTo>
                  <a:lnTo>
                    <a:pt x="883" y="724"/>
                  </a:lnTo>
                  <a:lnTo>
                    <a:pt x="872" y="727"/>
                  </a:lnTo>
                  <a:lnTo>
                    <a:pt x="860" y="731"/>
                  </a:lnTo>
                  <a:lnTo>
                    <a:pt x="850" y="734"/>
                  </a:lnTo>
                  <a:lnTo>
                    <a:pt x="840" y="739"/>
                  </a:lnTo>
                  <a:lnTo>
                    <a:pt x="830" y="744"/>
                  </a:lnTo>
                  <a:lnTo>
                    <a:pt x="820" y="749"/>
                  </a:lnTo>
                  <a:lnTo>
                    <a:pt x="811" y="755"/>
                  </a:lnTo>
                  <a:lnTo>
                    <a:pt x="802" y="761"/>
                  </a:lnTo>
                  <a:lnTo>
                    <a:pt x="793" y="768"/>
                  </a:lnTo>
                  <a:lnTo>
                    <a:pt x="785" y="775"/>
                  </a:lnTo>
                  <a:lnTo>
                    <a:pt x="777" y="782"/>
                  </a:lnTo>
                  <a:lnTo>
                    <a:pt x="770" y="790"/>
                  </a:lnTo>
                  <a:lnTo>
                    <a:pt x="763" y="799"/>
                  </a:lnTo>
                  <a:lnTo>
                    <a:pt x="754" y="810"/>
                  </a:lnTo>
                  <a:lnTo>
                    <a:pt x="747" y="819"/>
                  </a:lnTo>
                  <a:lnTo>
                    <a:pt x="743" y="825"/>
                  </a:lnTo>
                  <a:lnTo>
                    <a:pt x="739" y="830"/>
                  </a:lnTo>
                  <a:lnTo>
                    <a:pt x="736" y="834"/>
                  </a:lnTo>
                  <a:lnTo>
                    <a:pt x="731" y="836"/>
                  </a:lnTo>
                  <a:lnTo>
                    <a:pt x="728" y="838"/>
                  </a:lnTo>
                  <a:lnTo>
                    <a:pt x="722" y="839"/>
                  </a:lnTo>
                  <a:lnTo>
                    <a:pt x="713" y="839"/>
                  </a:lnTo>
                  <a:lnTo>
                    <a:pt x="705" y="839"/>
                  </a:lnTo>
                  <a:lnTo>
                    <a:pt x="697" y="839"/>
                  </a:lnTo>
                  <a:lnTo>
                    <a:pt x="689" y="839"/>
                  </a:lnTo>
                  <a:lnTo>
                    <a:pt x="682" y="839"/>
                  </a:lnTo>
                  <a:lnTo>
                    <a:pt x="675" y="839"/>
                  </a:lnTo>
                  <a:lnTo>
                    <a:pt x="667" y="839"/>
                  </a:lnTo>
                  <a:lnTo>
                    <a:pt x="659" y="839"/>
                  </a:lnTo>
                  <a:lnTo>
                    <a:pt x="650" y="839"/>
                  </a:lnTo>
                  <a:lnTo>
                    <a:pt x="642" y="839"/>
                  </a:lnTo>
                  <a:lnTo>
                    <a:pt x="635" y="838"/>
                  </a:lnTo>
                  <a:lnTo>
                    <a:pt x="632" y="836"/>
                  </a:lnTo>
                  <a:lnTo>
                    <a:pt x="629" y="834"/>
                  </a:lnTo>
                  <a:lnTo>
                    <a:pt x="626" y="830"/>
                  </a:lnTo>
                  <a:lnTo>
                    <a:pt x="622" y="825"/>
                  </a:lnTo>
                  <a:lnTo>
                    <a:pt x="618" y="819"/>
                  </a:lnTo>
                  <a:lnTo>
                    <a:pt x="611" y="810"/>
                  </a:lnTo>
                  <a:lnTo>
                    <a:pt x="602" y="799"/>
                  </a:lnTo>
                  <a:lnTo>
                    <a:pt x="594" y="790"/>
                  </a:lnTo>
                  <a:lnTo>
                    <a:pt x="587" y="782"/>
                  </a:lnTo>
                  <a:lnTo>
                    <a:pt x="579" y="775"/>
                  </a:lnTo>
                  <a:lnTo>
                    <a:pt x="570" y="768"/>
                  </a:lnTo>
                  <a:lnTo>
                    <a:pt x="562" y="761"/>
                  </a:lnTo>
                  <a:lnTo>
                    <a:pt x="553" y="755"/>
                  </a:lnTo>
                  <a:lnTo>
                    <a:pt x="543" y="749"/>
                  </a:lnTo>
                  <a:lnTo>
                    <a:pt x="534" y="744"/>
                  </a:lnTo>
                  <a:lnTo>
                    <a:pt x="524" y="739"/>
                  </a:lnTo>
                  <a:lnTo>
                    <a:pt x="514" y="734"/>
                  </a:lnTo>
                  <a:lnTo>
                    <a:pt x="503" y="731"/>
                  </a:lnTo>
                  <a:lnTo>
                    <a:pt x="493" y="727"/>
                  </a:lnTo>
                  <a:lnTo>
                    <a:pt x="482" y="724"/>
                  </a:lnTo>
                  <a:lnTo>
                    <a:pt x="471" y="722"/>
                  </a:lnTo>
                  <a:lnTo>
                    <a:pt x="459" y="719"/>
                  </a:lnTo>
                  <a:lnTo>
                    <a:pt x="448" y="718"/>
                  </a:lnTo>
                  <a:lnTo>
                    <a:pt x="437" y="717"/>
                  </a:lnTo>
                  <a:lnTo>
                    <a:pt x="431" y="717"/>
                  </a:lnTo>
                  <a:lnTo>
                    <a:pt x="425" y="716"/>
                  </a:lnTo>
                  <a:lnTo>
                    <a:pt x="409" y="717"/>
                  </a:lnTo>
                  <a:lnTo>
                    <a:pt x="393" y="718"/>
                  </a:lnTo>
                  <a:lnTo>
                    <a:pt x="378" y="721"/>
                  </a:lnTo>
                  <a:lnTo>
                    <a:pt x="363" y="724"/>
                  </a:lnTo>
                  <a:lnTo>
                    <a:pt x="349" y="728"/>
                  </a:lnTo>
                  <a:lnTo>
                    <a:pt x="336" y="733"/>
                  </a:lnTo>
                  <a:lnTo>
                    <a:pt x="322" y="738"/>
                  </a:lnTo>
                  <a:lnTo>
                    <a:pt x="310" y="744"/>
                  </a:lnTo>
                  <a:lnTo>
                    <a:pt x="298" y="751"/>
                  </a:lnTo>
                  <a:lnTo>
                    <a:pt x="287" y="758"/>
                  </a:lnTo>
                  <a:lnTo>
                    <a:pt x="277" y="767"/>
                  </a:lnTo>
                  <a:lnTo>
                    <a:pt x="267" y="776"/>
                  </a:lnTo>
                  <a:lnTo>
                    <a:pt x="259" y="785"/>
                  </a:lnTo>
                  <a:lnTo>
                    <a:pt x="251" y="796"/>
                  </a:lnTo>
                  <a:lnTo>
                    <a:pt x="243" y="807"/>
                  </a:lnTo>
                  <a:lnTo>
                    <a:pt x="237" y="819"/>
                  </a:lnTo>
                  <a:lnTo>
                    <a:pt x="231" y="828"/>
                  </a:lnTo>
                  <a:lnTo>
                    <a:pt x="227" y="834"/>
                  </a:lnTo>
                  <a:lnTo>
                    <a:pt x="224" y="838"/>
                  </a:lnTo>
                  <a:lnTo>
                    <a:pt x="218" y="843"/>
                  </a:lnTo>
                  <a:lnTo>
                    <a:pt x="217" y="814"/>
                  </a:lnTo>
                  <a:lnTo>
                    <a:pt x="217" y="784"/>
                  </a:lnTo>
                  <a:lnTo>
                    <a:pt x="218" y="753"/>
                  </a:lnTo>
                  <a:lnTo>
                    <a:pt x="219" y="721"/>
                  </a:lnTo>
                  <a:lnTo>
                    <a:pt x="221" y="689"/>
                  </a:lnTo>
                  <a:lnTo>
                    <a:pt x="224" y="659"/>
                  </a:lnTo>
                  <a:lnTo>
                    <a:pt x="228" y="630"/>
                  </a:lnTo>
                  <a:lnTo>
                    <a:pt x="234" y="604"/>
                  </a:lnTo>
                  <a:close/>
                  <a:moveTo>
                    <a:pt x="940" y="1029"/>
                  </a:moveTo>
                  <a:lnTo>
                    <a:pt x="922" y="1029"/>
                  </a:lnTo>
                  <a:lnTo>
                    <a:pt x="905" y="1027"/>
                  </a:lnTo>
                  <a:lnTo>
                    <a:pt x="889" y="1024"/>
                  </a:lnTo>
                  <a:lnTo>
                    <a:pt x="873" y="1020"/>
                  </a:lnTo>
                  <a:lnTo>
                    <a:pt x="856" y="1014"/>
                  </a:lnTo>
                  <a:lnTo>
                    <a:pt x="842" y="1007"/>
                  </a:lnTo>
                  <a:lnTo>
                    <a:pt x="828" y="999"/>
                  </a:lnTo>
                  <a:lnTo>
                    <a:pt x="815" y="989"/>
                  </a:lnTo>
                  <a:lnTo>
                    <a:pt x="804" y="979"/>
                  </a:lnTo>
                  <a:lnTo>
                    <a:pt x="793" y="968"/>
                  </a:lnTo>
                  <a:lnTo>
                    <a:pt x="784" y="956"/>
                  </a:lnTo>
                  <a:lnTo>
                    <a:pt x="776" y="943"/>
                  </a:lnTo>
                  <a:lnTo>
                    <a:pt x="770" y="930"/>
                  </a:lnTo>
                  <a:lnTo>
                    <a:pt x="765" y="917"/>
                  </a:lnTo>
                  <a:lnTo>
                    <a:pt x="761" y="903"/>
                  </a:lnTo>
                  <a:lnTo>
                    <a:pt x="760" y="888"/>
                  </a:lnTo>
                  <a:lnTo>
                    <a:pt x="760" y="876"/>
                  </a:lnTo>
                  <a:lnTo>
                    <a:pt x="762" y="864"/>
                  </a:lnTo>
                  <a:lnTo>
                    <a:pt x="766" y="851"/>
                  </a:lnTo>
                  <a:lnTo>
                    <a:pt x="771" y="839"/>
                  </a:lnTo>
                  <a:lnTo>
                    <a:pt x="778" y="827"/>
                  </a:lnTo>
                  <a:lnTo>
                    <a:pt x="786" y="815"/>
                  </a:lnTo>
                  <a:lnTo>
                    <a:pt x="796" y="804"/>
                  </a:lnTo>
                  <a:lnTo>
                    <a:pt x="806" y="794"/>
                  </a:lnTo>
                  <a:lnTo>
                    <a:pt x="818" y="784"/>
                  </a:lnTo>
                  <a:lnTo>
                    <a:pt x="831" y="775"/>
                  </a:lnTo>
                  <a:lnTo>
                    <a:pt x="845" y="767"/>
                  </a:lnTo>
                  <a:lnTo>
                    <a:pt x="860" y="760"/>
                  </a:lnTo>
                  <a:lnTo>
                    <a:pt x="877" y="755"/>
                  </a:lnTo>
                  <a:lnTo>
                    <a:pt x="893" y="750"/>
                  </a:lnTo>
                  <a:lnTo>
                    <a:pt x="910" y="747"/>
                  </a:lnTo>
                  <a:lnTo>
                    <a:pt x="928" y="745"/>
                  </a:lnTo>
                  <a:lnTo>
                    <a:pt x="945" y="745"/>
                  </a:lnTo>
                  <a:lnTo>
                    <a:pt x="963" y="746"/>
                  </a:lnTo>
                  <a:lnTo>
                    <a:pt x="979" y="749"/>
                  </a:lnTo>
                  <a:lnTo>
                    <a:pt x="995" y="752"/>
                  </a:lnTo>
                  <a:lnTo>
                    <a:pt x="1011" y="757"/>
                  </a:lnTo>
                  <a:lnTo>
                    <a:pt x="1026" y="762"/>
                  </a:lnTo>
                  <a:lnTo>
                    <a:pt x="1040" y="769"/>
                  </a:lnTo>
                  <a:lnTo>
                    <a:pt x="1052" y="777"/>
                  </a:lnTo>
                  <a:lnTo>
                    <a:pt x="1064" y="785"/>
                  </a:lnTo>
                  <a:lnTo>
                    <a:pt x="1075" y="795"/>
                  </a:lnTo>
                  <a:lnTo>
                    <a:pt x="1084" y="805"/>
                  </a:lnTo>
                  <a:lnTo>
                    <a:pt x="1092" y="816"/>
                  </a:lnTo>
                  <a:lnTo>
                    <a:pt x="1099" y="828"/>
                  </a:lnTo>
                  <a:lnTo>
                    <a:pt x="1104" y="840"/>
                  </a:lnTo>
                  <a:lnTo>
                    <a:pt x="1107" y="854"/>
                  </a:lnTo>
                  <a:lnTo>
                    <a:pt x="1109" y="868"/>
                  </a:lnTo>
                  <a:lnTo>
                    <a:pt x="1109" y="882"/>
                  </a:lnTo>
                  <a:lnTo>
                    <a:pt x="1108" y="896"/>
                  </a:lnTo>
                  <a:lnTo>
                    <a:pt x="1104" y="910"/>
                  </a:lnTo>
                  <a:lnTo>
                    <a:pt x="1099" y="924"/>
                  </a:lnTo>
                  <a:lnTo>
                    <a:pt x="1092" y="937"/>
                  </a:lnTo>
                  <a:lnTo>
                    <a:pt x="1083" y="950"/>
                  </a:lnTo>
                  <a:lnTo>
                    <a:pt x="1074" y="962"/>
                  </a:lnTo>
                  <a:lnTo>
                    <a:pt x="1063" y="974"/>
                  </a:lnTo>
                  <a:lnTo>
                    <a:pt x="1051" y="985"/>
                  </a:lnTo>
                  <a:lnTo>
                    <a:pt x="1037" y="995"/>
                  </a:lnTo>
                  <a:lnTo>
                    <a:pt x="1023" y="1005"/>
                  </a:lnTo>
                  <a:lnTo>
                    <a:pt x="1008" y="1012"/>
                  </a:lnTo>
                  <a:lnTo>
                    <a:pt x="991" y="1019"/>
                  </a:lnTo>
                  <a:lnTo>
                    <a:pt x="975" y="1024"/>
                  </a:lnTo>
                  <a:lnTo>
                    <a:pt x="958" y="1027"/>
                  </a:lnTo>
                  <a:lnTo>
                    <a:pt x="940" y="1029"/>
                  </a:lnTo>
                  <a:close/>
                  <a:moveTo>
                    <a:pt x="605" y="888"/>
                  </a:moveTo>
                  <a:lnTo>
                    <a:pt x="604" y="903"/>
                  </a:lnTo>
                  <a:lnTo>
                    <a:pt x="600" y="917"/>
                  </a:lnTo>
                  <a:lnTo>
                    <a:pt x="594" y="930"/>
                  </a:lnTo>
                  <a:lnTo>
                    <a:pt x="588" y="943"/>
                  </a:lnTo>
                  <a:lnTo>
                    <a:pt x="580" y="956"/>
                  </a:lnTo>
                  <a:lnTo>
                    <a:pt x="570" y="968"/>
                  </a:lnTo>
                  <a:lnTo>
                    <a:pt x="560" y="979"/>
                  </a:lnTo>
                  <a:lnTo>
                    <a:pt x="548" y="989"/>
                  </a:lnTo>
                  <a:lnTo>
                    <a:pt x="536" y="999"/>
                  </a:lnTo>
                  <a:lnTo>
                    <a:pt x="522" y="1007"/>
                  </a:lnTo>
                  <a:lnTo>
                    <a:pt x="507" y="1014"/>
                  </a:lnTo>
                  <a:lnTo>
                    <a:pt x="492" y="1020"/>
                  </a:lnTo>
                  <a:lnTo>
                    <a:pt x="476" y="1024"/>
                  </a:lnTo>
                  <a:lnTo>
                    <a:pt x="458" y="1027"/>
                  </a:lnTo>
                  <a:lnTo>
                    <a:pt x="441" y="1029"/>
                  </a:lnTo>
                  <a:lnTo>
                    <a:pt x="424" y="1029"/>
                  </a:lnTo>
                  <a:lnTo>
                    <a:pt x="406" y="1027"/>
                  </a:lnTo>
                  <a:lnTo>
                    <a:pt x="389" y="1024"/>
                  </a:lnTo>
                  <a:lnTo>
                    <a:pt x="373" y="1019"/>
                  </a:lnTo>
                  <a:lnTo>
                    <a:pt x="357" y="1012"/>
                  </a:lnTo>
                  <a:lnTo>
                    <a:pt x="342" y="1005"/>
                  </a:lnTo>
                  <a:lnTo>
                    <a:pt x="326" y="995"/>
                  </a:lnTo>
                  <a:lnTo>
                    <a:pt x="313" y="985"/>
                  </a:lnTo>
                  <a:lnTo>
                    <a:pt x="301" y="974"/>
                  </a:lnTo>
                  <a:lnTo>
                    <a:pt x="290" y="962"/>
                  </a:lnTo>
                  <a:lnTo>
                    <a:pt x="280" y="950"/>
                  </a:lnTo>
                  <a:lnTo>
                    <a:pt x="272" y="937"/>
                  </a:lnTo>
                  <a:lnTo>
                    <a:pt x="265" y="924"/>
                  </a:lnTo>
                  <a:lnTo>
                    <a:pt x="260" y="910"/>
                  </a:lnTo>
                  <a:lnTo>
                    <a:pt x="256" y="896"/>
                  </a:lnTo>
                  <a:lnTo>
                    <a:pt x="254" y="882"/>
                  </a:lnTo>
                  <a:lnTo>
                    <a:pt x="254" y="868"/>
                  </a:lnTo>
                  <a:lnTo>
                    <a:pt x="256" y="854"/>
                  </a:lnTo>
                  <a:lnTo>
                    <a:pt x="260" y="840"/>
                  </a:lnTo>
                  <a:lnTo>
                    <a:pt x="265" y="828"/>
                  </a:lnTo>
                  <a:lnTo>
                    <a:pt x="272" y="816"/>
                  </a:lnTo>
                  <a:lnTo>
                    <a:pt x="280" y="805"/>
                  </a:lnTo>
                  <a:lnTo>
                    <a:pt x="289" y="795"/>
                  </a:lnTo>
                  <a:lnTo>
                    <a:pt x="300" y="785"/>
                  </a:lnTo>
                  <a:lnTo>
                    <a:pt x="311" y="777"/>
                  </a:lnTo>
                  <a:lnTo>
                    <a:pt x="324" y="769"/>
                  </a:lnTo>
                  <a:lnTo>
                    <a:pt x="339" y="762"/>
                  </a:lnTo>
                  <a:lnTo>
                    <a:pt x="353" y="757"/>
                  </a:lnTo>
                  <a:lnTo>
                    <a:pt x="369" y="752"/>
                  </a:lnTo>
                  <a:lnTo>
                    <a:pt x="385" y="749"/>
                  </a:lnTo>
                  <a:lnTo>
                    <a:pt x="401" y="746"/>
                  </a:lnTo>
                  <a:lnTo>
                    <a:pt x="418" y="745"/>
                  </a:lnTo>
                  <a:lnTo>
                    <a:pt x="436" y="745"/>
                  </a:lnTo>
                  <a:lnTo>
                    <a:pt x="453" y="747"/>
                  </a:lnTo>
                  <a:lnTo>
                    <a:pt x="471" y="750"/>
                  </a:lnTo>
                  <a:lnTo>
                    <a:pt x="488" y="755"/>
                  </a:lnTo>
                  <a:lnTo>
                    <a:pt x="503" y="760"/>
                  </a:lnTo>
                  <a:lnTo>
                    <a:pt x="518" y="767"/>
                  </a:lnTo>
                  <a:lnTo>
                    <a:pt x="532" y="775"/>
                  </a:lnTo>
                  <a:lnTo>
                    <a:pt x="545" y="784"/>
                  </a:lnTo>
                  <a:lnTo>
                    <a:pt x="557" y="794"/>
                  </a:lnTo>
                  <a:lnTo>
                    <a:pt x="568" y="804"/>
                  </a:lnTo>
                  <a:lnTo>
                    <a:pt x="578" y="815"/>
                  </a:lnTo>
                  <a:lnTo>
                    <a:pt x="586" y="827"/>
                  </a:lnTo>
                  <a:lnTo>
                    <a:pt x="593" y="839"/>
                  </a:lnTo>
                  <a:lnTo>
                    <a:pt x="599" y="851"/>
                  </a:lnTo>
                  <a:lnTo>
                    <a:pt x="603" y="864"/>
                  </a:lnTo>
                  <a:lnTo>
                    <a:pt x="605" y="876"/>
                  </a:lnTo>
                  <a:lnTo>
                    <a:pt x="605" y="888"/>
                  </a:lnTo>
                  <a:close/>
                  <a:moveTo>
                    <a:pt x="79" y="846"/>
                  </a:moveTo>
                  <a:lnTo>
                    <a:pt x="80" y="838"/>
                  </a:lnTo>
                  <a:lnTo>
                    <a:pt x="82" y="829"/>
                  </a:lnTo>
                  <a:lnTo>
                    <a:pt x="85" y="820"/>
                  </a:lnTo>
                  <a:lnTo>
                    <a:pt x="88" y="811"/>
                  </a:lnTo>
                  <a:lnTo>
                    <a:pt x="92" y="803"/>
                  </a:lnTo>
                  <a:lnTo>
                    <a:pt x="97" y="795"/>
                  </a:lnTo>
                  <a:lnTo>
                    <a:pt x="103" y="789"/>
                  </a:lnTo>
                  <a:lnTo>
                    <a:pt x="110" y="784"/>
                  </a:lnTo>
                  <a:lnTo>
                    <a:pt x="115" y="782"/>
                  </a:lnTo>
                  <a:lnTo>
                    <a:pt x="119" y="780"/>
                  </a:lnTo>
                  <a:lnTo>
                    <a:pt x="124" y="779"/>
                  </a:lnTo>
                  <a:lnTo>
                    <a:pt x="129" y="779"/>
                  </a:lnTo>
                  <a:lnTo>
                    <a:pt x="138" y="779"/>
                  </a:lnTo>
                  <a:lnTo>
                    <a:pt x="147" y="780"/>
                  </a:lnTo>
                  <a:lnTo>
                    <a:pt x="155" y="807"/>
                  </a:lnTo>
                  <a:lnTo>
                    <a:pt x="163" y="833"/>
                  </a:lnTo>
                  <a:lnTo>
                    <a:pt x="171" y="858"/>
                  </a:lnTo>
                  <a:lnTo>
                    <a:pt x="180" y="883"/>
                  </a:lnTo>
                  <a:lnTo>
                    <a:pt x="190" y="904"/>
                  </a:lnTo>
                  <a:lnTo>
                    <a:pt x="201" y="924"/>
                  </a:lnTo>
                  <a:lnTo>
                    <a:pt x="212" y="941"/>
                  </a:lnTo>
                  <a:lnTo>
                    <a:pt x="224" y="956"/>
                  </a:lnTo>
                  <a:lnTo>
                    <a:pt x="223" y="951"/>
                  </a:lnTo>
                  <a:lnTo>
                    <a:pt x="222" y="936"/>
                  </a:lnTo>
                  <a:lnTo>
                    <a:pt x="221" y="914"/>
                  </a:lnTo>
                  <a:lnTo>
                    <a:pt x="219" y="885"/>
                  </a:lnTo>
                  <a:lnTo>
                    <a:pt x="220" y="889"/>
                  </a:lnTo>
                  <a:lnTo>
                    <a:pt x="222" y="894"/>
                  </a:lnTo>
                  <a:lnTo>
                    <a:pt x="227" y="906"/>
                  </a:lnTo>
                  <a:lnTo>
                    <a:pt x="232" y="920"/>
                  </a:lnTo>
                  <a:lnTo>
                    <a:pt x="239" y="936"/>
                  </a:lnTo>
                  <a:lnTo>
                    <a:pt x="247" y="951"/>
                  </a:lnTo>
                  <a:lnTo>
                    <a:pt x="257" y="966"/>
                  </a:lnTo>
                  <a:lnTo>
                    <a:pt x="269" y="981"/>
                  </a:lnTo>
                  <a:lnTo>
                    <a:pt x="276" y="989"/>
                  </a:lnTo>
                  <a:lnTo>
                    <a:pt x="284" y="997"/>
                  </a:lnTo>
                  <a:lnTo>
                    <a:pt x="292" y="1005"/>
                  </a:lnTo>
                  <a:lnTo>
                    <a:pt x="301" y="1012"/>
                  </a:lnTo>
                  <a:lnTo>
                    <a:pt x="310" y="1018"/>
                  </a:lnTo>
                  <a:lnTo>
                    <a:pt x="319" y="1024"/>
                  </a:lnTo>
                  <a:lnTo>
                    <a:pt x="330" y="1030"/>
                  </a:lnTo>
                  <a:lnTo>
                    <a:pt x="339" y="1035"/>
                  </a:lnTo>
                  <a:lnTo>
                    <a:pt x="349" y="1039"/>
                  </a:lnTo>
                  <a:lnTo>
                    <a:pt x="359" y="1044"/>
                  </a:lnTo>
                  <a:lnTo>
                    <a:pt x="370" y="1047"/>
                  </a:lnTo>
                  <a:lnTo>
                    <a:pt x="380" y="1050"/>
                  </a:lnTo>
                  <a:lnTo>
                    <a:pt x="391" y="1053"/>
                  </a:lnTo>
                  <a:lnTo>
                    <a:pt x="401" y="1054"/>
                  </a:lnTo>
                  <a:lnTo>
                    <a:pt x="412" y="1056"/>
                  </a:lnTo>
                  <a:lnTo>
                    <a:pt x="423" y="1057"/>
                  </a:lnTo>
                  <a:lnTo>
                    <a:pt x="427" y="1057"/>
                  </a:lnTo>
                  <a:lnTo>
                    <a:pt x="432" y="1057"/>
                  </a:lnTo>
                  <a:lnTo>
                    <a:pt x="450" y="1056"/>
                  </a:lnTo>
                  <a:lnTo>
                    <a:pt x="468" y="1054"/>
                  </a:lnTo>
                  <a:lnTo>
                    <a:pt x="485" y="1051"/>
                  </a:lnTo>
                  <a:lnTo>
                    <a:pt x="502" y="1046"/>
                  </a:lnTo>
                  <a:lnTo>
                    <a:pt x="518" y="1040"/>
                  </a:lnTo>
                  <a:lnTo>
                    <a:pt x="533" y="1033"/>
                  </a:lnTo>
                  <a:lnTo>
                    <a:pt x="547" y="1025"/>
                  </a:lnTo>
                  <a:lnTo>
                    <a:pt x="561" y="1016"/>
                  </a:lnTo>
                  <a:lnTo>
                    <a:pt x="573" y="1006"/>
                  </a:lnTo>
                  <a:lnTo>
                    <a:pt x="585" y="995"/>
                  </a:lnTo>
                  <a:lnTo>
                    <a:pt x="595" y="983"/>
                  </a:lnTo>
                  <a:lnTo>
                    <a:pt x="606" y="971"/>
                  </a:lnTo>
                  <a:lnTo>
                    <a:pt x="614" y="958"/>
                  </a:lnTo>
                  <a:lnTo>
                    <a:pt x="621" y="944"/>
                  </a:lnTo>
                  <a:lnTo>
                    <a:pt x="627" y="930"/>
                  </a:lnTo>
                  <a:lnTo>
                    <a:pt x="631" y="915"/>
                  </a:lnTo>
                  <a:lnTo>
                    <a:pt x="635" y="903"/>
                  </a:lnTo>
                  <a:lnTo>
                    <a:pt x="639" y="889"/>
                  </a:lnTo>
                  <a:lnTo>
                    <a:pt x="641" y="882"/>
                  </a:lnTo>
                  <a:lnTo>
                    <a:pt x="644" y="877"/>
                  </a:lnTo>
                  <a:lnTo>
                    <a:pt x="647" y="873"/>
                  </a:lnTo>
                  <a:lnTo>
                    <a:pt x="651" y="870"/>
                  </a:lnTo>
                  <a:lnTo>
                    <a:pt x="658" y="867"/>
                  </a:lnTo>
                  <a:lnTo>
                    <a:pt x="663" y="866"/>
                  </a:lnTo>
                  <a:lnTo>
                    <a:pt x="668" y="866"/>
                  </a:lnTo>
                  <a:lnTo>
                    <a:pt x="675" y="866"/>
                  </a:lnTo>
                  <a:lnTo>
                    <a:pt x="684" y="866"/>
                  </a:lnTo>
                  <a:lnTo>
                    <a:pt x="689" y="866"/>
                  </a:lnTo>
                  <a:lnTo>
                    <a:pt x="696" y="866"/>
                  </a:lnTo>
                  <a:lnTo>
                    <a:pt x="701" y="866"/>
                  </a:lnTo>
                  <a:lnTo>
                    <a:pt x="706" y="867"/>
                  </a:lnTo>
                  <a:lnTo>
                    <a:pt x="713" y="870"/>
                  </a:lnTo>
                  <a:lnTo>
                    <a:pt x="716" y="873"/>
                  </a:lnTo>
                  <a:lnTo>
                    <a:pt x="720" y="877"/>
                  </a:lnTo>
                  <a:lnTo>
                    <a:pt x="723" y="882"/>
                  </a:lnTo>
                  <a:lnTo>
                    <a:pt x="725" y="889"/>
                  </a:lnTo>
                  <a:lnTo>
                    <a:pt x="729" y="903"/>
                  </a:lnTo>
                  <a:lnTo>
                    <a:pt x="734" y="915"/>
                  </a:lnTo>
                  <a:lnTo>
                    <a:pt x="738" y="930"/>
                  </a:lnTo>
                  <a:lnTo>
                    <a:pt x="743" y="944"/>
                  </a:lnTo>
                  <a:lnTo>
                    <a:pt x="750" y="958"/>
                  </a:lnTo>
                  <a:lnTo>
                    <a:pt x="759" y="971"/>
                  </a:lnTo>
                  <a:lnTo>
                    <a:pt x="768" y="983"/>
                  </a:lnTo>
                  <a:lnTo>
                    <a:pt x="779" y="995"/>
                  </a:lnTo>
                  <a:lnTo>
                    <a:pt x="791" y="1006"/>
                  </a:lnTo>
                  <a:lnTo>
                    <a:pt x="803" y="1016"/>
                  </a:lnTo>
                  <a:lnTo>
                    <a:pt x="817" y="1025"/>
                  </a:lnTo>
                  <a:lnTo>
                    <a:pt x="831" y="1033"/>
                  </a:lnTo>
                  <a:lnTo>
                    <a:pt x="846" y="1040"/>
                  </a:lnTo>
                  <a:lnTo>
                    <a:pt x="862" y="1046"/>
                  </a:lnTo>
                  <a:lnTo>
                    <a:pt x="879" y="1051"/>
                  </a:lnTo>
                  <a:lnTo>
                    <a:pt x="896" y="1054"/>
                  </a:lnTo>
                  <a:lnTo>
                    <a:pt x="914" y="1056"/>
                  </a:lnTo>
                  <a:lnTo>
                    <a:pt x="931" y="1057"/>
                  </a:lnTo>
                  <a:lnTo>
                    <a:pt x="936" y="1057"/>
                  </a:lnTo>
                  <a:lnTo>
                    <a:pt x="941" y="1057"/>
                  </a:lnTo>
                  <a:lnTo>
                    <a:pt x="952" y="1056"/>
                  </a:lnTo>
                  <a:lnTo>
                    <a:pt x="963" y="1054"/>
                  </a:lnTo>
                  <a:lnTo>
                    <a:pt x="973" y="1053"/>
                  </a:lnTo>
                  <a:lnTo>
                    <a:pt x="984" y="1050"/>
                  </a:lnTo>
                  <a:lnTo>
                    <a:pt x="994" y="1047"/>
                  </a:lnTo>
                  <a:lnTo>
                    <a:pt x="1005" y="1044"/>
                  </a:lnTo>
                  <a:lnTo>
                    <a:pt x="1016" y="1039"/>
                  </a:lnTo>
                  <a:lnTo>
                    <a:pt x="1025" y="1035"/>
                  </a:lnTo>
                  <a:lnTo>
                    <a:pt x="1035" y="1030"/>
                  </a:lnTo>
                  <a:lnTo>
                    <a:pt x="1045" y="1024"/>
                  </a:lnTo>
                  <a:lnTo>
                    <a:pt x="1054" y="1018"/>
                  </a:lnTo>
                  <a:lnTo>
                    <a:pt x="1063" y="1012"/>
                  </a:lnTo>
                  <a:lnTo>
                    <a:pt x="1071" y="1005"/>
                  </a:lnTo>
                  <a:lnTo>
                    <a:pt x="1080" y="997"/>
                  </a:lnTo>
                  <a:lnTo>
                    <a:pt x="1088" y="989"/>
                  </a:lnTo>
                  <a:lnTo>
                    <a:pt x="1095" y="981"/>
                  </a:lnTo>
                  <a:lnTo>
                    <a:pt x="1107" y="966"/>
                  </a:lnTo>
                  <a:lnTo>
                    <a:pt x="1117" y="951"/>
                  </a:lnTo>
                  <a:lnTo>
                    <a:pt x="1125" y="936"/>
                  </a:lnTo>
                  <a:lnTo>
                    <a:pt x="1132" y="920"/>
                  </a:lnTo>
                  <a:lnTo>
                    <a:pt x="1138" y="906"/>
                  </a:lnTo>
                  <a:lnTo>
                    <a:pt x="1143" y="894"/>
                  </a:lnTo>
                  <a:lnTo>
                    <a:pt x="1144" y="889"/>
                  </a:lnTo>
                  <a:lnTo>
                    <a:pt x="1146" y="886"/>
                  </a:lnTo>
                  <a:lnTo>
                    <a:pt x="1144" y="914"/>
                  </a:lnTo>
                  <a:lnTo>
                    <a:pt x="1143" y="936"/>
                  </a:lnTo>
                  <a:lnTo>
                    <a:pt x="1142" y="951"/>
                  </a:lnTo>
                  <a:lnTo>
                    <a:pt x="1141" y="956"/>
                  </a:lnTo>
                  <a:lnTo>
                    <a:pt x="1152" y="941"/>
                  </a:lnTo>
                  <a:lnTo>
                    <a:pt x="1163" y="924"/>
                  </a:lnTo>
                  <a:lnTo>
                    <a:pt x="1174" y="904"/>
                  </a:lnTo>
                  <a:lnTo>
                    <a:pt x="1183" y="883"/>
                  </a:lnTo>
                  <a:lnTo>
                    <a:pt x="1192" y="858"/>
                  </a:lnTo>
                  <a:lnTo>
                    <a:pt x="1201" y="833"/>
                  </a:lnTo>
                  <a:lnTo>
                    <a:pt x="1209" y="807"/>
                  </a:lnTo>
                  <a:lnTo>
                    <a:pt x="1216" y="780"/>
                  </a:lnTo>
                  <a:lnTo>
                    <a:pt x="1225" y="779"/>
                  </a:lnTo>
                  <a:lnTo>
                    <a:pt x="1235" y="779"/>
                  </a:lnTo>
                  <a:lnTo>
                    <a:pt x="1239" y="779"/>
                  </a:lnTo>
                  <a:lnTo>
                    <a:pt x="1244" y="780"/>
                  </a:lnTo>
                  <a:lnTo>
                    <a:pt x="1249" y="782"/>
                  </a:lnTo>
                  <a:lnTo>
                    <a:pt x="1253" y="784"/>
                  </a:lnTo>
                  <a:lnTo>
                    <a:pt x="1260" y="789"/>
                  </a:lnTo>
                  <a:lnTo>
                    <a:pt x="1266" y="795"/>
                  </a:lnTo>
                  <a:lnTo>
                    <a:pt x="1272" y="803"/>
                  </a:lnTo>
                  <a:lnTo>
                    <a:pt x="1276" y="811"/>
                  </a:lnTo>
                  <a:lnTo>
                    <a:pt x="1280" y="820"/>
                  </a:lnTo>
                  <a:lnTo>
                    <a:pt x="1282" y="829"/>
                  </a:lnTo>
                  <a:lnTo>
                    <a:pt x="1285" y="838"/>
                  </a:lnTo>
                  <a:lnTo>
                    <a:pt x="1286" y="846"/>
                  </a:lnTo>
                  <a:lnTo>
                    <a:pt x="1288" y="866"/>
                  </a:lnTo>
                  <a:lnTo>
                    <a:pt x="1289" y="884"/>
                  </a:lnTo>
                  <a:lnTo>
                    <a:pt x="1289" y="903"/>
                  </a:lnTo>
                  <a:lnTo>
                    <a:pt x="1288" y="921"/>
                  </a:lnTo>
                  <a:lnTo>
                    <a:pt x="1286" y="939"/>
                  </a:lnTo>
                  <a:lnTo>
                    <a:pt x="1283" y="956"/>
                  </a:lnTo>
                  <a:lnTo>
                    <a:pt x="1279" y="973"/>
                  </a:lnTo>
                  <a:lnTo>
                    <a:pt x="1275" y="990"/>
                  </a:lnTo>
                  <a:lnTo>
                    <a:pt x="1268" y="1006"/>
                  </a:lnTo>
                  <a:lnTo>
                    <a:pt x="1262" y="1021"/>
                  </a:lnTo>
                  <a:lnTo>
                    <a:pt x="1256" y="1035"/>
                  </a:lnTo>
                  <a:lnTo>
                    <a:pt x="1249" y="1048"/>
                  </a:lnTo>
                  <a:lnTo>
                    <a:pt x="1241" y="1059"/>
                  </a:lnTo>
                  <a:lnTo>
                    <a:pt x="1233" y="1069"/>
                  </a:lnTo>
                  <a:lnTo>
                    <a:pt x="1225" y="1078"/>
                  </a:lnTo>
                  <a:lnTo>
                    <a:pt x="1216" y="1086"/>
                  </a:lnTo>
                  <a:lnTo>
                    <a:pt x="1212" y="1089"/>
                  </a:lnTo>
                  <a:lnTo>
                    <a:pt x="1207" y="1091"/>
                  </a:lnTo>
                  <a:lnTo>
                    <a:pt x="1201" y="1094"/>
                  </a:lnTo>
                  <a:lnTo>
                    <a:pt x="1196" y="1096"/>
                  </a:lnTo>
                  <a:lnTo>
                    <a:pt x="1184" y="1098"/>
                  </a:lnTo>
                  <a:lnTo>
                    <a:pt x="1172" y="1099"/>
                  </a:lnTo>
                  <a:lnTo>
                    <a:pt x="1160" y="1099"/>
                  </a:lnTo>
                  <a:lnTo>
                    <a:pt x="1149" y="1096"/>
                  </a:lnTo>
                  <a:lnTo>
                    <a:pt x="1144" y="1095"/>
                  </a:lnTo>
                  <a:lnTo>
                    <a:pt x="1139" y="1093"/>
                  </a:lnTo>
                  <a:lnTo>
                    <a:pt x="1134" y="1090"/>
                  </a:lnTo>
                  <a:lnTo>
                    <a:pt x="1130" y="1088"/>
                  </a:lnTo>
                  <a:lnTo>
                    <a:pt x="1125" y="1116"/>
                  </a:lnTo>
                  <a:lnTo>
                    <a:pt x="1119" y="1141"/>
                  </a:lnTo>
                  <a:lnTo>
                    <a:pt x="1112" y="1164"/>
                  </a:lnTo>
                  <a:lnTo>
                    <a:pt x="1104" y="1187"/>
                  </a:lnTo>
                  <a:lnTo>
                    <a:pt x="1096" y="1209"/>
                  </a:lnTo>
                  <a:lnTo>
                    <a:pt x="1087" y="1231"/>
                  </a:lnTo>
                  <a:lnTo>
                    <a:pt x="1078" y="1252"/>
                  </a:lnTo>
                  <a:lnTo>
                    <a:pt x="1068" y="1272"/>
                  </a:lnTo>
                  <a:lnTo>
                    <a:pt x="1057" y="1292"/>
                  </a:lnTo>
                  <a:lnTo>
                    <a:pt x="1046" y="1311"/>
                  </a:lnTo>
                  <a:lnTo>
                    <a:pt x="1035" y="1330"/>
                  </a:lnTo>
                  <a:lnTo>
                    <a:pt x="1023" y="1347"/>
                  </a:lnTo>
                  <a:lnTo>
                    <a:pt x="1011" y="1364"/>
                  </a:lnTo>
                  <a:lnTo>
                    <a:pt x="997" y="1380"/>
                  </a:lnTo>
                  <a:lnTo>
                    <a:pt x="984" y="1396"/>
                  </a:lnTo>
                  <a:lnTo>
                    <a:pt x="970" y="1410"/>
                  </a:lnTo>
                  <a:lnTo>
                    <a:pt x="956" y="1425"/>
                  </a:lnTo>
                  <a:lnTo>
                    <a:pt x="942" y="1439"/>
                  </a:lnTo>
                  <a:lnTo>
                    <a:pt x="927" y="1451"/>
                  </a:lnTo>
                  <a:lnTo>
                    <a:pt x="912" y="1463"/>
                  </a:lnTo>
                  <a:lnTo>
                    <a:pt x="896" y="1474"/>
                  </a:lnTo>
                  <a:lnTo>
                    <a:pt x="880" y="1484"/>
                  </a:lnTo>
                  <a:lnTo>
                    <a:pt x="863" y="1493"/>
                  </a:lnTo>
                  <a:lnTo>
                    <a:pt x="846" y="1501"/>
                  </a:lnTo>
                  <a:lnTo>
                    <a:pt x="829" y="1509"/>
                  </a:lnTo>
                  <a:lnTo>
                    <a:pt x="812" y="1516"/>
                  </a:lnTo>
                  <a:lnTo>
                    <a:pt x="794" y="1521"/>
                  </a:lnTo>
                  <a:lnTo>
                    <a:pt x="776" y="1526"/>
                  </a:lnTo>
                  <a:lnTo>
                    <a:pt x="758" y="1531"/>
                  </a:lnTo>
                  <a:lnTo>
                    <a:pt x="740" y="1534"/>
                  </a:lnTo>
                  <a:lnTo>
                    <a:pt x="720" y="1536"/>
                  </a:lnTo>
                  <a:lnTo>
                    <a:pt x="701" y="1538"/>
                  </a:lnTo>
                  <a:lnTo>
                    <a:pt x="682" y="1538"/>
                  </a:lnTo>
                  <a:lnTo>
                    <a:pt x="663" y="1538"/>
                  </a:lnTo>
                  <a:lnTo>
                    <a:pt x="644" y="1536"/>
                  </a:lnTo>
                  <a:lnTo>
                    <a:pt x="626" y="1534"/>
                  </a:lnTo>
                  <a:lnTo>
                    <a:pt x="608" y="1531"/>
                  </a:lnTo>
                  <a:lnTo>
                    <a:pt x="589" y="1527"/>
                  </a:lnTo>
                  <a:lnTo>
                    <a:pt x="571" y="1522"/>
                  </a:lnTo>
                  <a:lnTo>
                    <a:pt x="554" y="1516"/>
                  </a:lnTo>
                  <a:lnTo>
                    <a:pt x="536" y="1509"/>
                  </a:lnTo>
                  <a:lnTo>
                    <a:pt x="520" y="1502"/>
                  </a:lnTo>
                  <a:lnTo>
                    <a:pt x="503" y="1494"/>
                  </a:lnTo>
                  <a:lnTo>
                    <a:pt x="487" y="1485"/>
                  </a:lnTo>
                  <a:lnTo>
                    <a:pt x="471" y="1475"/>
                  </a:lnTo>
                  <a:lnTo>
                    <a:pt x="454" y="1464"/>
                  </a:lnTo>
                  <a:lnTo>
                    <a:pt x="439" y="1453"/>
                  </a:lnTo>
                  <a:lnTo>
                    <a:pt x="425" y="1441"/>
                  </a:lnTo>
                  <a:lnTo>
                    <a:pt x="410" y="1428"/>
                  </a:lnTo>
                  <a:lnTo>
                    <a:pt x="396" y="1413"/>
                  </a:lnTo>
                  <a:lnTo>
                    <a:pt x="383" y="1399"/>
                  </a:lnTo>
                  <a:lnTo>
                    <a:pt x="369" y="1383"/>
                  </a:lnTo>
                  <a:lnTo>
                    <a:pt x="357" y="1368"/>
                  </a:lnTo>
                  <a:lnTo>
                    <a:pt x="344" y="1351"/>
                  </a:lnTo>
                  <a:lnTo>
                    <a:pt x="333" y="1334"/>
                  </a:lnTo>
                  <a:lnTo>
                    <a:pt x="320" y="1316"/>
                  </a:lnTo>
                  <a:lnTo>
                    <a:pt x="309" y="1297"/>
                  </a:lnTo>
                  <a:lnTo>
                    <a:pt x="299" y="1278"/>
                  </a:lnTo>
                  <a:lnTo>
                    <a:pt x="289" y="1257"/>
                  </a:lnTo>
                  <a:lnTo>
                    <a:pt x="280" y="1237"/>
                  </a:lnTo>
                  <a:lnTo>
                    <a:pt x="271" y="1216"/>
                  </a:lnTo>
                  <a:lnTo>
                    <a:pt x="262" y="1194"/>
                  </a:lnTo>
                  <a:lnTo>
                    <a:pt x="255" y="1172"/>
                  </a:lnTo>
                  <a:lnTo>
                    <a:pt x="247" y="1149"/>
                  </a:lnTo>
                  <a:lnTo>
                    <a:pt x="241" y="1124"/>
                  </a:lnTo>
                  <a:lnTo>
                    <a:pt x="233" y="1091"/>
                  </a:lnTo>
                  <a:lnTo>
                    <a:pt x="226" y="1094"/>
                  </a:lnTo>
                  <a:lnTo>
                    <a:pt x="218" y="1097"/>
                  </a:lnTo>
                  <a:lnTo>
                    <a:pt x="208" y="1099"/>
                  </a:lnTo>
                  <a:lnTo>
                    <a:pt x="197" y="1101"/>
                  </a:lnTo>
                  <a:lnTo>
                    <a:pt x="190" y="1101"/>
                  </a:lnTo>
                  <a:lnTo>
                    <a:pt x="184" y="1101"/>
                  </a:lnTo>
                  <a:lnTo>
                    <a:pt x="178" y="1100"/>
                  </a:lnTo>
                  <a:lnTo>
                    <a:pt x="172" y="1098"/>
                  </a:lnTo>
                  <a:lnTo>
                    <a:pt x="165" y="1096"/>
                  </a:lnTo>
                  <a:lnTo>
                    <a:pt x="159" y="1094"/>
                  </a:lnTo>
                  <a:lnTo>
                    <a:pt x="153" y="1090"/>
                  </a:lnTo>
                  <a:lnTo>
                    <a:pt x="147" y="1086"/>
                  </a:lnTo>
                  <a:lnTo>
                    <a:pt x="139" y="1078"/>
                  </a:lnTo>
                  <a:lnTo>
                    <a:pt x="131" y="1069"/>
                  </a:lnTo>
                  <a:lnTo>
                    <a:pt x="123" y="1059"/>
                  </a:lnTo>
                  <a:lnTo>
                    <a:pt x="116" y="1047"/>
                  </a:lnTo>
                  <a:lnTo>
                    <a:pt x="109" y="1034"/>
                  </a:lnTo>
                  <a:lnTo>
                    <a:pt x="102" y="1020"/>
                  </a:lnTo>
                  <a:lnTo>
                    <a:pt x="96" y="1006"/>
                  </a:lnTo>
                  <a:lnTo>
                    <a:pt x="91" y="989"/>
                  </a:lnTo>
                  <a:lnTo>
                    <a:pt x="86" y="973"/>
                  </a:lnTo>
                  <a:lnTo>
                    <a:pt x="82" y="956"/>
                  </a:lnTo>
                  <a:lnTo>
                    <a:pt x="79" y="939"/>
                  </a:lnTo>
                  <a:lnTo>
                    <a:pt x="77" y="921"/>
                  </a:lnTo>
                  <a:lnTo>
                    <a:pt x="75" y="903"/>
                  </a:lnTo>
                  <a:lnTo>
                    <a:pt x="75" y="884"/>
                  </a:lnTo>
                  <a:lnTo>
                    <a:pt x="76" y="866"/>
                  </a:lnTo>
                  <a:lnTo>
                    <a:pt x="79" y="846"/>
                  </a:lnTo>
                  <a:close/>
                </a:path>
              </a:pathLst>
            </a:custGeom>
            <a:solidFill>
              <a:schemeClr val="bg1"/>
            </a:solidFill>
            <a:ln w="9525">
              <a:noFill/>
              <a:round/>
              <a:headEnd/>
              <a:tailEnd/>
            </a:ln>
          </p:spPr>
          <p:txBody>
            <a:bodyPr/>
            <a:lstStyle/>
            <a:p>
              <a:endParaRPr lang="en-US"/>
            </a:p>
          </p:txBody>
        </p:sp>
        <p:sp>
          <p:nvSpPr>
            <p:cNvPr id="25" name="Freeform 24"/>
            <p:cNvSpPr>
              <a:spLocks noChangeAspect="1"/>
            </p:cNvSpPr>
            <p:nvPr/>
          </p:nvSpPr>
          <p:spPr bwMode="auto">
            <a:xfrm>
              <a:off x="2203" y="1805"/>
              <a:ext cx="516" cy="238"/>
            </a:xfrm>
            <a:custGeom>
              <a:avLst/>
              <a:gdLst/>
              <a:ahLst/>
              <a:cxnLst>
                <a:cxn ang="0">
                  <a:pos x="2057" y="748"/>
                </a:cxn>
                <a:cxn ang="0">
                  <a:pos x="2038" y="539"/>
                </a:cxn>
                <a:cxn ang="0">
                  <a:pos x="2017" y="403"/>
                </a:cxn>
                <a:cxn ang="0">
                  <a:pos x="1997" y="311"/>
                </a:cxn>
                <a:cxn ang="0">
                  <a:pos x="1983" y="274"/>
                </a:cxn>
                <a:cxn ang="0">
                  <a:pos x="1949" y="221"/>
                </a:cxn>
                <a:cxn ang="0">
                  <a:pos x="1902" y="173"/>
                </a:cxn>
                <a:cxn ang="0">
                  <a:pos x="1839" y="128"/>
                </a:cxn>
                <a:cxn ang="0">
                  <a:pos x="1761" y="83"/>
                </a:cxn>
                <a:cxn ang="0">
                  <a:pos x="1666" y="40"/>
                </a:cxn>
                <a:cxn ang="0">
                  <a:pos x="1629" y="24"/>
                </a:cxn>
                <a:cxn ang="0">
                  <a:pos x="1581" y="6"/>
                </a:cxn>
                <a:cxn ang="0">
                  <a:pos x="1577" y="418"/>
                </a:cxn>
                <a:cxn ang="0">
                  <a:pos x="1465" y="448"/>
                </a:cxn>
                <a:cxn ang="0">
                  <a:pos x="1339" y="495"/>
                </a:cxn>
                <a:cxn ang="0">
                  <a:pos x="1248" y="538"/>
                </a:cxn>
                <a:cxn ang="0">
                  <a:pos x="1179" y="578"/>
                </a:cxn>
                <a:cxn ang="0">
                  <a:pos x="1115" y="624"/>
                </a:cxn>
                <a:cxn ang="0">
                  <a:pos x="1056" y="676"/>
                </a:cxn>
                <a:cxn ang="0">
                  <a:pos x="1035" y="710"/>
                </a:cxn>
                <a:cxn ang="0">
                  <a:pos x="1023" y="715"/>
                </a:cxn>
                <a:cxn ang="0">
                  <a:pos x="987" y="658"/>
                </a:cxn>
                <a:cxn ang="0">
                  <a:pos x="926" y="608"/>
                </a:cxn>
                <a:cxn ang="0">
                  <a:pos x="860" y="564"/>
                </a:cxn>
                <a:cxn ang="0">
                  <a:pos x="791" y="526"/>
                </a:cxn>
                <a:cxn ang="0">
                  <a:pos x="677" y="477"/>
                </a:cxn>
                <a:cxn ang="0">
                  <a:pos x="561" y="437"/>
                </a:cxn>
                <a:cxn ang="0">
                  <a:pos x="469" y="414"/>
                </a:cxn>
                <a:cxn ang="0">
                  <a:pos x="465" y="12"/>
                </a:cxn>
                <a:cxn ang="0">
                  <a:pos x="433" y="25"/>
                </a:cxn>
                <a:cxn ang="0">
                  <a:pos x="363" y="54"/>
                </a:cxn>
                <a:cxn ang="0">
                  <a:pos x="272" y="97"/>
                </a:cxn>
                <a:cxn ang="0">
                  <a:pos x="200" y="143"/>
                </a:cxn>
                <a:cxn ang="0">
                  <a:pos x="143" y="189"/>
                </a:cxn>
                <a:cxn ang="0">
                  <a:pos x="100" y="238"/>
                </a:cxn>
                <a:cxn ang="0">
                  <a:pos x="74" y="284"/>
                </a:cxn>
                <a:cxn ang="0">
                  <a:pos x="61" y="327"/>
                </a:cxn>
                <a:cxn ang="0">
                  <a:pos x="37" y="447"/>
                </a:cxn>
                <a:cxn ang="0">
                  <a:pos x="20" y="586"/>
                </a:cxn>
                <a:cxn ang="0">
                  <a:pos x="1" y="799"/>
                </a:cxn>
                <a:cxn ang="0">
                  <a:pos x="62" y="842"/>
                </a:cxn>
                <a:cxn ang="0">
                  <a:pos x="132" y="864"/>
                </a:cxn>
                <a:cxn ang="0">
                  <a:pos x="217" y="885"/>
                </a:cxn>
                <a:cxn ang="0">
                  <a:pos x="360" y="910"/>
                </a:cxn>
                <a:cxn ang="0">
                  <a:pos x="517" y="930"/>
                </a:cxn>
                <a:cxn ang="0">
                  <a:pos x="687" y="944"/>
                </a:cxn>
                <a:cxn ang="0">
                  <a:pos x="862" y="952"/>
                </a:cxn>
                <a:cxn ang="0">
                  <a:pos x="986" y="954"/>
                </a:cxn>
                <a:cxn ang="0">
                  <a:pos x="1011" y="954"/>
                </a:cxn>
                <a:cxn ang="0">
                  <a:pos x="1041" y="954"/>
                </a:cxn>
                <a:cxn ang="0">
                  <a:pos x="1071" y="954"/>
                </a:cxn>
                <a:cxn ang="0">
                  <a:pos x="1141" y="953"/>
                </a:cxn>
                <a:cxn ang="0">
                  <a:pos x="1318" y="947"/>
                </a:cxn>
                <a:cxn ang="0">
                  <a:pos x="1490" y="935"/>
                </a:cxn>
                <a:cxn ang="0">
                  <a:pos x="1651" y="918"/>
                </a:cxn>
                <a:cxn ang="0">
                  <a:pos x="1799" y="894"/>
                </a:cxn>
                <a:cxn ang="0">
                  <a:pos x="1930" y="865"/>
                </a:cxn>
                <a:cxn ang="0">
                  <a:pos x="1966" y="853"/>
                </a:cxn>
                <a:cxn ang="0">
                  <a:pos x="2062" y="818"/>
                </a:cxn>
              </a:cxnLst>
              <a:rect l="0" t="0" r="r" b="b"/>
              <a:pathLst>
                <a:path w="2062" h="954">
                  <a:moveTo>
                    <a:pt x="2062" y="818"/>
                  </a:moveTo>
                  <a:lnTo>
                    <a:pt x="2061" y="799"/>
                  </a:lnTo>
                  <a:lnTo>
                    <a:pt x="2057" y="748"/>
                  </a:lnTo>
                  <a:lnTo>
                    <a:pt x="2051" y="674"/>
                  </a:lnTo>
                  <a:lnTo>
                    <a:pt x="2043" y="586"/>
                  </a:lnTo>
                  <a:lnTo>
                    <a:pt x="2038" y="539"/>
                  </a:lnTo>
                  <a:lnTo>
                    <a:pt x="2032" y="492"/>
                  </a:lnTo>
                  <a:lnTo>
                    <a:pt x="2025" y="447"/>
                  </a:lnTo>
                  <a:lnTo>
                    <a:pt x="2017" y="403"/>
                  </a:lnTo>
                  <a:lnTo>
                    <a:pt x="2009" y="363"/>
                  </a:lnTo>
                  <a:lnTo>
                    <a:pt x="2001" y="327"/>
                  </a:lnTo>
                  <a:lnTo>
                    <a:pt x="1997" y="311"/>
                  </a:lnTo>
                  <a:lnTo>
                    <a:pt x="1992" y="297"/>
                  </a:lnTo>
                  <a:lnTo>
                    <a:pt x="1987" y="284"/>
                  </a:lnTo>
                  <a:lnTo>
                    <a:pt x="1983" y="274"/>
                  </a:lnTo>
                  <a:lnTo>
                    <a:pt x="1973" y="255"/>
                  </a:lnTo>
                  <a:lnTo>
                    <a:pt x="1962" y="238"/>
                  </a:lnTo>
                  <a:lnTo>
                    <a:pt x="1949" y="221"/>
                  </a:lnTo>
                  <a:lnTo>
                    <a:pt x="1935" y="205"/>
                  </a:lnTo>
                  <a:lnTo>
                    <a:pt x="1920" y="189"/>
                  </a:lnTo>
                  <a:lnTo>
                    <a:pt x="1902" y="173"/>
                  </a:lnTo>
                  <a:lnTo>
                    <a:pt x="1882" y="158"/>
                  </a:lnTo>
                  <a:lnTo>
                    <a:pt x="1862" y="143"/>
                  </a:lnTo>
                  <a:lnTo>
                    <a:pt x="1839" y="128"/>
                  </a:lnTo>
                  <a:lnTo>
                    <a:pt x="1815" y="112"/>
                  </a:lnTo>
                  <a:lnTo>
                    <a:pt x="1789" y="97"/>
                  </a:lnTo>
                  <a:lnTo>
                    <a:pt x="1761" y="83"/>
                  </a:lnTo>
                  <a:lnTo>
                    <a:pt x="1731" y="69"/>
                  </a:lnTo>
                  <a:lnTo>
                    <a:pt x="1699" y="54"/>
                  </a:lnTo>
                  <a:lnTo>
                    <a:pt x="1666" y="40"/>
                  </a:lnTo>
                  <a:lnTo>
                    <a:pt x="1630" y="26"/>
                  </a:lnTo>
                  <a:lnTo>
                    <a:pt x="1630" y="25"/>
                  </a:lnTo>
                  <a:lnTo>
                    <a:pt x="1629" y="24"/>
                  </a:lnTo>
                  <a:lnTo>
                    <a:pt x="1613" y="18"/>
                  </a:lnTo>
                  <a:lnTo>
                    <a:pt x="1597" y="12"/>
                  </a:lnTo>
                  <a:lnTo>
                    <a:pt x="1581" y="6"/>
                  </a:lnTo>
                  <a:lnTo>
                    <a:pt x="1565" y="0"/>
                  </a:lnTo>
                  <a:lnTo>
                    <a:pt x="1593" y="414"/>
                  </a:lnTo>
                  <a:lnTo>
                    <a:pt x="1577" y="418"/>
                  </a:lnTo>
                  <a:lnTo>
                    <a:pt x="1532" y="429"/>
                  </a:lnTo>
                  <a:lnTo>
                    <a:pt x="1502" y="437"/>
                  </a:lnTo>
                  <a:lnTo>
                    <a:pt x="1465" y="448"/>
                  </a:lnTo>
                  <a:lnTo>
                    <a:pt x="1426" y="461"/>
                  </a:lnTo>
                  <a:lnTo>
                    <a:pt x="1384" y="477"/>
                  </a:lnTo>
                  <a:lnTo>
                    <a:pt x="1339" y="495"/>
                  </a:lnTo>
                  <a:lnTo>
                    <a:pt x="1294" y="515"/>
                  </a:lnTo>
                  <a:lnTo>
                    <a:pt x="1271" y="526"/>
                  </a:lnTo>
                  <a:lnTo>
                    <a:pt x="1248" y="538"/>
                  </a:lnTo>
                  <a:lnTo>
                    <a:pt x="1225" y="551"/>
                  </a:lnTo>
                  <a:lnTo>
                    <a:pt x="1202" y="564"/>
                  </a:lnTo>
                  <a:lnTo>
                    <a:pt x="1179" y="578"/>
                  </a:lnTo>
                  <a:lnTo>
                    <a:pt x="1157" y="593"/>
                  </a:lnTo>
                  <a:lnTo>
                    <a:pt x="1136" y="608"/>
                  </a:lnTo>
                  <a:lnTo>
                    <a:pt x="1115" y="624"/>
                  </a:lnTo>
                  <a:lnTo>
                    <a:pt x="1095" y="640"/>
                  </a:lnTo>
                  <a:lnTo>
                    <a:pt x="1075" y="658"/>
                  </a:lnTo>
                  <a:lnTo>
                    <a:pt x="1056" y="676"/>
                  </a:lnTo>
                  <a:lnTo>
                    <a:pt x="1039" y="696"/>
                  </a:lnTo>
                  <a:lnTo>
                    <a:pt x="1039" y="715"/>
                  </a:lnTo>
                  <a:lnTo>
                    <a:pt x="1035" y="710"/>
                  </a:lnTo>
                  <a:lnTo>
                    <a:pt x="1031" y="705"/>
                  </a:lnTo>
                  <a:lnTo>
                    <a:pt x="1027" y="710"/>
                  </a:lnTo>
                  <a:lnTo>
                    <a:pt x="1023" y="715"/>
                  </a:lnTo>
                  <a:lnTo>
                    <a:pt x="1023" y="696"/>
                  </a:lnTo>
                  <a:lnTo>
                    <a:pt x="1006" y="676"/>
                  </a:lnTo>
                  <a:lnTo>
                    <a:pt x="987" y="658"/>
                  </a:lnTo>
                  <a:lnTo>
                    <a:pt x="968" y="640"/>
                  </a:lnTo>
                  <a:lnTo>
                    <a:pt x="948" y="624"/>
                  </a:lnTo>
                  <a:lnTo>
                    <a:pt x="926" y="608"/>
                  </a:lnTo>
                  <a:lnTo>
                    <a:pt x="904" y="593"/>
                  </a:lnTo>
                  <a:lnTo>
                    <a:pt x="882" y="578"/>
                  </a:lnTo>
                  <a:lnTo>
                    <a:pt x="860" y="564"/>
                  </a:lnTo>
                  <a:lnTo>
                    <a:pt x="837" y="551"/>
                  </a:lnTo>
                  <a:lnTo>
                    <a:pt x="815" y="538"/>
                  </a:lnTo>
                  <a:lnTo>
                    <a:pt x="791" y="526"/>
                  </a:lnTo>
                  <a:lnTo>
                    <a:pt x="768" y="515"/>
                  </a:lnTo>
                  <a:lnTo>
                    <a:pt x="722" y="495"/>
                  </a:lnTo>
                  <a:lnTo>
                    <a:pt x="677" y="477"/>
                  </a:lnTo>
                  <a:lnTo>
                    <a:pt x="635" y="461"/>
                  </a:lnTo>
                  <a:lnTo>
                    <a:pt x="596" y="448"/>
                  </a:lnTo>
                  <a:lnTo>
                    <a:pt x="561" y="437"/>
                  </a:lnTo>
                  <a:lnTo>
                    <a:pt x="529" y="429"/>
                  </a:lnTo>
                  <a:lnTo>
                    <a:pt x="485" y="418"/>
                  </a:lnTo>
                  <a:lnTo>
                    <a:pt x="469" y="414"/>
                  </a:lnTo>
                  <a:lnTo>
                    <a:pt x="497" y="0"/>
                  </a:lnTo>
                  <a:lnTo>
                    <a:pt x="481" y="6"/>
                  </a:lnTo>
                  <a:lnTo>
                    <a:pt x="465" y="12"/>
                  </a:lnTo>
                  <a:lnTo>
                    <a:pt x="449" y="18"/>
                  </a:lnTo>
                  <a:lnTo>
                    <a:pt x="433" y="24"/>
                  </a:lnTo>
                  <a:lnTo>
                    <a:pt x="433" y="25"/>
                  </a:lnTo>
                  <a:lnTo>
                    <a:pt x="433" y="26"/>
                  </a:lnTo>
                  <a:lnTo>
                    <a:pt x="396" y="40"/>
                  </a:lnTo>
                  <a:lnTo>
                    <a:pt x="363" y="54"/>
                  </a:lnTo>
                  <a:lnTo>
                    <a:pt x="331" y="69"/>
                  </a:lnTo>
                  <a:lnTo>
                    <a:pt x="301" y="83"/>
                  </a:lnTo>
                  <a:lnTo>
                    <a:pt x="272" y="97"/>
                  </a:lnTo>
                  <a:lnTo>
                    <a:pt x="247" y="112"/>
                  </a:lnTo>
                  <a:lnTo>
                    <a:pt x="222" y="128"/>
                  </a:lnTo>
                  <a:lnTo>
                    <a:pt x="200" y="143"/>
                  </a:lnTo>
                  <a:lnTo>
                    <a:pt x="179" y="158"/>
                  </a:lnTo>
                  <a:lnTo>
                    <a:pt x="160" y="173"/>
                  </a:lnTo>
                  <a:lnTo>
                    <a:pt x="143" y="189"/>
                  </a:lnTo>
                  <a:lnTo>
                    <a:pt x="126" y="205"/>
                  </a:lnTo>
                  <a:lnTo>
                    <a:pt x="112" y="221"/>
                  </a:lnTo>
                  <a:lnTo>
                    <a:pt x="100" y="238"/>
                  </a:lnTo>
                  <a:lnTo>
                    <a:pt x="89" y="255"/>
                  </a:lnTo>
                  <a:lnTo>
                    <a:pt x="79" y="274"/>
                  </a:lnTo>
                  <a:lnTo>
                    <a:pt x="74" y="284"/>
                  </a:lnTo>
                  <a:lnTo>
                    <a:pt x="70" y="297"/>
                  </a:lnTo>
                  <a:lnTo>
                    <a:pt x="65" y="311"/>
                  </a:lnTo>
                  <a:lnTo>
                    <a:pt x="61" y="327"/>
                  </a:lnTo>
                  <a:lnTo>
                    <a:pt x="52" y="363"/>
                  </a:lnTo>
                  <a:lnTo>
                    <a:pt x="45" y="403"/>
                  </a:lnTo>
                  <a:lnTo>
                    <a:pt x="37" y="447"/>
                  </a:lnTo>
                  <a:lnTo>
                    <a:pt x="31" y="492"/>
                  </a:lnTo>
                  <a:lnTo>
                    <a:pt x="25" y="539"/>
                  </a:lnTo>
                  <a:lnTo>
                    <a:pt x="20" y="586"/>
                  </a:lnTo>
                  <a:lnTo>
                    <a:pt x="11" y="674"/>
                  </a:lnTo>
                  <a:lnTo>
                    <a:pt x="4" y="748"/>
                  </a:lnTo>
                  <a:lnTo>
                    <a:pt x="1" y="799"/>
                  </a:lnTo>
                  <a:lnTo>
                    <a:pt x="0" y="818"/>
                  </a:lnTo>
                  <a:lnTo>
                    <a:pt x="30" y="831"/>
                  </a:lnTo>
                  <a:lnTo>
                    <a:pt x="62" y="842"/>
                  </a:lnTo>
                  <a:lnTo>
                    <a:pt x="96" y="853"/>
                  </a:lnTo>
                  <a:lnTo>
                    <a:pt x="132" y="863"/>
                  </a:lnTo>
                  <a:lnTo>
                    <a:pt x="132" y="864"/>
                  </a:lnTo>
                  <a:lnTo>
                    <a:pt x="132" y="865"/>
                  </a:lnTo>
                  <a:lnTo>
                    <a:pt x="174" y="876"/>
                  </a:lnTo>
                  <a:lnTo>
                    <a:pt x="217" y="885"/>
                  </a:lnTo>
                  <a:lnTo>
                    <a:pt x="263" y="894"/>
                  </a:lnTo>
                  <a:lnTo>
                    <a:pt x="311" y="903"/>
                  </a:lnTo>
                  <a:lnTo>
                    <a:pt x="360" y="910"/>
                  </a:lnTo>
                  <a:lnTo>
                    <a:pt x="412" y="918"/>
                  </a:lnTo>
                  <a:lnTo>
                    <a:pt x="464" y="924"/>
                  </a:lnTo>
                  <a:lnTo>
                    <a:pt x="517" y="930"/>
                  </a:lnTo>
                  <a:lnTo>
                    <a:pt x="573" y="935"/>
                  </a:lnTo>
                  <a:lnTo>
                    <a:pt x="629" y="940"/>
                  </a:lnTo>
                  <a:lnTo>
                    <a:pt x="687" y="944"/>
                  </a:lnTo>
                  <a:lnTo>
                    <a:pt x="744" y="947"/>
                  </a:lnTo>
                  <a:lnTo>
                    <a:pt x="802" y="950"/>
                  </a:lnTo>
                  <a:lnTo>
                    <a:pt x="862" y="952"/>
                  </a:lnTo>
                  <a:lnTo>
                    <a:pt x="921" y="953"/>
                  </a:lnTo>
                  <a:lnTo>
                    <a:pt x="981" y="954"/>
                  </a:lnTo>
                  <a:lnTo>
                    <a:pt x="986" y="954"/>
                  </a:lnTo>
                  <a:lnTo>
                    <a:pt x="991" y="954"/>
                  </a:lnTo>
                  <a:lnTo>
                    <a:pt x="1001" y="954"/>
                  </a:lnTo>
                  <a:lnTo>
                    <a:pt x="1011" y="954"/>
                  </a:lnTo>
                  <a:lnTo>
                    <a:pt x="1021" y="954"/>
                  </a:lnTo>
                  <a:lnTo>
                    <a:pt x="1031" y="954"/>
                  </a:lnTo>
                  <a:lnTo>
                    <a:pt x="1041" y="954"/>
                  </a:lnTo>
                  <a:lnTo>
                    <a:pt x="1051" y="954"/>
                  </a:lnTo>
                  <a:lnTo>
                    <a:pt x="1061" y="954"/>
                  </a:lnTo>
                  <a:lnTo>
                    <a:pt x="1071" y="954"/>
                  </a:lnTo>
                  <a:lnTo>
                    <a:pt x="1076" y="954"/>
                  </a:lnTo>
                  <a:lnTo>
                    <a:pt x="1080" y="954"/>
                  </a:lnTo>
                  <a:lnTo>
                    <a:pt x="1141" y="953"/>
                  </a:lnTo>
                  <a:lnTo>
                    <a:pt x="1200" y="952"/>
                  </a:lnTo>
                  <a:lnTo>
                    <a:pt x="1259" y="950"/>
                  </a:lnTo>
                  <a:lnTo>
                    <a:pt x="1318" y="947"/>
                  </a:lnTo>
                  <a:lnTo>
                    <a:pt x="1376" y="944"/>
                  </a:lnTo>
                  <a:lnTo>
                    <a:pt x="1433" y="940"/>
                  </a:lnTo>
                  <a:lnTo>
                    <a:pt x="1490" y="935"/>
                  </a:lnTo>
                  <a:lnTo>
                    <a:pt x="1544" y="930"/>
                  </a:lnTo>
                  <a:lnTo>
                    <a:pt x="1598" y="924"/>
                  </a:lnTo>
                  <a:lnTo>
                    <a:pt x="1651" y="918"/>
                  </a:lnTo>
                  <a:lnTo>
                    <a:pt x="1702" y="910"/>
                  </a:lnTo>
                  <a:lnTo>
                    <a:pt x="1751" y="903"/>
                  </a:lnTo>
                  <a:lnTo>
                    <a:pt x="1799" y="894"/>
                  </a:lnTo>
                  <a:lnTo>
                    <a:pt x="1844" y="885"/>
                  </a:lnTo>
                  <a:lnTo>
                    <a:pt x="1889" y="876"/>
                  </a:lnTo>
                  <a:lnTo>
                    <a:pt x="1930" y="865"/>
                  </a:lnTo>
                  <a:lnTo>
                    <a:pt x="1930" y="864"/>
                  </a:lnTo>
                  <a:lnTo>
                    <a:pt x="1930" y="863"/>
                  </a:lnTo>
                  <a:lnTo>
                    <a:pt x="1966" y="853"/>
                  </a:lnTo>
                  <a:lnTo>
                    <a:pt x="2000" y="842"/>
                  </a:lnTo>
                  <a:lnTo>
                    <a:pt x="2033" y="831"/>
                  </a:lnTo>
                  <a:lnTo>
                    <a:pt x="2062" y="818"/>
                  </a:lnTo>
                  <a:close/>
                </a:path>
              </a:pathLst>
            </a:custGeom>
            <a:solidFill>
              <a:schemeClr val="bg1"/>
            </a:solidFill>
            <a:ln w="9525">
              <a:noFill/>
              <a:round/>
              <a:headEnd/>
              <a:tailEnd/>
            </a:ln>
          </p:spPr>
          <p:txBody>
            <a:bodyPr/>
            <a:lstStyle/>
            <a:p>
              <a:endParaRPr lang="en-US"/>
            </a:p>
          </p:txBody>
        </p:sp>
      </p:grpSp>
      <p:sp>
        <p:nvSpPr>
          <p:cNvPr id="26" name="Rectangle 25"/>
          <p:cNvSpPr>
            <a:spLocks noChangeArrowheads="1"/>
          </p:cNvSpPr>
          <p:nvPr/>
        </p:nvSpPr>
        <p:spPr bwMode="auto">
          <a:xfrm>
            <a:off x="519113" y="854075"/>
            <a:ext cx="566737" cy="542925"/>
          </a:xfrm>
          <a:prstGeom prst="rect">
            <a:avLst/>
          </a:prstGeom>
          <a:gradFill rotWithShape="1">
            <a:gsLst>
              <a:gs pos="0">
                <a:schemeClr val="tx2"/>
              </a:gs>
              <a:gs pos="100000">
                <a:schemeClr val="tx2">
                  <a:gamma/>
                  <a:shade val="46275"/>
                  <a:invGamma/>
                </a:schemeClr>
              </a:gs>
            </a:gsLst>
            <a:lin ang="5400000" scaled="1"/>
          </a:gra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grpSp>
        <p:nvGrpSpPr>
          <p:cNvPr id="27" name="Group 18"/>
          <p:cNvGrpSpPr>
            <a:grpSpLocks noChangeAspect="1"/>
          </p:cNvGrpSpPr>
          <p:nvPr/>
        </p:nvGrpSpPr>
        <p:grpSpPr bwMode="auto">
          <a:xfrm>
            <a:off x="629733" y="918156"/>
            <a:ext cx="335604" cy="411480"/>
            <a:chOff x="1244" y="412"/>
            <a:chExt cx="515" cy="661"/>
          </a:xfrm>
        </p:grpSpPr>
        <p:sp>
          <p:nvSpPr>
            <p:cNvPr id="28" name="Freeform 19"/>
            <p:cNvSpPr>
              <a:spLocks noEditPoints="1"/>
            </p:cNvSpPr>
            <p:nvPr/>
          </p:nvSpPr>
          <p:spPr bwMode="auto">
            <a:xfrm>
              <a:off x="1244" y="823"/>
              <a:ext cx="515" cy="250"/>
            </a:xfrm>
            <a:custGeom>
              <a:avLst/>
              <a:gdLst/>
              <a:ahLst/>
              <a:cxnLst>
                <a:cxn ang="0">
                  <a:pos x="2042" y="629"/>
                </a:cxn>
                <a:cxn ang="0">
                  <a:pos x="2010" y="406"/>
                </a:cxn>
                <a:cxn ang="0">
                  <a:pos x="1983" y="316"/>
                </a:cxn>
                <a:cxn ang="0">
                  <a:pos x="1919" y="232"/>
                </a:cxn>
                <a:cxn ang="0">
                  <a:pos x="1815" y="155"/>
                </a:cxn>
                <a:cxn ang="0">
                  <a:pos x="1665" y="83"/>
                </a:cxn>
                <a:cxn ang="0">
                  <a:pos x="1585" y="51"/>
                </a:cxn>
                <a:cxn ang="0">
                  <a:pos x="1466" y="9"/>
                </a:cxn>
                <a:cxn ang="0">
                  <a:pos x="1451" y="50"/>
                </a:cxn>
                <a:cxn ang="0">
                  <a:pos x="1453" y="128"/>
                </a:cxn>
                <a:cxn ang="0">
                  <a:pos x="1438" y="228"/>
                </a:cxn>
                <a:cxn ang="0">
                  <a:pos x="1396" y="353"/>
                </a:cxn>
                <a:cxn ang="0">
                  <a:pos x="1332" y="488"/>
                </a:cxn>
                <a:cxn ang="0">
                  <a:pos x="1173" y="734"/>
                </a:cxn>
                <a:cxn ang="0">
                  <a:pos x="1032" y="913"/>
                </a:cxn>
                <a:cxn ang="0">
                  <a:pos x="890" y="734"/>
                </a:cxn>
                <a:cxn ang="0">
                  <a:pos x="730" y="488"/>
                </a:cxn>
                <a:cxn ang="0">
                  <a:pos x="665" y="353"/>
                </a:cxn>
                <a:cxn ang="0">
                  <a:pos x="625" y="228"/>
                </a:cxn>
                <a:cxn ang="0">
                  <a:pos x="608" y="128"/>
                </a:cxn>
                <a:cxn ang="0">
                  <a:pos x="610" y="50"/>
                </a:cxn>
                <a:cxn ang="0">
                  <a:pos x="595" y="9"/>
                </a:cxn>
                <a:cxn ang="0">
                  <a:pos x="476" y="51"/>
                </a:cxn>
                <a:cxn ang="0">
                  <a:pos x="397" y="83"/>
                </a:cxn>
                <a:cxn ang="0">
                  <a:pos x="247" y="155"/>
                </a:cxn>
                <a:cxn ang="0">
                  <a:pos x="143" y="232"/>
                </a:cxn>
                <a:cxn ang="0">
                  <a:pos x="79" y="316"/>
                </a:cxn>
                <a:cxn ang="0">
                  <a:pos x="52" y="406"/>
                </a:cxn>
                <a:cxn ang="0">
                  <a:pos x="19" y="629"/>
                </a:cxn>
                <a:cxn ang="0">
                  <a:pos x="29" y="874"/>
                </a:cxn>
                <a:cxn ang="0">
                  <a:pos x="132" y="908"/>
                </a:cxn>
                <a:cxn ang="0">
                  <a:pos x="360" y="953"/>
                </a:cxn>
                <a:cxn ang="0">
                  <a:pos x="629" y="983"/>
                </a:cxn>
                <a:cxn ang="0">
                  <a:pos x="921" y="996"/>
                </a:cxn>
                <a:cxn ang="0">
                  <a:pos x="1010" y="998"/>
                </a:cxn>
                <a:cxn ang="0">
                  <a:pos x="1061" y="998"/>
                </a:cxn>
                <a:cxn ang="0">
                  <a:pos x="1200" y="995"/>
                </a:cxn>
                <a:cxn ang="0">
                  <a:pos x="1489" y="978"/>
                </a:cxn>
                <a:cxn ang="0">
                  <a:pos x="1751" y="946"/>
                </a:cxn>
                <a:cxn ang="0">
                  <a:pos x="1929" y="907"/>
                </a:cxn>
                <a:cxn ang="0">
                  <a:pos x="2061" y="862"/>
                </a:cxn>
                <a:cxn ang="0">
                  <a:pos x="1560" y="686"/>
                </a:cxn>
                <a:cxn ang="0">
                  <a:pos x="1474" y="691"/>
                </a:cxn>
                <a:cxn ang="0">
                  <a:pos x="1445" y="669"/>
                </a:cxn>
                <a:cxn ang="0">
                  <a:pos x="1447" y="633"/>
                </a:cxn>
                <a:cxn ang="0">
                  <a:pos x="1478" y="614"/>
                </a:cxn>
                <a:cxn ang="0">
                  <a:pos x="1537" y="611"/>
                </a:cxn>
                <a:cxn ang="0">
                  <a:pos x="1640" y="602"/>
                </a:cxn>
                <a:cxn ang="0">
                  <a:pos x="1755" y="591"/>
                </a:cxn>
                <a:cxn ang="0">
                  <a:pos x="1786" y="610"/>
                </a:cxn>
                <a:cxn ang="0">
                  <a:pos x="1786" y="646"/>
                </a:cxn>
                <a:cxn ang="0">
                  <a:pos x="1757" y="667"/>
                </a:cxn>
              </a:cxnLst>
              <a:rect l="0" t="0" r="r" b="b"/>
              <a:pathLst>
                <a:path w="2061" h="998">
                  <a:moveTo>
                    <a:pt x="2061" y="862"/>
                  </a:moveTo>
                  <a:lnTo>
                    <a:pt x="2060" y="842"/>
                  </a:lnTo>
                  <a:lnTo>
                    <a:pt x="2057" y="791"/>
                  </a:lnTo>
                  <a:lnTo>
                    <a:pt x="2051" y="716"/>
                  </a:lnTo>
                  <a:lnTo>
                    <a:pt x="2042" y="629"/>
                  </a:lnTo>
                  <a:lnTo>
                    <a:pt x="2037" y="583"/>
                  </a:lnTo>
                  <a:lnTo>
                    <a:pt x="2031" y="535"/>
                  </a:lnTo>
                  <a:lnTo>
                    <a:pt x="2025" y="490"/>
                  </a:lnTo>
                  <a:lnTo>
                    <a:pt x="2018" y="447"/>
                  </a:lnTo>
                  <a:lnTo>
                    <a:pt x="2010" y="406"/>
                  </a:lnTo>
                  <a:lnTo>
                    <a:pt x="2002" y="370"/>
                  </a:lnTo>
                  <a:lnTo>
                    <a:pt x="1997" y="354"/>
                  </a:lnTo>
                  <a:lnTo>
                    <a:pt x="1993" y="340"/>
                  </a:lnTo>
                  <a:lnTo>
                    <a:pt x="1988" y="327"/>
                  </a:lnTo>
                  <a:lnTo>
                    <a:pt x="1983" y="316"/>
                  </a:lnTo>
                  <a:lnTo>
                    <a:pt x="1973" y="298"/>
                  </a:lnTo>
                  <a:lnTo>
                    <a:pt x="1961" y="281"/>
                  </a:lnTo>
                  <a:lnTo>
                    <a:pt x="1949" y="264"/>
                  </a:lnTo>
                  <a:lnTo>
                    <a:pt x="1935" y="248"/>
                  </a:lnTo>
                  <a:lnTo>
                    <a:pt x="1919" y="232"/>
                  </a:lnTo>
                  <a:lnTo>
                    <a:pt x="1902" y="216"/>
                  </a:lnTo>
                  <a:lnTo>
                    <a:pt x="1883" y="201"/>
                  </a:lnTo>
                  <a:lnTo>
                    <a:pt x="1862" y="186"/>
                  </a:lnTo>
                  <a:lnTo>
                    <a:pt x="1840" y="171"/>
                  </a:lnTo>
                  <a:lnTo>
                    <a:pt x="1815" y="155"/>
                  </a:lnTo>
                  <a:lnTo>
                    <a:pt x="1789" y="140"/>
                  </a:lnTo>
                  <a:lnTo>
                    <a:pt x="1761" y="126"/>
                  </a:lnTo>
                  <a:lnTo>
                    <a:pt x="1731" y="111"/>
                  </a:lnTo>
                  <a:lnTo>
                    <a:pt x="1700" y="97"/>
                  </a:lnTo>
                  <a:lnTo>
                    <a:pt x="1665" y="83"/>
                  </a:lnTo>
                  <a:lnTo>
                    <a:pt x="1629" y="69"/>
                  </a:lnTo>
                  <a:lnTo>
                    <a:pt x="1629" y="68"/>
                  </a:lnTo>
                  <a:lnTo>
                    <a:pt x="1629" y="67"/>
                  </a:lnTo>
                  <a:lnTo>
                    <a:pt x="1607" y="59"/>
                  </a:lnTo>
                  <a:lnTo>
                    <a:pt x="1585" y="51"/>
                  </a:lnTo>
                  <a:lnTo>
                    <a:pt x="1562" y="42"/>
                  </a:lnTo>
                  <a:lnTo>
                    <a:pt x="1538" y="34"/>
                  </a:lnTo>
                  <a:lnTo>
                    <a:pt x="1515" y="26"/>
                  </a:lnTo>
                  <a:lnTo>
                    <a:pt x="1491" y="17"/>
                  </a:lnTo>
                  <a:lnTo>
                    <a:pt x="1466" y="9"/>
                  </a:lnTo>
                  <a:lnTo>
                    <a:pt x="1442" y="0"/>
                  </a:lnTo>
                  <a:lnTo>
                    <a:pt x="1445" y="11"/>
                  </a:lnTo>
                  <a:lnTo>
                    <a:pt x="1447" y="23"/>
                  </a:lnTo>
                  <a:lnTo>
                    <a:pt x="1450" y="37"/>
                  </a:lnTo>
                  <a:lnTo>
                    <a:pt x="1451" y="50"/>
                  </a:lnTo>
                  <a:lnTo>
                    <a:pt x="1453" y="64"/>
                  </a:lnTo>
                  <a:lnTo>
                    <a:pt x="1454" y="78"/>
                  </a:lnTo>
                  <a:lnTo>
                    <a:pt x="1454" y="94"/>
                  </a:lnTo>
                  <a:lnTo>
                    <a:pt x="1454" y="110"/>
                  </a:lnTo>
                  <a:lnTo>
                    <a:pt x="1453" y="128"/>
                  </a:lnTo>
                  <a:lnTo>
                    <a:pt x="1452" y="146"/>
                  </a:lnTo>
                  <a:lnTo>
                    <a:pt x="1449" y="165"/>
                  </a:lnTo>
                  <a:lnTo>
                    <a:pt x="1446" y="185"/>
                  </a:lnTo>
                  <a:lnTo>
                    <a:pt x="1442" y="206"/>
                  </a:lnTo>
                  <a:lnTo>
                    <a:pt x="1438" y="228"/>
                  </a:lnTo>
                  <a:lnTo>
                    <a:pt x="1432" y="250"/>
                  </a:lnTo>
                  <a:lnTo>
                    <a:pt x="1424" y="274"/>
                  </a:lnTo>
                  <a:lnTo>
                    <a:pt x="1416" y="300"/>
                  </a:lnTo>
                  <a:lnTo>
                    <a:pt x="1407" y="327"/>
                  </a:lnTo>
                  <a:lnTo>
                    <a:pt x="1396" y="353"/>
                  </a:lnTo>
                  <a:lnTo>
                    <a:pt x="1385" y="380"/>
                  </a:lnTo>
                  <a:lnTo>
                    <a:pt x="1373" y="407"/>
                  </a:lnTo>
                  <a:lnTo>
                    <a:pt x="1360" y="434"/>
                  </a:lnTo>
                  <a:lnTo>
                    <a:pt x="1346" y="461"/>
                  </a:lnTo>
                  <a:lnTo>
                    <a:pt x="1332" y="488"/>
                  </a:lnTo>
                  <a:lnTo>
                    <a:pt x="1301" y="541"/>
                  </a:lnTo>
                  <a:lnTo>
                    <a:pt x="1269" y="593"/>
                  </a:lnTo>
                  <a:lnTo>
                    <a:pt x="1236" y="642"/>
                  </a:lnTo>
                  <a:lnTo>
                    <a:pt x="1204" y="689"/>
                  </a:lnTo>
                  <a:lnTo>
                    <a:pt x="1173" y="734"/>
                  </a:lnTo>
                  <a:lnTo>
                    <a:pt x="1142" y="775"/>
                  </a:lnTo>
                  <a:lnTo>
                    <a:pt x="1114" y="811"/>
                  </a:lnTo>
                  <a:lnTo>
                    <a:pt x="1089" y="843"/>
                  </a:lnTo>
                  <a:lnTo>
                    <a:pt x="1050" y="891"/>
                  </a:lnTo>
                  <a:lnTo>
                    <a:pt x="1032" y="913"/>
                  </a:lnTo>
                  <a:lnTo>
                    <a:pt x="1012" y="891"/>
                  </a:lnTo>
                  <a:lnTo>
                    <a:pt x="973" y="843"/>
                  </a:lnTo>
                  <a:lnTo>
                    <a:pt x="948" y="811"/>
                  </a:lnTo>
                  <a:lnTo>
                    <a:pt x="920" y="775"/>
                  </a:lnTo>
                  <a:lnTo>
                    <a:pt x="890" y="734"/>
                  </a:lnTo>
                  <a:lnTo>
                    <a:pt x="857" y="689"/>
                  </a:lnTo>
                  <a:lnTo>
                    <a:pt x="825" y="642"/>
                  </a:lnTo>
                  <a:lnTo>
                    <a:pt x="793" y="593"/>
                  </a:lnTo>
                  <a:lnTo>
                    <a:pt x="761" y="541"/>
                  </a:lnTo>
                  <a:lnTo>
                    <a:pt x="730" y="488"/>
                  </a:lnTo>
                  <a:lnTo>
                    <a:pt x="716" y="461"/>
                  </a:lnTo>
                  <a:lnTo>
                    <a:pt x="702" y="434"/>
                  </a:lnTo>
                  <a:lnTo>
                    <a:pt x="689" y="407"/>
                  </a:lnTo>
                  <a:lnTo>
                    <a:pt x="677" y="380"/>
                  </a:lnTo>
                  <a:lnTo>
                    <a:pt x="665" y="353"/>
                  </a:lnTo>
                  <a:lnTo>
                    <a:pt x="655" y="327"/>
                  </a:lnTo>
                  <a:lnTo>
                    <a:pt x="645" y="300"/>
                  </a:lnTo>
                  <a:lnTo>
                    <a:pt x="637" y="274"/>
                  </a:lnTo>
                  <a:lnTo>
                    <a:pt x="631" y="250"/>
                  </a:lnTo>
                  <a:lnTo>
                    <a:pt x="625" y="228"/>
                  </a:lnTo>
                  <a:lnTo>
                    <a:pt x="619" y="206"/>
                  </a:lnTo>
                  <a:lnTo>
                    <a:pt x="615" y="185"/>
                  </a:lnTo>
                  <a:lnTo>
                    <a:pt x="612" y="165"/>
                  </a:lnTo>
                  <a:lnTo>
                    <a:pt x="610" y="146"/>
                  </a:lnTo>
                  <a:lnTo>
                    <a:pt x="608" y="128"/>
                  </a:lnTo>
                  <a:lnTo>
                    <a:pt x="608" y="110"/>
                  </a:lnTo>
                  <a:lnTo>
                    <a:pt x="607" y="94"/>
                  </a:lnTo>
                  <a:lnTo>
                    <a:pt x="608" y="78"/>
                  </a:lnTo>
                  <a:lnTo>
                    <a:pt x="609" y="64"/>
                  </a:lnTo>
                  <a:lnTo>
                    <a:pt x="610" y="50"/>
                  </a:lnTo>
                  <a:lnTo>
                    <a:pt x="612" y="37"/>
                  </a:lnTo>
                  <a:lnTo>
                    <a:pt x="614" y="23"/>
                  </a:lnTo>
                  <a:lnTo>
                    <a:pt x="617" y="11"/>
                  </a:lnTo>
                  <a:lnTo>
                    <a:pt x="620" y="0"/>
                  </a:lnTo>
                  <a:lnTo>
                    <a:pt x="595" y="9"/>
                  </a:lnTo>
                  <a:lnTo>
                    <a:pt x="571" y="17"/>
                  </a:lnTo>
                  <a:lnTo>
                    <a:pt x="547" y="26"/>
                  </a:lnTo>
                  <a:lnTo>
                    <a:pt x="523" y="34"/>
                  </a:lnTo>
                  <a:lnTo>
                    <a:pt x="500" y="42"/>
                  </a:lnTo>
                  <a:lnTo>
                    <a:pt x="476" y="51"/>
                  </a:lnTo>
                  <a:lnTo>
                    <a:pt x="454" y="59"/>
                  </a:lnTo>
                  <a:lnTo>
                    <a:pt x="433" y="67"/>
                  </a:lnTo>
                  <a:lnTo>
                    <a:pt x="433" y="68"/>
                  </a:lnTo>
                  <a:lnTo>
                    <a:pt x="432" y="69"/>
                  </a:lnTo>
                  <a:lnTo>
                    <a:pt x="397" y="83"/>
                  </a:lnTo>
                  <a:lnTo>
                    <a:pt x="363" y="97"/>
                  </a:lnTo>
                  <a:lnTo>
                    <a:pt x="330" y="111"/>
                  </a:lnTo>
                  <a:lnTo>
                    <a:pt x="301" y="126"/>
                  </a:lnTo>
                  <a:lnTo>
                    <a:pt x="273" y="140"/>
                  </a:lnTo>
                  <a:lnTo>
                    <a:pt x="247" y="155"/>
                  </a:lnTo>
                  <a:lnTo>
                    <a:pt x="223" y="171"/>
                  </a:lnTo>
                  <a:lnTo>
                    <a:pt x="199" y="186"/>
                  </a:lnTo>
                  <a:lnTo>
                    <a:pt x="179" y="201"/>
                  </a:lnTo>
                  <a:lnTo>
                    <a:pt x="160" y="216"/>
                  </a:lnTo>
                  <a:lnTo>
                    <a:pt x="143" y="232"/>
                  </a:lnTo>
                  <a:lnTo>
                    <a:pt x="127" y="248"/>
                  </a:lnTo>
                  <a:lnTo>
                    <a:pt x="113" y="264"/>
                  </a:lnTo>
                  <a:lnTo>
                    <a:pt x="100" y="281"/>
                  </a:lnTo>
                  <a:lnTo>
                    <a:pt x="89" y="298"/>
                  </a:lnTo>
                  <a:lnTo>
                    <a:pt x="79" y="316"/>
                  </a:lnTo>
                  <a:lnTo>
                    <a:pt x="74" y="327"/>
                  </a:lnTo>
                  <a:lnTo>
                    <a:pt x="69" y="340"/>
                  </a:lnTo>
                  <a:lnTo>
                    <a:pt x="64" y="354"/>
                  </a:lnTo>
                  <a:lnTo>
                    <a:pt x="60" y="370"/>
                  </a:lnTo>
                  <a:lnTo>
                    <a:pt x="52" y="406"/>
                  </a:lnTo>
                  <a:lnTo>
                    <a:pt x="44" y="447"/>
                  </a:lnTo>
                  <a:lnTo>
                    <a:pt x="37" y="490"/>
                  </a:lnTo>
                  <a:lnTo>
                    <a:pt x="30" y="535"/>
                  </a:lnTo>
                  <a:lnTo>
                    <a:pt x="25" y="583"/>
                  </a:lnTo>
                  <a:lnTo>
                    <a:pt x="19" y="629"/>
                  </a:lnTo>
                  <a:lnTo>
                    <a:pt x="11" y="716"/>
                  </a:lnTo>
                  <a:lnTo>
                    <a:pt x="5" y="791"/>
                  </a:lnTo>
                  <a:lnTo>
                    <a:pt x="1" y="842"/>
                  </a:lnTo>
                  <a:lnTo>
                    <a:pt x="0" y="862"/>
                  </a:lnTo>
                  <a:lnTo>
                    <a:pt x="29" y="874"/>
                  </a:lnTo>
                  <a:lnTo>
                    <a:pt x="61" y="885"/>
                  </a:lnTo>
                  <a:lnTo>
                    <a:pt x="96" y="896"/>
                  </a:lnTo>
                  <a:lnTo>
                    <a:pt x="132" y="906"/>
                  </a:lnTo>
                  <a:lnTo>
                    <a:pt x="132" y="907"/>
                  </a:lnTo>
                  <a:lnTo>
                    <a:pt x="132" y="908"/>
                  </a:lnTo>
                  <a:lnTo>
                    <a:pt x="173" y="918"/>
                  </a:lnTo>
                  <a:lnTo>
                    <a:pt x="217" y="928"/>
                  </a:lnTo>
                  <a:lnTo>
                    <a:pt x="263" y="937"/>
                  </a:lnTo>
                  <a:lnTo>
                    <a:pt x="310" y="946"/>
                  </a:lnTo>
                  <a:lnTo>
                    <a:pt x="360" y="953"/>
                  </a:lnTo>
                  <a:lnTo>
                    <a:pt x="411" y="960"/>
                  </a:lnTo>
                  <a:lnTo>
                    <a:pt x="463" y="967"/>
                  </a:lnTo>
                  <a:lnTo>
                    <a:pt x="518" y="973"/>
                  </a:lnTo>
                  <a:lnTo>
                    <a:pt x="573" y="978"/>
                  </a:lnTo>
                  <a:lnTo>
                    <a:pt x="629" y="983"/>
                  </a:lnTo>
                  <a:lnTo>
                    <a:pt x="686" y="987"/>
                  </a:lnTo>
                  <a:lnTo>
                    <a:pt x="744" y="990"/>
                  </a:lnTo>
                  <a:lnTo>
                    <a:pt x="803" y="993"/>
                  </a:lnTo>
                  <a:lnTo>
                    <a:pt x="861" y="995"/>
                  </a:lnTo>
                  <a:lnTo>
                    <a:pt x="921" y="996"/>
                  </a:lnTo>
                  <a:lnTo>
                    <a:pt x="981" y="998"/>
                  </a:lnTo>
                  <a:lnTo>
                    <a:pt x="985" y="998"/>
                  </a:lnTo>
                  <a:lnTo>
                    <a:pt x="990" y="998"/>
                  </a:lnTo>
                  <a:lnTo>
                    <a:pt x="1000" y="998"/>
                  </a:lnTo>
                  <a:lnTo>
                    <a:pt x="1010" y="998"/>
                  </a:lnTo>
                  <a:lnTo>
                    <a:pt x="1020" y="998"/>
                  </a:lnTo>
                  <a:lnTo>
                    <a:pt x="1031" y="998"/>
                  </a:lnTo>
                  <a:lnTo>
                    <a:pt x="1041" y="998"/>
                  </a:lnTo>
                  <a:lnTo>
                    <a:pt x="1051" y="998"/>
                  </a:lnTo>
                  <a:lnTo>
                    <a:pt x="1061" y="998"/>
                  </a:lnTo>
                  <a:lnTo>
                    <a:pt x="1071" y="998"/>
                  </a:lnTo>
                  <a:lnTo>
                    <a:pt x="1076" y="998"/>
                  </a:lnTo>
                  <a:lnTo>
                    <a:pt x="1081" y="998"/>
                  </a:lnTo>
                  <a:lnTo>
                    <a:pt x="1140" y="996"/>
                  </a:lnTo>
                  <a:lnTo>
                    <a:pt x="1200" y="995"/>
                  </a:lnTo>
                  <a:lnTo>
                    <a:pt x="1259" y="993"/>
                  </a:lnTo>
                  <a:lnTo>
                    <a:pt x="1318" y="990"/>
                  </a:lnTo>
                  <a:lnTo>
                    <a:pt x="1375" y="987"/>
                  </a:lnTo>
                  <a:lnTo>
                    <a:pt x="1433" y="983"/>
                  </a:lnTo>
                  <a:lnTo>
                    <a:pt x="1489" y="978"/>
                  </a:lnTo>
                  <a:lnTo>
                    <a:pt x="1544" y="973"/>
                  </a:lnTo>
                  <a:lnTo>
                    <a:pt x="1598" y="967"/>
                  </a:lnTo>
                  <a:lnTo>
                    <a:pt x="1650" y="960"/>
                  </a:lnTo>
                  <a:lnTo>
                    <a:pt x="1702" y="953"/>
                  </a:lnTo>
                  <a:lnTo>
                    <a:pt x="1751" y="946"/>
                  </a:lnTo>
                  <a:lnTo>
                    <a:pt x="1798" y="937"/>
                  </a:lnTo>
                  <a:lnTo>
                    <a:pt x="1845" y="928"/>
                  </a:lnTo>
                  <a:lnTo>
                    <a:pt x="1888" y="918"/>
                  </a:lnTo>
                  <a:lnTo>
                    <a:pt x="1930" y="908"/>
                  </a:lnTo>
                  <a:lnTo>
                    <a:pt x="1929" y="907"/>
                  </a:lnTo>
                  <a:lnTo>
                    <a:pt x="1929" y="906"/>
                  </a:lnTo>
                  <a:lnTo>
                    <a:pt x="1966" y="896"/>
                  </a:lnTo>
                  <a:lnTo>
                    <a:pt x="2000" y="885"/>
                  </a:lnTo>
                  <a:lnTo>
                    <a:pt x="2032" y="874"/>
                  </a:lnTo>
                  <a:lnTo>
                    <a:pt x="2061" y="862"/>
                  </a:lnTo>
                  <a:close/>
                  <a:moveTo>
                    <a:pt x="1757" y="667"/>
                  </a:moveTo>
                  <a:lnTo>
                    <a:pt x="1701" y="674"/>
                  </a:lnTo>
                  <a:lnTo>
                    <a:pt x="1648" y="679"/>
                  </a:lnTo>
                  <a:lnTo>
                    <a:pt x="1601" y="683"/>
                  </a:lnTo>
                  <a:lnTo>
                    <a:pt x="1560" y="686"/>
                  </a:lnTo>
                  <a:lnTo>
                    <a:pt x="1527" y="689"/>
                  </a:lnTo>
                  <a:lnTo>
                    <a:pt x="1503" y="690"/>
                  </a:lnTo>
                  <a:lnTo>
                    <a:pt x="1487" y="691"/>
                  </a:lnTo>
                  <a:lnTo>
                    <a:pt x="1482" y="691"/>
                  </a:lnTo>
                  <a:lnTo>
                    <a:pt x="1474" y="691"/>
                  </a:lnTo>
                  <a:lnTo>
                    <a:pt x="1466" y="689"/>
                  </a:lnTo>
                  <a:lnTo>
                    <a:pt x="1460" y="686"/>
                  </a:lnTo>
                  <a:lnTo>
                    <a:pt x="1454" y="681"/>
                  </a:lnTo>
                  <a:lnTo>
                    <a:pt x="1449" y="676"/>
                  </a:lnTo>
                  <a:lnTo>
                    <a:pt x="1445" y="669"/>
                  </a:lnTo>
                  <a:lnTo>
                    <a:pt x="1443" y="662"/>
                  </a:lnTo>
                  <a:lnTo>
                    <a:pt x="1442" y="655"/>
                  </a:lnTo>
                  <a:lnTo>
                    <a:pt x="1442" y="647"/>
                  </a:lnTo>
                  <a:lnTo>
                    <a:pt x="1444" y="639"/>
                  </a:lnTo>
                  <a:lnTo>
                    <a:pt x="1447" y="633"/>
                  </a:lnTo>
                  <a:lnTo>
                    <a:pt x="1452" y="627"/>
                  </a:lnTo>
                  <a:lnTo>
                    <a:pt x="1457" y="622"/>
                  </a:lnTo>
                  <a:lnTo>
                    <a:pt x="1463" y="618"/>
                  </a:lnTo>
                  <a:lnTo>
                    <a:pt x="1471" y="616"/>
                  </a:lnTo>
                  <a:lnTo>
                    <a:pt x="1478" y="614"/>
                  </a:lnTo>
                  <a:lnTo>
                    <a:pt x="1483" y="614"/>
                  </a:lnTo>
                  <a:lnTo>
                    <a:pt x="1498" y="613"/>
                  </a:lnTo>
                  <a:lnTo>
                    <a:pt x="1509" y="613"/>
                  </a:lnTo>
                  <a:lnTo>
                    <a:pt x="1522" y="612"/>
                  </a:lnTo>
                  <a:lnTo>
                    <a:pt x="1537" y="611"/>
                  </a:lnTo>
                  <a:lnTo>
                    <a:pt x="1555" y="610"/>
                  </a:lnTo>
                  <a:lnTo>
                    <a:pt x="1574" y="608"/>
                  </a:lnTo>
                  <a:lnTo>
                    <a:pt x="1595" y="607"/>
                  </a:lnTo>
                  <a:lnTo>
                    <a:pt x="1617" y="605"/>
                  </a:lnTo>
                  <a:lnTo>
                    <a:pt x="1640" y="602"/>
                  </a:lnTo>
                  <a:lnTo>
                    <a:pt x="1665" y="600"/>
                  </a:lnTo>
                  <a:lnTo>
                    <a:pt x="1691" y="597"/>
                  </a:lnTo>
                  <a:lnTo>
                    <a:pt x="1719" y="594"/>
                  </a:lnTo>
                  <a:lnTo>
                    <a:pt x="1748" y="591"/>
                  </a:lnTo>
                  <a:lnTo>
                    <a:pt x="1755" y="591"/>
                  </a:lnTo>
                  <a:lnTo>
                    <a:pt x="1763" y="592"/>
                  </a:lnTo>
                  <a:lnTo>
                    <a:pt x="1770" y="595"/>
                  </a:lnTo>
                  <a:lnTo>
                    <a:pt x="1776" y="599"/>
                  </a:lnTo>
                  <a:lnTo>
                    <a:pt x="1781" y="604"/>
                  </a:lnTo>
                  <a:lnTo>
                    <a:pt x="1786" y="610"/>
                  </a:lnTo>
                  <a:lnTo>
                    <a:pt x="1789" y="617"/>
                  </a:lnTo>
                  <a:lnTo>
                    <a:pt x="1790" y="624"/>
                  </a:lnTo>
                  <a:lnTo>
                    <a:pt x="1791" y="632"/>
                  </a:lnTo>
                  <a:lnTo>
                    <a:pt x="1789" y="639"/>
                  </a:lnTo>
                  <a:lnTo>
                    <a:pt x="1786" y="646"/>
                  </a:lnTo>
                  <a:lnTo>
                    <a:pt x="1783" y="653"/>
                  </a:lnTo>
                  <a:lnTo>
                    <a:pt x="1777" y="658"/>
                  </a:lnTo>
                  <a:lnTo>
                    <a:pt x="1771" y="662"/>
                  </a:lnTo>
                  <a:lnTo>
                    <a:pt x="1765" y="665"/>
                  </a:lnTo>
                  <a:lnTo>
                    <a:pt x="1757" y="667"/>
                  </a:lnTo>
                  <a:close/>
                </a:path>
              </a:pathLst>
            </a:custGeom>
            <a:solidFill>
              <a:schemeClr val="bg1"/>
            </a:solidFill>
            <a:ln w="9525">
              <a:noFill/>
              <a:round/>
              <a:headEnd/>
              <a:tailEnd/>
            </a:ln>
          </p:spPr>
          <p:txBody>
            <a:bodyPr/>
            <a:lstStyle/>
            <a:p>
              <a:endParaRPr lang="en-US"/>
            </a:p>
          </p:txBody>
        </p:sp>
        <p:sp>
          <p:nvSpPr>
            <p:cNvPr id="29" name="Freeform 20"/>
            <p:cNvSpPr>
              <a:spLocks/>
            </p:cNvSpPr>
            <p:nvPr/>
          </p:nvSpPr>
          <p:spPr bwMode="auto">
            <a:xfrm>
              <a:off x="1462" y="845"/>
              <a:ext cx="79" cy="178"/>
            </a:xfrm>
            <a:custGeom>
              <a:avLst/>
              <a:gdLst/>
              <a:ahLst/>
              <a:cxnLst>
                <a:cxn ang="0">
                  <a:pos x="261" y="0"/>
                </a:cxn>
                <a:cxn ang="0">
                  <a:pos x="159" y="7"/>
                </a:cxn>
                <a:cxn ang="0">
                  <a:pos x="57" y="0"/>
                </a:cxn>
                <a:cxn ang="0">
                  <a:pos x="0" y="141"/>
                </a:cxn>
                <a:cxn ang="0">
                  <a:pos x="99" y="226"/>
                </a:cxn>
                <a:cxn ang="0">
                  <a:pos x="22" y="526"/>
                </a:cxn>
                <a:cxn ang="0">
                  <a:pos x="163" y="709"/>
                </a:cxn>
                <a:cxn ang="0">
                  <a:pos x="297" y="526"/>
                </a:cxn>
                <a:cxn ang="0">
                  <a:pos x="219" y="226"/>
                </a:cxn>
                <a:cxn ang="0">
                  <a:pos x="318" y="141"/>
                </a:cxn>
                <a:cxn ang="0">
                  <a:pos x="261" y="0"/>
                </a:cxn>
              </a:cxnLst>
              <a:rect l="0" t="0" r="r" b="b"/>
              <a:pathLst>
                <a:path w="318" h="709">
                  <a:moveTo>
                    <a:pt x="261" y="0"/>
                  </a:moveTo>
                  <a:lnTo>
                    <a:pt x="159" y="7"/>
                  </a:lnTo>
                  <a:lnTo>
                    <a:pt x="57" y="0"/>
                  </a:lnTo>
                  <a:lnTo>
                    <a:pt x="0" y="141"/>
                  </a:lnTo>
                  <a:lnTo>
                    <a:pt x="99" y="226"/>
                  </a:lnTo>
                  <a:lnTo>
                    <a:pt x="22" y="526"/>
                  </a:lnTo>
                  <a:lnTo>
                    <a:pt x="163" y="709"/>
                  </a:lnTo>
                  <a:lnTo>
                    <a:pt x="297" y="526"/>
                  </a:lnTo>
                  <a:lnTo>
                    <a:pt x="219" y="226"/>
                  </a:lnTo>
                  <a:lnTo>
                    <a:pt x="318" y="141"/>
                  </a:lnTo>
                  <a:lnTo>
                    <a:pt x="261" y="0"/>
                  </a:lnTo>
                  <a:close/>
                </a:path>
              </a:pathLst>
            </a:custGeom>
            <a:solidFill>
              <a:schemeClr val="bg1"/>
            </a:solidFill>
            <a:ln w="9525">
              <a:noFill/>
              <a:round/>
              <a:headEnd/>
              <a:tailEnd/>
            </a:ln>
          </p:spPr>
          <p:txBody>
            <a:bodyPr/>
            <a:lstStyle/>
            <a:p>
              <a:endParaRPr lang="en-US"/>
            </a:p>
          </p:txBody>
        </p:sp>
        <p:sp>
          <p:nvSpPr>
            <p:cNvPr id="30" name="Freeform 21"/>
            <p:cNvSpPr>
              <a:spLocks noEditPoints="1"/>
            </p:cNvSpPr>
            <p:nvPr/>
          </p:nvSpPr>
          <p:spPr bwMode="auto">
            <a:xfrm>
              <a:off x="1340" y="412"/>
              <a:ext cx="322" cy="398"/>
            </a:xfrm>
            <a:custGeom>
              <a:avLst/>
              <a:gdLst/>
              <a:ahLst/>
              <a:cxnLst>
                <a:cxn ang="0">
                  <a:pos x="179" y="1256"/>
                </a:cxn>
                <a:cxn ang="0">
                  <a:pos x="321" y="1463"/>
                </a:cxn>
                <a:cxn ang="0">
                  <a:pos x="544" y="1581"/>
                </a:cxn>
                <a:cxn ang="0">
                  <a:pos x="812" y="1561"/>
                </a:cxn>
                <a:cxn ang="0">
                  <a:pos x="1013" y="1414"/>
                </a:cxn>
                <a:cxn ang="0">
                  <a:pos x="1135" y="1189"/>
                </a:cxn>
                <a:cxn ang="0">
                  <a:pos x="1241" y="1027"/>
                </a:cxn>
                <a:cxn ang="0">
                  <a:pos x="1287" y="856"/>
                </a:cxn>
                <a:cxn ang="0">
                  <a:pos x="1248" y="722"/>
                </a:cxn>
                <a:cxn ang="0">
                  <a:pos x="1218" y="588"/>
                </a:cxn>
                <a:cxn ang="0">
                  <a:pos x="1189" y="354"/>
                </a:cxn>
                <a:cxn ang="0">
                  <a:pos x="1026" y="127"/>
                </a:cxn>
                <a:cxn ang="0">
                  <a:pos x="699" y="3"/>
                </a:cxn>
                <a:cxn ang="0">
                  <a:pos x="433" y="48"/>
                </a:cxn>
                <a:cxn ang="0">
                  <a:pos x="260" y="170"/>
                </a:cxn>
                <a:cxn ang="0">
                  <a:pos x="138" y="275"/>
                </a:cxn>
                <a:cxn ang="0">
                  <a:pos x="68" y="540"/>
                </a:cxn>
                <a:cxn ang="0">
                  <a:pos x="19" y="751"/>
                </a:cxn>
                <a:cxn ang="0">
                  <a:pos x="10" y="924"/>
                </a:cxn>
                <a:cxn ang="0">
                  <a:pos x="343" y="396"/>
                </a:cxn>
                <a:cxn ang="0">
                  <a:pos x="437" y="340"/>
                </a:cxn>
                <a:cxn ang="0">
                  <a:pos x="627" y="456"/>
                </a:cxn>
                <a:cxn ang="0">
                  <a:pos x="871" y="606"/>
                </a:cxn>
                <a:cxn ang="0">
                  <a:pos x="1087" y="783"/>
                </a:cxn>
                <a:cxn ang="0">
                  <a:pos x="1028" y="735"/>
                </a:cxn>
                <a:cxn ang="0">
                  <a:pos x="694" y="776"/>
                </a:cxn>
                <a:cxn ang="0">
                  <a:pos x="271" y="733"/>
                </a:cxn>
                <a:cxn ang="0">
                  <a:pos x="208" y="783"/>
                </a:cxn>
                <a:cxn ang="0">
                  <a:pos x="231" y="516"/>
                </a:cxn>
                <a:cxn ang="0">
                  <a:pos x="312" y="420"/>
                </a:cxn>
                <a:cxn ang="0">
                  <a:pos x="1011" y="897"/>
                </a:cxn>
                <a:cxn ang="0">
                  <a:pos x="837" y="954"/>
                </a:cxn>
                <a:cxn ang="0">
                  <a:pos x="761" y="890"/>
                </a:cxn>
                <a:cxn ang="0">
                  <a:pos x="753" y="792"/>
                </a:cxn>
                <a:cxn ang="0">
                  <a:pos x="1018" y="796"/>
                </a:cxn>
                <a:cxn ang="0">
                  <a:pos x="533" y="866"/>
                </a:cxn>
                <a:cxn ang="0">
                  <a:pos x="478" y="948"/>
                </a:cxn>
                <a:cxn ang="0">
                  <a:pos x="307" y="942"/>
                </a:cxn>
                <a:cxn ang="0">
                  <a:pos x="263" y="831"/>
                </a:cxn>
                <a:cxn ang="0">
                  <a:pos x="290" y="784"/>
                </a:cxn>
                <a:cxn ang="0">
                  <a:pos x="74" y="820"/>
                </a:cxn>
                <a:cxn ang="0">
                  <a:pos x="132" y="848"/>
                </a:cxn>
                <a:cxn ang="0">
                  <a:pos x="176" y="833"/>
                </a:cxn>
                <a:cxn ang="0">
                  <a:pos x="231" y="934"/>
                </a:cxn>
                <a:cxn ang="0">
                  <a:pos x="319" y="1006"/>
                </a:cxn>
                <a:cxn ang="0">
                  <a:pos x="545" y="972"/>
                </a:cxn>
                <a:cxn ang="0">
                  <a:pos x="595" y="847"/>
                </a:cxn>
                <a:cxn ang="0">
                  <a:pos x="724" y="952"/>
                </a:cxn>
                <a:cxn ang="0">
                  <a:pos x="832" y="1008"/>
                </a:cxn>
                <a:cxn ang="0">
                  <a:pos x="1036" y="966"/>
                </a:cxn>
                <a:cxn ang="0">
                  <a:pos x="1082" y="835"/>
                </a:cxn>
                <a:cxn ang="0">
                  <a:pos x="1188" y="765"/>
                </a:cxn>
                <a:cxn ang="0">
                  <a:pos x="1212" y="873"/>
                </a:cxn>
                <a:cxn ang="0">
                  <a:pos x="1141" y="1041"/>
                </a:cxn>
                <a:cxn ang="0">
                  <a:pos x="1046" y="1216"/>
                </a:cxn>
                <a:cxn ang="0">
                  <a:pos x="917" y="1410"/>
                </a:cxn>
                <a:cxn ang="0">
                  <a:pos x="729" y="1508"/>
                </a:cxn>
                <a:cxn ang="0">
                  <a:pos x="501" y="1492"/>
                </a:cxn>
                <a:cxn ang="0">
                  <a:pos x="330" y="1365"/>
                </a:cxn>
                <a:cxn ang="0">
                  <a:pos x="217" y="1151"/>
                </a:cxn>
                <a:cxn ang="0">
                  <a:pos x="125" y="1014"/>
                </a:cxn>
                <a:cxn ang="0">
                  <a:pos x="76" y="877"/>
                </a:cxn>
              </a:cxnLst>
              <a:rect l="0" t="0" r="r" b="b"/>
              <a:pathLst>
                <a:path w="1287" h="1591">
                  <a:moveTo>
                    <a:pt x="82" y="1080"/>
                  </a:moveTo>
                  <a:lnTo>
                    <a:pt x="93" y="1091"/>
                  </a:lnTo>
                  <a:lnTo>
                    <a:pt x="105" y="1101"/>
                  </a:lnTo>
                  <a:lnTo>
                    <a:pt x="117" y="1110"/>
                  </a:lnTo>
                  <a:lnTo>
                    <a:pt x="131" y="1118"/>
                  </a:lnTo>
                  <a:lnTo>
                    <a:pt x="137" y="1142"/>
                  </a:lnTo>
                  <a:lnTo>
                    <a:pt x="145" y="1166"/>
                  </a:lnTo>
                  <a:lnTo>
                    <a:pt x="153" y="1189"/>
                  </a:lnTo>
                  <a:lnTo>
                    <a:pt x="161" y="1211"/>
                  </a:lnTo>
                  <a:lnTo>
                    <a:pt x="170" y="1234"/>
                  </a:lnTo>
                  <a:lnTo>
                    <a:pt x="179" y="1256"/>
                  </a:lnTo>
                  <a:lnTo>
                    <a:pt x="189" y="1278"/>
                  </a:lnTo>
                  <a:lnTo>
                    <a:pt x="200" y="1299"/>
                  </a:lnTo>
                  <a:lnTo>
                    <a:pt x="211" y="1319"/>
                  </a:lnTo>
                  <a:lnTo>
                    <a:pt x="222" y="1339"/>
                  </a:lnTo>
                  <a:lnTo>
                    <a:pt x="235" y="1358"/>
                  </a:lnTo>
                  <a:lnTo>
                    <a:pt x="248" y="1377"/>
                  </a:lnTo>
                  <a:lnTo>
                    <a:pt x="261" y="1396"/>
                  </a:lnTo>
                  <a:lnTo>
                    <a:pt x="275" y="1414"/>
                  </a:lnTo>
                  <a:lnTo>
                    <a:pt x="289" y="1430"/>
                  </a:lnTo>
                  <a:lnTo>
                    <a:pt x="304" y="1447"/>
                  </a:lnTo>
                  <a:lnTo>
                    <a:pt x="321" y="1463"/>
                  </a:lnTo>
                  <a:lnTo>
                    <a:pt x="338" y="1478"/>
                  </a:lnTo>
                  <a:lnTo>
                    <a:pt x="355" y="1493"/>
                  </a:lnTo>
                  <a:lnTo>
                    <a:pt x="374" y="1506"/>
                  </a:lnTo>
                  <a:lnTo>
                    <a:pt x="393" y="1519"/>
                  </a:lnTo>
                  <a:lnTo>
                    <a:pt x="413" y="1532"/>
                  </a:lnTo>
                  <a:lnTo>
                    <a:pt x="433" y="1543"/>
                  </a:lnTo>
                  <a:lnTo>
                    <a:pt x="454" y="1552"/>
                  </a:lnTo>
                  <a:lnTo>
                    <a:pt x="475" y="1561"/>
                  </a:lnTo>
                  <a:lnTo>
                    <a:pt x="497" y="1569"/>
                  </a:lnTo>
                  <a:lnTo>
                    <a:pt x="521" y="1575"/>
                  </a:lnTo>
                  <a:lnTo>
                    <a:pt x="544" y="1581"/>
                  </a:lnTo>
                  <a:lnTo>
                    <a:pt x="568" y="1585"/>
                  </a:lnTo>
                  <a:lnTo>
                    <a:pt x="592" y="1588"/>
                  </a:lnTo>
                  <a:lnTo>
                    <a:pt x="617" y="1590"/>
                  </a:lnTo>
                  <a:lnTo>
                    <a:pt x="643" y="1591"/>
                  </a:lnTo>
                  <a:lnTo>
                    <a:pt x="669" y="1590"/>
                  </a:lnTo>
                  <a:lnTo>
                    <a:pt x="694" y="1588"/>
                  </a:lnTo>
                  <a:lnTo>
                    <a:pt x="719" y="1585"/>
                  </a:lnTo>
                  <a:lnTo>
                    <a:pt x="743" y="1581"/>
                  </a:lnTo>
                  <a:lnTo>
                    <a:pt x="766" y="1575"/>
                  </a:lnTo>
                  <a:lnTo>
                    <a:pt x="790" y="1569"/>
                  </a:lnTo>
                  <a:lnTo>
                    <a:pt x="812" y="1561"/>
                  </a:lnTo>
                  <a:lnTo>
                    <a:pt x="833" y="1552"/>
                  </a:lnTo>
                  <a:lnTo>
                    <a:pt x="854" y="1543"/>
                  </a:lnTo>
                  <a:lnTo>
                    <a:pt x="875" y="1532"/>
                  </a:lnTo>
                  <a:lnTo>
                    <a:pt x="894" y="1519"/>
                  </a:lnTo>
                  <a:lnTo>
                    <a:pt x="914" y="1506"/>
                  </a:lnTo>
                  <a:lnTo>
                    <a:pt x="932" y="1493"/>
                  </a:lnTo>
                  <a:lnTo>
                    <a:pt x="950" y="1478"/>
                  </a:lnTo>
                  <a:lnTo>
                    <a:pt x="967" y="1463"/>
                  </a:lnTo>
                  <a:lnTo>
                    <a:pt x="983" y="1447"/>
                  </a:lnTo>
                  <a:lnTo>
                    <a:pt x="998" y="1430"/>
                  </a:lnTo>
                  <a:lnTo>
                    <a:pt x="1013" y="1414"/>
                  </a:lnTo>
                  <a:lnTo>
                    <a:pt x="1026" y="1396"/>
                  </a:lnTo>
                  <a:lnTo>
                    <a:pt x="1041" y="1377"/>
                  </a:lnTo>
                  <a:lnTo>
                    <a:pt x="1053" y="1358"/>
                  </a:lnTo>
                  <a:lnTo>
                    <a:pt x="1065" y="1339"/>
                  </a:lnTo>
                  <a:lnTo>
                    <a:pt x="1077" y="1319"/>
                  </a:lnTo>
                  <a:lnTo>
                    <a:pt x="1088" y="1299"/>
                  </a:lnTo>
                  <a:lnTo>
                    <a:pt x="1098" y="1278"/>
                  </a:lnTo>
                  <a:lnTo>
                    <a:pt x="1108" y="1256"/>
                  </a:lnTo>
                  <a:lnTo>
                    <a:pt x="1118" y="1234"/>
                  </a:lnTo>
                  <a:lnTo>
                    <a:pt x="1127" y="1211"/>
                  </a:lnTo>
                  <a:lnTo>
                    <a:pt x="1135" y="1189"/>
                  </a:lnTo>
                  <a:lnTo>
                    <a:pt x="1143" y="1166"/>
                  </a:lnTo>
                  <a:lnTo>
                    <a:pt x="1150" y="1142"/>
                  </a:lnTo>
                  <a:lnTo>
                    <a:pt x="1157" y="1118"/>
                  </a:lnTo>
                  <a:lnTo>
                    <a:pt x="1170" y="1110"/>
                  </a:lnTo>
                  <a:lnTo>
                    <a:pt x="1183" y="1101"/>
                  </a:lnTo>
                  <a:lnTo>
                    <a:pt x="1195" y="1091"/>
                  </a:lnTo>
                  <a:lnTo>
                    <a:pt x="1205" y="1080"/>
                  </a:lnTo>
                  <a:lnTo>
                    <a:pt x="1215" y="1068"/>
                  </a:lnTo>
                  <a:lnTo>
                    <a:pt x="1224" y="1055"/>
                  </a:lnTo>
                  <a:lnTo>
                    <a:pt x="1233" y="1041"/>
                  </a:lnTo>
                  <a:lnTo>
                    <a:pt x="1241" y="1027"/>
                  </a:lnTo>
                  <a:lnTo>
                    <a:pt x="1248" y="1013"/>
                  </a:lnTo>
                  <a:lnTo>
                    <a:pt x="1254" y="998"/>
                  </a:lnTo>
                  <a:lnTo>
                    <a:pt x="1260" y="982"/>
                  </a:lnTo>
                  <a:lnTo>
                    <a:pt x="1266" y="966"/>
                  </a:lnTo>
                  <a:lnTo>
                    <a:pt x="1271" y="950"/>
                  </a:lnTo>
                  <a:lnTo>
                    <a:pt x="1275" y="934"/>
                  </a:lnTo>
                  <a:lnTo>
                    <a:pt x="1279" y="918"/>
                  </a:lnTo>
                  <a:lnTo>
                    <a:pt x="1282" y="902"/>
                  </a:lnTo>
                  <a:lnTo>
                    <a:pt x="1284" y="887"/>
                  </a:lnTo>
                  <a:lnTo>
                    <a:pt x="1286" y="871"/>
                  </a:lnTo>
                  <a:lnTo>
                    <a:pt x="1287" y="856"/>
                  </a:lnTo>
                  <a:lnTo>
                    <a:pt x="1287" y="841"/>
                  </a:lnTo>
                  <a:lnTo>
                    <a:pt x="1287" y="826"/>
                  </a:lnTo>
                  <a:lnTo>
                    <a:pt x="1286" y="812"/>
                  </a:lnTo>
                  <a:lnTo>
                    <a:pt x="1284" y="799"/>
                  </a:lnTo>
                  <a:lnTo>
                    <a:pt x="1281" y="786"/>
                  </a:lnTo>
                  <a:lnTo>
                    <a:pt x="1278" y="774"/>
                  </a:lnTo>
                  <a:lnTo>
                    <a:pt x="1273" y="762"/>
                  </a:lnTo>
                  <a:lnTo>
                    <a:pt x="1268" y="751"/>
                  </a:lnTo>
                  <a:lnTo>
                    <a:pt x="1262" y="741"/>
                  </a:lnTo>
                  <a:lnTo>
                    <a:pt x="1256" y="731"/>
                  </a:lnTo>
                  <a:lnTo>
                    <a:pt x="1248" y="722"/>
                  </a:lnTo>
                  <a:lnTo>
                    <a:pt x="1238" y="712"/>
                  </a:lnTo>
                  <a:lnTo>
                    <a:pt x="1226" y="703"/>
                  </a:lnTo>
                  <a:lnTo>
                    <a:pt x="1214" y="694"/>
                  </a:lnTo>
                  <a:lnTo>
                    <a:pt x="1201" y="688"/>
                  </a:lnTo>
                  <a:lnTo>
                    <a:pt x="1203" y="676"/>
                  </a:lnTo>
                  <a:lnTo>
                    <a:pt x="1206" y="665"/>
                  </a:lnTo>
                  <a:lnTo>
                    <a:pt x="1209" y="653"/>
                  </a:lnTo>
                  <a:lnTo>
                    <a:pt x="1211" y="641"/>
                  </a:lnTo>
                  <a:lnTo>
                    <a:pt x="1214" y="624"/>
                  </a:lnTo>
                  <a:lnTo>
                    <a:pt x="1216" y="606"/>
                  </a:lnTo>
                  <a:lnTo>
                    <a:pt x="1218" y="588"/>
                  </a:lnTo>
                  <a:lnTo>
                    <a:pt x="1219" y="569"/>
                  </a:lnTo>
                  <a:lnTo>
                    <a:pt x="1220" y="548"/>
                  </a:lnTo>
                  <a:lnTo>
                    <a:pt x="1220" y="528"/>
                  </a:lnTo>
                  <a:lnTo>
                    <a:pt x="1219" y="508"/>
                  </a:lnTo>
                  <a:lnTo>
                    <a:pt x="1217" y="486"/>
                  </a:lnTo>
                  <a:lnTo>
                    <a:pt x="1215" y="465"/>
                  </a:lnTo>
                  <a:lnTo>
                    <a:pt x="1212" y="443"/>
                  </a:lnTo>
                  <a:lnTo>
                    <a:pt x="1207" y="422"/>
                  </a:lnTo>
                  <a:lnTo>
                    <a:pt x="1202" y="399"/>
                  </a:lnTo>
                  <a:lnTo>
                    <a:pt x="1196" y="377"/>
                  </a:lnTo>
                  <a:lnTo>
                    <a:pt x="1189" y="354"/>
                  </a:lnTo>
                  <a:lnTo>
                    <a:pt x="1181" y="332"/>
                  </a:lnTo>
                  <a:lnTo>
                    <a:pt x="1170" y="310"/>
                  </a:lnTo>
                  <a:lnTo>
                    <a:pt x="1160" y="289"/>
                  </a:lnTo>
                  <a:lnTo>
                    <a:pt x="1148" y="266"/>
                  </a:lnTo>
                  <a:lnTo>
                    <a:pt x="1135" y="245"/>
                  </a:lnTo>
                  <a:lnTo>
                    <a:pt x="1120" y="224"/>
                  </a:lnTo>
                  <a:lnTo>
                    <a:pt x="1105" y="204"/>
                  </a:lnTo>
                  <a:lnTo>
                    <a:pt x="1087" y="184"/>
                  </a:lnTo>
                  <a:lnTo>
                    <a:pt x="1069" y="165"/>
                  </a:lnTo>
                  <a:lnTo>
                    <a:pt x="1049" y="146"/>
                  </a:lnTo>
                  <a:lnTo>
                    <a:pt x="1026" y="127"/>
                  </a:lnTo>
                  <a:lnTo>
                    <a:pt x="1002" y="110"/>
                  </a:lnTo>
                  <a:lnTo>
                    <a:pt x="977" y="94"/>
                  </a:lnTo>
                  <a:lnTo>
                    <a:pt x="951" y="79"/>
                  </a:lnTo>
                  <a:lnTo>
                    <a:pt x="922" y="64"/>
                  </a:lnTo>
                  <a:lnTo>
                    <a:pt x="891" y="51"/>
                  </a:lnTo>
                  <a:lnTo>
                    <a:pt x="859" y="39"/>
                  </a:lnTo>
                  <a:lnTo>
                    <a:pt x="825" y="27"/>
                  </a:lnTo>
                  <a:lnTo>
                    <a:pt x="793" y="19"/>
                  </a:lnTo>
                  <a:lnTo>
                    <a:pt x="760" y="12"/>
                  </a:lnTo>
                  <a:lnTo>
                    <a:pt x="729" y="6"/>
                  </a:lnTo>
                  <a:lnTo>
                    <a:pt x="699" y="3"/>
                  </a:lnTo>
                  <a:lnTo>
                    <a:pt x="670" y="0"/>
                  </a:lnTo>
                  <a:lnTo>
                    <a:pt x="642" y="0"/>
                  </a:lnTo>
                  <a:lnTo>
                    <a:pt x="614" y="1"/>
                  </a:lnTo>
                  <a:lnTo>
                    <a:pt x="588" y="4"/>
                  </a:lnTo>
                  <a:lnTo>
                    <a:pt x="563" y="8"/>
                  </a:lnTo>
                  <a:lnTo>
                    <a:pt x="539" y="12"/>
                  </a:lnTo>
                  <a:lnTo>
                    <a:pt x="516" y="18"/>
                  </a:lnTo>
                  <a:lnTo>
                    <a:pt x="493" y="25"/>
                  </a:lnTo>
                  <a:lnTo>
                    <a:pt x="472" y="32"/>
                  </a:lnTo>
                  <a:lnTo>
                    <a:pt x="452" y="40"/>
                  </a:lnTo>
                  <a:lnTo>
                    <a:pt x="433" y="48"/>
                  </a:lnTo>
                  <a:lnTo>
                    <a:pt x="415" y="57"/>
                  </a:lnTo>
                  <a:lnTo>
                    <a:pt x="398" y="66"/>
                  </a:lnTo>
                  <a:lnTo>
                    <a:pt x="382" y="75"/>
                  </a:lnTo>
                  <a:lnTo>
                    <a:pt x="366" y="84"/>
                  </a:lnTo>
                  <a:lnTo>
                    <a:pt x="352" y="94"/>
                  </a:lnTo>
                  <a:lnTo>
                    <a:pt x="327" y="112"/>
                  </a:lnTo>
                  <a:lnTo>
                    <a:pt x="307" y="129"/>
                  </a:lnTo>
                  <a:lnTo>
                    <a:pt x="280" y="156"/>
                  </a:lnTo>
                  <a:lnTo>
                    <a:pt x="271" y="166"/>
                  </a:lnTo>
                  <a:lnTo>
                    <a:pt x="268" y="167"/>
                  </a:lnTo>
                  <a:lnTo>
                    <a:pt x="260" y="170"/>
                  </a:lnTo>
                  <a:lnTo>
                    <a:pt x="247" y="176"/>
                  </a:lnTo>
                  <a:lnTo>
                    <a:pt x="230" y="185"/>
                  </a:lnTo>
                  <a:lnTo>
                    <a:pt x="221" y="191"/>
                  </a:lnTo>
                  <a:lnTo>
                    <a:pt x="212" y="198"/>
                  </a:lnTo>
                  <a:lnTo>
                    <a:pt x="202" y="205"/>
                  </a:lnTo>
                  <a:lnTo>
                    <a:pt x="191" y="214"/>
                  </a:lnTo>
                  <a:lnTo>
                    <a:pt x="181" y="224"/>
                  </a:lnTo>
                  <a:lnTo>
                    <a:pt x="170" y="235"/>
                  </a:lnTo>
                  <a:lnTo>
                    <a:pt x="159" y="247"/>
                  </a:lnTo>
                  <a:lnTo>
                    <a:pt x="149" y="261"/>
                  </a:lnTo>
                  <a:lnTo>
                    <a:pt x="138" y="275"/>
                  </a:lnTo>
                  <a:lnTo>
                    <a:pt x="128" y="292"/>
                  </a:lnTo>
                  <a:lnTo>
                    <a:pt x="119" y="310"/>
                  </a:lnTo>
                  <a:lnTo>
                    <a:pt x="109" y="329"/>
                  </a:lnTo>
                  <a:lnTo>
                    <a:pt x="101" y="349"/>
                  </a:lnTo>
                  <a:lnTo>
                    <a:pt x="92" y="371"/>
                  </a:lnTo>
                  <a:lnTo>
                    <a:pt x="85" y="395"/>
                  </a:lnTo>
                  <a:lnTo>
                    <a:pt x="80" y="421"/>
                  </a:lnTo>
                  <a:lnTo>
                    <a:pt x="75" y="448"/>
                  </a:lnTo>
                  <a:lnTo>
                    <a:pt x="71" y="477"/>
                  </a:lnTo>
                  <a:lnTo>
                    <a:pt x="69" y="508"/>
                  </a:lnTo>
                  <a:lnTo>
                    <a:pt x="68" y="540"/>
                  </a:lnTo>
                  <a:lnTo>
                    <a:pt x="69" y="576"/>
                  </a:lnTo>
                  <a:lnTo>
                    <a:pt x="71" y="612"/>
                  </a:lnTo>
                  <a:lnTo>
                    <a:pt x="75" y="651"/>
                  </a:lnTo>
                  <a:lnTo>
                    <a:pt x="81" y="691"/>
                  </a:lnTo>
                  <a:lnTo>
                    <a:pt x="69" y="698"/>
                  </a:lnTo>
                  <a:lnTo>
                    <a:pt x="59" y="705"/>
                  </a:lnTo>
                  <a:lnTo>
                    <a:pt x="49" y="713"/>
                  </a:lnTo>
                  <a:lnTo>
                    <a:pt x="39" y="722"/>
                  </a:lnTo>
                  <a:lnTo>
                    <a:pt x="32" y="731"/>
                  </a:lnTo>
                  <a:lnTo>
                    <a:pt x="25" y="741"/>
                  </a:lnTo>
                  <a:lnTo>
                    <a:pt x="19" y="751"/>
                  </a:lnTo>
                  <a:lnTo>
                    <a:pt x="14" y="762"/>
                  </a:lnTo>
                  <a:lnTo>
                    <a:pt x="10" y="774"/>
                  </a:lnTo>
                  <a:lnTo>
                    <a:pt x="6" y="786"/>
                  </a:lnTo>
                  <a:lnTo>
                    <a:pt x="4" y="799"/>
                  </a:lnTo>
                  <a:lnTo>
                    <a:pt x="2" y="812"/>
                  </a:lnTo>
                  <a:lnTo>
                    <a:pt x="1" y="826"/>
                  </a:lnTo>
                  <a:lnTo>
                    <a:pt x="0" y="841"/>
                  </a:lnTo>
                  <a:lnTo>
                    <a:pt x="1" y="861"/>
                  </a:lnTo>
                  <a:lnTo>
                    <a:pt x="3" y="882"/>
                  </a:lnTo>
                  <a:lnTo>
                    <a:pt x="6" y="902"/>
                  </a:lnTo>
                  <a:lnTo>
                    <a:pt x="10" y="924"/>
                  </a:lnTo>
                  <a:lnTo>
                    <a:pt x="15" y="945"/>
                  </a:lnTo>
                  <a:lnTo>
                    <a:pt x="22" y="966"/>
                  </a:lnTo>
                  <a:lnTo>
                    <a:pt x="29" y="988"/>
                  </a:lnTo>
                  <a:lnTo>
                    <a:pt x="37" y="1008"/>
                  </a:lnTo>
                  <a:lnTo>
                    <a:pt x="47" y="1027"/>
                  </a:lnTo>
                  <a:lnTo>
                    <a:pt x="58" y="1046"/>
                  </a:lnTo>
                  <a:lnTo>
                    <a:pt x="69" y="1063"/>
                  </a:lnTo>
                  <a:lnTo>
                    <a:pt x="82" y="1080"/>
                  </a:lnTo>
                  <a:close/>
                  <a:moveTo>
                    <a:pt x="330" y="416"/>
                  </a:moveTo>
                  <a:lnTo>
                    <a:pt x="333" y="410"/>
                  </a:lnTo>
                  <a:lnTo>
                    <a:pt x="343" y="396"/>
                  </a:lnTo>
                  <a:lnTo>
                    <a:pt x="351" y="387"/>
                  </a:lnTo>
                  <a:lnTo>
                    <a:pt x="360" y="378"/>
                  </a:lnTo>
                  <a:lnTo>
                    <a:pt x="372" y="368"/>
                  </a:lnTo>
                  <a:lnTo>
                    <a:pt x="384" y="359"/>
                  </a:lnTo>
                  <a:lnTo>
                    <a:pt x="390" y="355"/>
                  </a:lnTo>
                  <a:lnTo>
                    <a:pt x="397" y="351"/>
                  </a:lnTo>
                  <a:lnTo>
                    <a:pt x="404" y="348"/>
                  </a:lnTo>
                  <a:lnTo>
                    <a:pt x="412" y="345"/>
                  </a:lnTo>
                  <a:lnTo>
                    <a:pt x="420" y="343"/>
                  </a:lnTo>
                  <a:lnTo>
                    <a:pt x="428" y="341"/>
                  </a:lnTo>
                  <a:lnTo>
                    <a:pt x="437" y="340"/>
                  </a:lnTo>
                  <a:lnTo>
                    <a:pt x="446" y="340"/>
                  </a:lnTo>
                  <a:lnTo>
                    <a:pt x="455" y="341"/>
                  </a:lnTo>
                  <a:lnTo>
                    <a:pt x="465" y="342"/>
                  </a:lnTo>
                  <a:lnTo>
                    <a:pt x="475" y="345"/>
                  </a:lnTo>
                  <a:lnTo>
                    <a:pt x="485" y="348"/>
                  </a:lnTo>
                  <a:lnTo>
                    <a:pt x="495" y="353"/>
                  </a:lnTo>
                  <a:lnTo>
                    <a:pt x="507" y="358"/>
                  </a:lnTo>
                  <a:lnTo>
                    <a:pt x="518" y="365"/>
                  </a:lnTo>
                  <a:lnTo>
                    <a:pt x="530" y="374"/>
                  </a:lnTo>
                  <a:lnTo>
                    <a:pt x="577" y="412"/>
                  </a:lnTo>
                  <a:lnTo>
                    <a:pt x="627" y="456"/>
                  </a:lnTo>
                  <a:lnTo>
                    <a:pt x="655" y="478"/>
                  </a:lnTo>
                  <a:lnTo>
                    <a:pt x="683" y="500"/>
                  </a:lnTo>
                  <a:lnTo>
                    <a:pt x="712" y="522"/>
                  </a:lnTo>
                  <a:lnTo>
                    <a:pt x="744" y="543"/>
                  </a:lnTo>
                  <a:lnTo>
                    <a:pt x="760" y="553"/>
                  </a:lnTo>
                  <a:lnTo>
                    <a:pt x="778" y="564"/>
                  </a:lnTo>
                  <a:lnTo>
                    <a:pt x="795" y="573"/>
                  </a:lnTo>
                  <a:lnTo>
                    <a:pt x="813" y="582"/>
                  </a:lnTo>
                  <a:lnTo>
                    <a:pt x="832" y="590"/>
                  </a:lnTo>
                  <a:lnTo>
                    <a:pt x="851" y="598"/>
                  </a:lnTo>
                  <a:lnTo>
                    <a:pt x="871" y="606"/>
                  </a:lnTo>
                  <a:lnTo>
                    <a:pt x="892" y="613"/>
                  </a:lnTo>
                  <a:lnTo>
                    <a:pt x="914" y="619"/>
                  </a:lnTo>
                  <a:lnTo>
                    <a:pt x="936" y="624"/>
                  </a:lnTo>
                  <a:lnTo>
                    <a:pt x="959" y="629"/>
                  </a:lnTo>
                  <a:lnTo>
                    <a:pt x="983" y="633"/>
                  </a:lnTo>
                  <a:lnTo>
                    <a:pt x="1007" y="636"/>
                  </a:lnTo>
                  <a:lnTo>
                    <a:pt x="1032" y="639"/>
                  </a:lnTo>
                  <a:lnTo>
                    <a:pt x="1059" y="640"/>
                  </a:lnTo>
                  <a:lnTo>
                    <a:pt x="1086" y="641"/>
                  </a:lnTo>
                  <a:lnTo>
                    <a:pt x="1103" y="783"/>
                  </a:lnTo>
                  <a:lnTo>
                    <a:pt x="1087" y="783"/>
                  </a:lnTo>
                  <a:lnTo>
                    <a:pt x="1080" y="783"/>
                  </a:lnTo>
                  <a:lnTo>
                    <a:pt x="1080" y="781"/>
                  </a:lnTo>
                  <a:lnTo>
                    <a:pt x="1078" y="776"/>
                  </a:lnTo>
                  <a:lnTo>
                    <a:pt x="1075" y="769"/>
                  </a:lnTo>
                  <a:lnTo>
                    <a:pt x="1070" y="760"/>
                  </a:lnTo>
                  <a:lnTo>
                    <a:pt x="1066" y="755"/>
                  </a:lnTo>
                  <a:lnTo>
                    <a:pt x="1061" y="751"/>
                  </a:lnTo>
                  <a:lnTo>
                    <a:pt x="1054" y="746"/>
                  </a:lnTo>
                  <a:lnTo>
                    <a:pt x="1047" y="742"/>
                  </a:lnTo>
                  <a:lnTo>
                    <a:pt x="1038" y="738"/>
                  </a:lnTo>
                  <a:lnTo>
                    <a:pt x="1028" y="735"/>
                  </a:lnTo>
                  <a:lnTo>
                    <a:pt x="1017" y="733"/>
                  </a:lnTo>
                  <a:lnTo>
                    <a:pt x="1004" y="731"/>
                  </a:lnTo>
                  <a:lnTo>
                    <a:pt x="761" y="731"/>
                  </a:lnTo>
                  <a:lnTo>
                    <a:pt x="750" y="732"/>
                  </a:lnTo>
                  <a:lnTo>
                    <a:pt x="739" y="734"/>
                  </a:lnTo>
                  <a:lnTo>
                    <a:pt x="729" y="738"/>
                  </a:lnTo>
                  <a:lnTo>
                    <a:pt x="720" y="744"/>
                  </a:lnTo>
                  <a:lnTo>
                    <a:pt x="712" y="750"/>
                  </a:lnTo>
                  <a:lnTo>
                    <a:pt x="705" y="758"/>
                  </a:lnTo>
                  <a:lnTo>
                    <a:pt x="699" y="767"/>
                  </a:lnTo>
                  <a:lnTo>
                    <a:pt x="694" y="776"/>
                  </a:lnTo>
                  <a:lnTo>
                    <a:pt x="594" y="776"/>
                  </a:lnTo>
                  <a:lnTo>
                    <a:pt x="589" y="767"/>
                  </a:lnTo>
                  <a:lnTo>
                    <a:pt x="583" y="758"/>
                  </a:lnTo>
                  <a:lnTo>
                    <a:pt x="575" y="750"/>
                  </a:lnTo>
                  <a:lnTo>
                    <a:pt x="567" y="744"/>
                  </a:lnTo>
                  <a:lnTo>
                    <a:pt x="558" y="738"/>
                  </a:lnTo>
                  <a:lnTo>
                    <a:pt x="548" y="734"/>
                  </a:lnTo>
                  <a:lnTo>
                    <a:pt x="538" y="732"/>
                  </a:lnTo>
                  <a:lnTo>
                    <a:pt x="527" y="731"/>
                  </a:lnTo>
                  <a:lnTo>
                    <a:pt x="283" y="731"/>
                  </a:lnTo>
                  <a:lnTo>
                    <a:pt x="271" y="733"/>
                  </a:lnTo>
                  <a:lnTo>
                    <a:pt x="259" y="735"/>
                  </a:lnTo>
                  <a:lnTo>
                    <a:pt x="250" y="738"/>
                  </a:lnTo>
                  <a:lnTo>
                    <a:pt x="241" y="742"/>
                  </a:lnTo>
                  <a:lnTo>
                    <a:pt x="233" y="746"/>
                  </a:lnTo>
                  <a:lnTo>
                    <a:pt x="227" y="751"/>
                  </a:lnTo>
                  <a:lnTo>
                    <a:pt x="222" y="755"/>
                  </a:lnTo>
                  <a:lnTo>
                    <a:pt x="218" y="760"/>
                  </a:lnTo>
                  <a:lnTo>
                    <a:pt x="212" y="769"/>
                  </a:lnTo>
                  <a:lnTo>
                    <a:pt x="209" y="776"/>
                  </a:lnTo>
                  <a:lnTo>
                    <a:pt x="208" y="781"/>
                  </a:lnTo>
                  <a:lnTo>
                    <a:pt x="208" y="783"/>
                  </a:lnTo>
                  <a:lnTo>
                    <a:pt x="198" y="783"/>
                  </a:lnTo>
                  <a:lnTo>
                    <a:pt x="180" y="783"/>
                  </a:lnTo>
                  <a:lnTo>
                    <a:pt x="182" y="754"/>
                  </a:lnTo>
                  <a:lnTo>
                    <a:pt x="186" y="724"/>
                  </a:lnTo>
                  <a:lnTo>
                    <a:pt x="190" y="692"/>
                  </a:lnTo>
                  <a:lnTo>
                    <a:pt x="195" y="661"/>
                  </a:lnTo>
                  <a:lnTo>
                    <a:pt x="200" y="631"/>
                  </a:lnTo>
                  <a:lnTo>
                    <a:pt x="207" y="600"/>
                  </a:lnTo>
                  <a:lnTo>
                    <a:pt x="214" y="571"/>
                  </a:lnTo>
                  <a:lnTo>
                    <a:pt x="222" y="542"/>
                  </a:lnTo>
                  <a:lnTo>
                    <a:pt x="231" y="516"/>
                  </a:lnTo>
                  <a:lnTo>
                    <a:pt x="243" y="492"/>
                  </a:lnTo>
                  <a:lnTo>
                    <a:pt x="248" y="481"/>
                  </a:lnTo>
                  <a:lnTo>
                    <a:pt x="254" y="471"/>
                  </a:lnTo>
                  <a:lnTo>
                    <a:pt x="260" y="461"/>
                  </a:lnTo>
                  <a:lnTo>
                    <a:pt x="267" y="453"/>
                  </a:lnTo>
                  <a:lnTo>
                    <a:pt x="273" y="445"/>
                  </a:lnTo>
                  <a:lnTo>
                    <a:pt x="280" y="438"/>
                  </a:lnTo>
                  <a:lnTo>
                    <a:pt x="288" y="432"/>
                  </a:lnTo>
                  <a:lnTo>
                    <a:pt x="295" y="427"/>
                  </a:lnTo>
                  <a:lnTo>
                    <a:pt x="304" y="422"/>
                  </a:lnTo>
                  <a:lnTo>
                    <a:pt x="312" y="420"/>
                  </a:lnTo>
                  <a:lnTo>
                    <a:pt x="321" y="417"/>
                  </a:lnTo>
                  <a:lnTo>
                    <a:pt x="330" y="416"/>
                  </a:lnTo>
                  <a:close/>
                  <a:moveTo>
                    <a:pt x="1026" y="813"/>
                  </a:moveTo>
                  <a:lnTo>
                    <a:pt x="1026" y="820"/>
                  </a:lnTo>
                  <a:lnTo>
                    <a:pt x="1024" y="831"/>
                  </a:lnTo>
                  <a:lnTo>
                    <a:pt x="1022" y="844"/>
                  </a:lnTo>
                  <a:lnTo>
                    <a:pt x="1020" y="857"/>
                  </a:lnTo>
                  <a:lnTo>
                    <a:pt x="1017" y="870"/>
                  </a:lnTo>
                  <a:lnTo>
                    <a:pt x="1015" y="881"/>
                  </a:lnTo>
                  <a:lnTo>
                    <a:pt x="1012" y="890"/>
                  </a:lnTo>
                  <a:lnTo>
                    <a:pt x="1011" y="897"/>
                  </a:lnTo>
                  <a:lnTo>
                    <a:pt x="1005" y="910"/>
                  </a:lnTo>
                  <a:lnTo>
                    <a:pt x="999" y="922"/>
                  </a:lnTo>
                  <a:lnTo>
                    <a:pt x="992" y="931"/>
                  </a:lnTo>
                  <a:lnTo>
                    <a:pt x="985" y="939"/>
                  </a:lnTo>
                  <a:lnTo>
                    <a:pt x="977" y="945"/>
                  </a:lnTo>
                  <a:lnTo>
                    <a:pt x="967" y="949"/>
                  </a:lnTo>
                  <a:lnTo>
                    <a:pt x="961" y="951"/>
                  </a:lnTo>
                  <a:lnTo>
                    <a:pt x="955" y="952"/>
                  </a:lnTo>
                  <a:lnTo>
                    <a:pt x="948" y="953"/>
                  </a:lnTo>
                  <a:lnTo>
                    <a:pt x="940" y="954"/>
                  </a:lnTo>
                  <a:lnTo>
                    <a:pt x="837" y="954"/>
                  </a:lnTo>
                  <a:lnTo>
                    <a:pt x="829" y="953"/>
                  </a:lnTo>
                  <a:lnTo>
                    <a:pt x="819" y="951"/>
                  </a:lnTo>
                  <a:lnTo>
                    <a:pt x="809" y="948"/>
                  </a:lnTo>
                  <a:lnTo>
                    <a:pt x="799" y="944"/>
                  </a:lnTo>
                  <a:lnTo>
                    <a:pt x="790" y="938"/>
                  </a:lnTo>
                  <a:lnTo>
                    <a:pt x="782" y="932"/>
                  </a:lnTo>
                  <a:lnTo>
                    <a:pt x="775" y="925"/>
                  </a:lnTo>
                  <a:lnTo>
                    <a:pt x="770" y="918"/>
                  </a:lnTo>
                  <a:lnTo>
                    <a:pt x="766" y="910"/>
                  </a:lnTo>
                  <a:lnTo>
                    <a:pt x="763" y="897"/>
                  </a:lnTo>
                  <a:lnTo>
                    <a:pt x="761" y="890"/>
                  </a:lnTo>
                  <a:lnTo>
                    <a:pt x="759" y="882"/>
                  </a:lnTo>
                  <a:lnTo>
                    <a:pt x="757" y="874"/>
                  </a:lnTo>
                  <a:lnTo>
                    <a:pt x="755" y="866"/>
                  </a:lnTo>
                  <a:lnTo>
                    <a:pt x="752" y="850"/>
                  </a:lnTo>
                  <a:lnTo>
                    <a:pt x="749" y="834"/>
                  </a:lnTo>
                  <a:lnTo>
                    <a:pt x="746" y="822"/>
                  </a:lnTo>
                  <a:lnTo>
                    <a:pt x="745" y="814"/>
                  </a:lnTo>
                  <a:lnTo>
                    <a:pt x="746" y="808"/>
                  </a:lnTo>
                  <a:lnTo>
                    <a:pt x="747" y="802"/>
                  </a:lnTo>
                  <a:lnTo>
                    <a:pt x="750" y="797"/>
                  </a:lnTo>
                  <a:lnTo>
                    <a:pt x="753" y="792"/>
                  </a:lnTo>
                  <a:lnTo>
                    <a:pt x="757" y="789"/>
                  </a:lnTo>
                  <a:lnTo>
                    <a:pt x="762" y="786"/>
                  </a:lnTo>
                  <a:lnTo>
                    <a:pt x="767" y="785"/>
                  </a:lnTo>
                  <a:lnTo>
                    <a:pt x="774" y="784"/>
                  </a:lnTo>
                  <a:lnTo>
                    <a:pt x="993" y="784"/>
                  </a:lnTo>
                  <a:lnTo>
                    <a:pt x="997" y="784"/>
                  </a:lnTo>
                  <a:lnTo>
                    <a:pt x="1002" y="785"/>
                  </a:lnTo>
                  <a:lnTo>
                    <a:pt x="1006" y="787"/>
                  </a:lnTo>
                  <a:lnTo>
                    <a:pt x="1011" y="790"/>
                  </a:lnTo>
                  <a:lnTo>
                    <a:pt x="1015" y="792"/>
                  </a:lnTo>
                  <a:lnTo>
                    <a:pt x="1018" y="796"/>
                  </a:lnTo>
                  <a:lnTo>
                    <a:pt x="1021" y="799"/>
                  </a:lnTo>
                  <a:lnTo>
                    <a:pt x="1023" y="803"/>
                  </a:lnTo>
                  <a:lnTo>
                    <a:pt x="1025" y="807"/>
                  </a:lnTo>
                  <a:lnTo>
                    <a:pt x="1026" y="811"/>
                  </a:lnTo>
                  <a:lnTo>
                    <a:pt x="1026" y="811"/>
                  </a:lnTo>
                  <a:lnTo>
                    <a:pt x="1026" y="813"/>
                  </a:lnTo>
                  <a:close/>
                  <a:moveTo>
                    <a:pt x="543" y="812"/>
                  </a:moveTo>
                  <a:lnTo>
                    <a:pt x="541" y="822"/>
                  </a:lnTo>
                  <a:lnTo>
                    <a:pt x="539" y="834"/>
                  </a:lnTo>
                  <a:lnTo>
                    <a:pt x="536" y="850"/>
                  </a:lnTo>
                  <a:lnTo>
                    <a:pt x="533" y="866"/>
                  </a:lnTo>
                  <a:lnTo>
                    <a:pt x="531" y="874"/>
                  </a:lnTo>
                  <a:lnTo>
                    <a:pt x="529" y="882"/>
                  </a:lnTo>
                  <a:lnTo>
                    <a:pt x="527" y="890"/>
                  </a:lnTo>
                  <a:lnTo>
                    <a:pt x="525" y="897"/>
                  </a:lnTo>
                  <a:lnTo>
                    <a:pt x="521" y="910"/>
                  </a:lnTo>
                  <a:lnTo>
                    <a:pt x="518" y="918"/>
                  </a:lnTo>
                  <a:lnTo>
                    <a:pt x="513" y="925"/>
                  </a:lnTo>
                  <a:lnTo>
                    <a:pt x="507" y="932"/>
                  </a:lnTo>
                  <a:lnTo>
                    <a:pt x="498" y="938"/>
                  </a:lnTo>
                  <a:lnTo>
                    <a:pt x="488" y="944"/>
                  </a:lnTo>
                  <a:lnTo>
                    <a:pt x="478" y="948"/>
                  </a:lnTo>
                  <a:lnTo>
                    <a:pt x="468" y="951"/>
                  </a:lnTo>
                  <a:lnTo>
                    <a:pt x="459" y="953"/>
                  </a:lnTo>
                  <a:lnTo>
                    <a:pt x="451" y="954"/>
                  </a:lnTo>
                  <a:lnTo>
                    <a:pt x="347" y="954"/>
                  </a:lnTo>
                  <a:lnTo>
                    <a:pt x="340" y="953"/>
                  </a:lnTo>
                  <a:lnTo>
                    <a:pt x="333" y="952"/>
                  </a:lnTo>
                  <a:lnTo>
                    <a:pt x="327" y="951"/>
                  </a:lnTo>
                  <a:lnTo>
                    <a:pt x="321" y="949"/>
                  </a:lnTo>
                  <a:lnTo>
                    <a:pt x="316" y="947"/>
                  </a:lnTo>
                  <a:lnTo>
                    <a:pt x="311" y="945"/>
                  </a:lnTo>
                  <a:lnTo>
                    <a:pt x="307" y="942"/>
                  </a:lnTo>
                  <a:lnTo>
                    <a:pt x="303" y="939"/>
                  </a:lnTo>
                  <a:lnTo>
                    <a:pt x="295" y="931"/>
                  </a:lnTo>
                  <a:lnTo>
                    <a:pt x="289" y="922"/>
                  </a:lnTo>
                  <a:lnTo>
                    <a:pt x="282" y="911"/>
                  </a:lnTo>
                  <a:lnTo>
                    <a:pt x="277" y="898"/>
                  </a:lnTo>
                  <a:lnTo>
                    <a:pt x="275" y="891"/>
                  </a:lnTo>
                  <a:lnTo>
                    <a:pt x="273" y="881"/>
                  </a:lnTo>
                  <a:lnTo>
                    <a:pt x="271" y="870"/>
                  </a:lnTo>
                  <a:lnTo>
                    <a:pt x="268" y="857"/>
                  </a:lnTo>
                  <a:lnTo>
                    <a:pt x="265" y="844"/>
                  </a:lnTo>
                  <a:lnTo>
                    <a:pt x="263" y="831"/>
                  </a:lnTo>
                  <a:lnTo>
                    <a:pt x="262" y="820"/>
                  </a:lnTo>
                  <a:lnTo>
                    <a:pt x="262" y="813"/>
                  </a:lnTo>
                  <a:lnTo>
                    <a:pt x="262" y="807"/>
                  </a:lnTo>
                  <a:lnTo>
                    <a:pt x="264" y="803"/>
                  </a:lnTo>
                  <a:lnTo>
                    <a:pt x="267" y="799"/>
                  </a:lnTo>
                  <a:lnTo>
                    <a:pt x="269" y="796"/>
                  </a:lnTo>
                  <a:lnTo>
                    <a:pt x="273" y="792"/>
                  </a:lnTo>
                  <a:lnTo>
                    <a:pt x="277" y="790"/>
                  </a:lnTo>
                  <a:lnTo>
                    <a:pt x="281" y="787"/>
                  </a:lnTo>
                  <a:lnTo>
                    <a:pt x="286" y="785"/>
                  </a:lnTo>
                  <a:lnTo>
                    <a:pt x="290" y="784"/>
                  </a:lnTo>
                  <a:lnTo>
                    <a:pt x="295" y="784"/>
                  </a:lnTo>
                  <a:lnTo>
                    <a:pt x="515" y="784"/>
                  </a:lnTo>
                  <a:lnTo>
                    <a:pt x="520" y="785"/>
                  </a:lnTo>
                  <a:lnTo>
                    <a:pt x="526" y="786"/>
                  </a:lnTo>
                  <a:lnTo>
                    <a:pt x="530" y="789"/>
                  </a:lnTo>
                  <a:lnTo>
                    <a:pt x="534" y="792"/>
                  </a:lnTo>
                  <a:lnTo>
                    <a:pt x="538" y="796"/>
                  </a:lnTo>
                  <a:lnTo>
                    <a:pt x="541" y="801"/>
                  </a:lnTo>
                  <a:lnTo>
                    <a:pt x="542" y="807"/>
                  </a:lnTo>
                  <a:lnTo>
                    <a:pt x="543" y="812"/>
                  </a:lnTo>
                  <a:close/>
                  <a:moveTo>
                    <a:pt x="74" y="820"/>
                  </a:moveTo>
                  <a:lnTo>
                    <a:pt x="75" y="812"/>
                  </a:lnTo>
                  <a:lnTo>
                    <a:pt x="77" y="804"/>
                  </a:lnTo>
                  <a:lnTo>
                    <a:pt x="79" y="797"/>
                  </a:lnTo>
                  <a:lnTo>
                    <a:pt x="81" y="790"/>
                  </a:lnTo>
                  <a:lnTo>
                    <a:pt x="87" y="780"/>
                  </a:lnTo>
                  <a:lnTo>
                    <a:pt x="93" y="771"/>
                  </a:lnTo>
                  <a:lnTo>
                    <a:pt x="98" y="767"/>
                  </a:lnTo>
                  <a:lnTo>
                    <a:pt x="103" y="763"/>
                  </a:lnTo>
                  <a:lnTo>
                    <a:pt x="113" y="792"/>
                  </a:lnTo>
                  <a:lnTo>
                    <a:pt x="122" y="820"/>
                  </a:lnTo>
                  <a:lnTo>
                    <a:pt x="132" y="848"/>
                  </a:lnTo>
                  <a:lnTo>
                    <a:pt x="141" y="873"/>
                  </a:lnTo>
                  <a:lnTo>
                    <a:pt x="150" y="894"/>
                  </a:lnTo>
                  <a:lnTo>
                    <a:pt x="158" y="913"/>
                  </a:lnTo>
                  <a:lnTo>
                    <a:pt x="162" y="920"/>
                  </a:lnTo>
                  <a:lnTo>
                    <a:pt x="165" y="926"/>
                  </a:lnTo>
                  <a:lnTo>
                    <a:pt x="169" y="931"/>
                  </a:lnTo>
                  <a:lnTo>
                    <a:pt x="172" y="934"/>
                  </a:lnTo>
                  <a:lnTo>
                    <a:pt x="172" y="926"/>
                  </a:lnTo>
                  <a:lnTo>
                    <a:pt x="172" y="906"/>
                  </a:lnTo>
                  <a:lnTo>
                    <a:pt x="174" y="875"/>
                  </a:lnTo>
                  <a:lnTo>
                    <a:pt x="176" y="833"/>
                  </a:lnTo>
                  <a:lnTo>
                    <a:pt x="178" y="834"/>
                  </a:lnTo>
                  <a:lnTo>
                    <a:pt x="181" y="835"/>
                  </a:lnTo>
                  <a:lnTo>
                    <a:pt x="206" y="835"/>
                  </a:lnTo>
                  <a:lnTo>
                    <a:pt x="207" y="841"/>
                  </a:lnTo>
                  <a:lnTo>
                    <a:pt x="208" y="846"/>
                  </a:lnTo>
                  <a:lnTo>
                    <a:pt x="213" y="871"/>
                  </a:lnTo>
                  <a:lnTo>
                    <a:pt x="217" y="893"/>
                  </a:lnTo>
                  <a:lnTo>
                    <a:pt x="221" y="908"/>
                  </a:lnTo>
                  <a:lnTo>
                    <a:pt x="222" y="914"/>
                  </a:lnTo>
                  <a:lnTo>
                    <a:pt x="223" y="917"/>
                  </a:lnTo>
                  <a:lnTo>
                    <a:pt x="231" y="934"/>
                  </a:lnTo>
                  <a:lnTo>
                    <a:pt x="241" y="951"/>
                  </a:lnTo>
                  <a:lnTo>
                    <a:pt x="246" y="959"/>
                  </a:lnTo>
                  <a:lnTo>
                    <a:pt x="252" y="966"/>
                  </a:lnTo>
                  <a:lnTo>
                    <a:pt x="258" y="973"/>
                  </a:lnTo>
                  <a:lnTo>
                    <a:pt x="265" y="981"/>
                  </a:lnTo>
                  <a:lnTo>
                    <a:pt x="273" y="987"/>
                  </a:lnTo>
                  <a:lnTo>
                    <a:pt x="281" y="992"/>
                  </a:lnTo>
                  <a:lnTo>
                    <a:pt x="290" y="997"/>
                  </a:lnTo>
                  <a:lnTo>
                    <a:pt x="299" y="1001"/>
                  </a:lnTo>
                  <a:lnTo>
                    <a:pt x="309" y="1004"/>
                  </a:lnTo>
                  <a:lnTo>
                    <a:pt x="319" y="1006"/>
                  </a:lnTo>
                  <a:lnTo>
                    <a:pt x="330" y="1007"/>
                  </a:lnTo>
                  <a:lnTo>
                    <a:pt x="342" y="1008"/>
                  </a:lnTo>
                  <a:lnTo>
                    <a:pt x="456" y="1008"/>
                  </a:lnTo>
                  <a:lnTo>
                    <a:pt x="470" y="1007"/>
                  </a:lnTo>
                  <a:lnTo>
                    <a:pt x="485" y="1004"/>
                  </a:lnTo>
                  <a:lnTo>
                    <a:pt x="500" y="999"/>
                  </a:lnTo>
                  <a:lnTo>
                    <a:pt x="517" y="993"/>
                  </a:lnTo>
                  <a:lnTo>
                    <a:pt x="524" y="989"/>
                  </a:lnTo>
                  <a:lnTo>
                    <a:pt x="531" y="984"/>
                  </a:lnTo>
                  <a:lnTo>
                    <a:pt x="539" y="979"/>
                  </a:lnTo>
                  <a:lnTo>
                    <a:pt x="545" y="972"/>
                  </a:lnTo>
                  <a:lnTo>
                    <a:pt x="552" y="966"/>
                  </a:lnTo>
                  <a:lnTo>
                    <a:pt x="558" y="959"/>
                  </a:lnTo>
                  <a:lnTo>
                    <a:pt x="563" y="952"/>
                  </a:lnTo>
                  <a:lnTo>
                    <a:pt x="568" y="943"/>
                  </a:lnTo>
                  <a:lnTo>
                    <a:pt x="571" y="935"/>
                  </a:lnTo>
                  <a:lnTo>
                    <a:pt x="574" y="927"/>
                  </a:lnTo>
                  <a:lnTo>
                    <a:pt x="577" y="917"/>
                  </a:lnTo>
                  <a:lnTo>
                    <a:pt x="580" y="907"/>
                  </a:lnTo>
                  <a:lnTo>
                    <a:pt x="586" y="885"/>
                  </a:lnTo>
                  <a:lnTo>
                    <a:pt x="591" y="865"/>
                  </a:lnTo>
                  <a:lnTo>
                    <a:pt x="595" y="847"/>
                  </a:lnTo>
                  <a:lnTo>
                    <a:pt x="598" y="831"/>
                  </a:lnTo>
                  <a:lnTo>
                    <a:pt x="689" y="831"/>
                  </a:lnTo>
                  <a:lnTo>
                    <a:pt x="692" y="847"/>
                  </a:lnTo>
                  <a:lnTo>
                    <a:pt x="697" y="865"/>
                  </a:lnTo>
                  <a:lnTo>
                    <a:pt x="702" y="885"/>
                  </a:lnTo>
                  <a:lnTo>
                    <a:pt x="708" y="907"/>
                  </a:lnTo>
                  <a:lnTo>
                    <a:pt x="711" y="917"/>
                  </a:lnTo>
                  <a:lnTo>
                    <a:pt x="713" y="927"/>
                  </a:lnTo>
                  <a:lnTo>
                    <a:pt x="717" y="935"/>
                  </a:lnTo>
                  <a:lnTo>
                    <a:pt x="720" y="943"/>
                  </a:lnTo>
                  <a:lnTo>
                    <a:pt x="724" y="952"/>
                  </a:lnTo>
                  <a:lnTo>
                    <a:pt x="730" y="959"/>
                  </a:lnTo>
                  <a:lnTo>
                    <a:pt x="736" y="966"/>
                  </a:lnTo>
                  <a:lnTo>
                    <a:pt x="742" y="972"/>
                  </a:lnTo>
                  <a:lnTo>
                    <a:pt x="749" y="979"/>
                  </a:lnTo>
                  <a:lnTo>
                    <a:pt x="756" y="984"/>
                  </a:lnTo>
                  <a:lnTo>
                    <a:pt x="764" y="989"/>
                  </a:lnTo>
                  <a:lnTo>
                    <a:pt x="772" y="993"/>
                  </a:lnTo>
                  <a:lnTo>
                    <a:pt x="787" y="999"/>
                  </a:lnTo>
                  <a:lnTo>
                    <a:pt x="803" y="1004"/>
                  </a:lnTo>
                  <a:lnTo>
                    <a:pt x="818" y="1007"/>
                  </a:lnTo>
                  <a:lnTo>
                    <a:pt x="832" y="1008"/>
                  </a:lnTo>
                  <a:lnTo>
                    <a:pt x="946" y="1008"/>
                  </a:lnTo>
                  <a:lnTo>
                    <a:pt x="957" y="1007"/>
                  </a:lnTo>
                  <a:lnTo>
                    <a:pt x="968" y="1006"/>
                  </a:lnTo>
                  <a:lnTo>
                    <a:pt x="979" y="1004"/>
                  </a:lnTo>
                  <a:lnTo>
                    <a:pt x="989" y="1001"/>
                  </a:lnTo>
                  <a:lnTo>
                    <a:pt x="998" y="997"/>
                  </a:lnTo>
                  <a:lnTo>
                    <a:pt x="1007" y="992"/>
                  </a:lnTo>
                  <a:lnTo>
                    <a:pt x="1015" y="987"/>
                  </a:lnTo>
                  <a:lnTo>
                    <a:pt x="1022" y="981"/>
                  </a:lnTo>
                  <a:lnTo>
                    <a:pt x="1029" y="973"/>
                  </a:lnTo>
                  <a:lnTo>
                    <a:pt x="1036" y="966"/>
                  </a:lnTo>
                  <a:lnTo>
                    <a:pt x="1043" y="959"/>
                  </a:lnTo>
                  <a:lnTo>
                    <a:pt x="1048" y="951"/>
                  </a:lnTo>
                  <a:lnTo>
                    <a:pt x="1057" y="934"/>
                  </a:lnTo>
                  <a:lnTo>
                    <a:pt x="1064" y="917"/>
                  </a:lnTo>
                  <a:lnTo>
                    <a:pt x="1065" y="914"/>
                  </a:lnTo>
                  <a:lnTo>
                    <a:pt x="1067" y="908"/>
                  </a:lnTo>
                  <a:lnTo>
                    <a:pt x="1070" y="893"/>
                  </a:lnTo>
                  <a:lnTo>
                    <a:pt x="1075" y="871"/>
                  </a:lnTo>
                  <a:lnTo>
                    <a:pt x="1080" y="846"/>
                  </a:lnTo>
                  <a:lnTo>
                    <a:pt x="1081" y="841"/>
                  </a:lnTo>
                  <a:lnTo>
                    <a:pt x="1082" y="835"/>
                  </a:lnTo>
                  <a:lnTo>
                    <a:pt x="1107" y="835"/>
                  </a:lnTo>
                  <a:lnTo>
                    <a:pt x="1108" y="834"/>
                  </a:lnTo>
                  <a:lnTo>
                    <a:pt x="1109" y="834"/>
                  </a:lnTo>
                  <a:lnTo>
                    <a:pt x="1117" y="907"/>
                  </a:lnTo>
                  <a:lnTo>
                    <a:pt x="1123" y="898"/>
                  </a:lnTo>
                  <a:lnTo>
                    <a:pt x="1137" y="869"/>
                  </a:lnTo>
                  <a:lnTo>
                    <a:pt x="1147" y="848"/>
                  </a:lnTo>
                  <a:lnTo>
                    <a:pt x="1158" y="822"/>
                  </a:lnTo>
                  <a:lnTo>
                    <a:pt x="1169" y="793"/>
                  </a:lnTo>
                  <a:lnTo>
                    <a:pt x="1181" y="760"/>
                  </a:lnTo>
                  <a:lnTo>
                    <a:pt x="1188" y="765"/>
                  </a:lnTo>
                  <a:lnTo>
                    <a:pt x="1194" y="771"/>
                  </a:lnTo>
                  <a:lnTo>
                    <a:pt x="1201" y="780"/>
                  </a:lnTo>
                  <a:lnTo>
                    <a:pt x="1206" y="790"/>
                  </a:lnTo>
                  <a:lnTo>
                    <a:pt x="1208" y="797"/>
                  </a:lnTo>
                  <a:lnTo>
                    <a:pt x="1210" y="804"/>
                  </a:lnTo>
                  <a:lnTo>
                    <a:pt x="1212" y="812"/>
                  </a:lnTo>
                  <a:lnTo>
                    <a:pt x="1213" y="820"/>
                  </a:lnTo>
                  <a:lnTo>
                    <a:pt x="1214" y="830"/>
                  </a:lnTo>
                  <a:lnTo>
                    <a:pt x="1214" y="841"/>
                  </a:lnTo>
                  <a:lnTo>
                    <a:pt x="1214" y="857"/>
                  </a:lnTo>
                  <a:lnTo>
                    <a:pt x="1212" y="873"/>
                  </a:lnTo>
                  <a:lnTo>
                    <a:pt x="1210" y="890"/>
                  </a:lnTo>
                  <a:lnTo>
                    <a:pt x="1206" y="908"/>
                  </a:lnTo>
                  <a:lnTo>
                    <a:pt x="1202" y="925"/>
                  </a:lnTo>
                  <a:lnTo>
                    <a:pt x="1197" y="943"/>
                  </a:lnTo>
                  <a:lnTo>
                    <a:pt x="1191" y="960"/>
                  </a:lnTo>
                  <a:lnTo>
                    <a:pt x="1184" y="978"/>
                  </a:lnTo>
                  <a:lnTo>
                    <a:pt x="1176" y="993"/>
                  </a:lnTo>
                  <a:lnTo>
                    <a:pt x="1167" y="1008"/>
                  </a:lnTo>
                  <a:lnTo>
                    <a:pt x="1158" y="1021"/>
                  </a:lnTo>
                  <a:lnTo>
                    <a:pt x="1150" y="1032"/>
                  </a:lnTo>
                  <a:lnTo>
                    <a:pt x="1141" y="1041"/>
                  </a:lnTo>
                  <a:lnTo>
                    <a:pt x="1132" y="1047"/>
                  </a:lnTo>
                  <a:lnTo>
                    <a:pt x="1124" y="1052"/>
                  </a:lnTo>
                  <a:lnTo>
                    <a:pt x="1117" y="1055"/>
                  </a:lnTo>
                  <a:lnTo>
                    <a:pt x="1097" y="1061"/>
                  </a:lnTo>
                  <a:lnTo>
                    <a:pt x="1091" y="1081"/>
                  </a:lnTo>
                  <a:lnTo>
                    <a:pt x="1085" y="1105"/>
                  </a:lnTo>
                  <a:lnTo>
                    <a:pt x="1078" y="1129"/>
                  </a:lnTo>
                  <a:lnTo>
                    <a:pt x="1071" y="1151"/>
                  </a:lnTo>
                  <a:lnTo>
                    <a:pt x="1063" y="1174"/>
                  </a:lnTo>
                  <a:lnTo>
                    <a:pt x="1055" y="1195"/>
                  </a:lnTo>
                  <a:lnTo>
                    <a:pt x="1046" y="1216"/>
                  </a:lnTo>
                  <a:lnTo>
                    <a:pt x="1036" y="1237"/>
                  </a:lnTo>
                  <a:lnTo>
                    <a:pt x="1026" y="1258"/>
                  </a:lnTo>
                  <a:lnTo>
                    <a:pt x="1016" y="1277"/>
                  </a:lnTo>
                  <a:lnTo>
                    <a:pt x="1005" y="1296"/>
                  </a:lnTo>
                  <a:lnTo>
                    <a:pt x="994" y="1314"/>
                  </a:lnTo>
                  <a:lnTo>
                    <a:pt x="982" y="1332"/>
                  </a:lnTo>
                  <a:lnTo>
                    <a:pt x="970" y="1349"/>
                  </a:lnTo>
                  <a:lnTo>
                    <a:pt x="957" y="1365"/>
                  </a:lnTo>
                  <a:lnTo>
                    <a:pt x="944" y="1380"/>
                  </a:lnTo>
                  <a:lnTo>
                    <a:pt x="931" y="1396"/>
                  </a:lnTo>
                  <a:lnTo>
                    <a:pt x="917" y="1410"/>
                  </a:lnTo>
                  <a:lnTo>
                    <a:pt x="901" y="1423"/>
                  </a:lnTo>
                  <a:lnTo>
                    <a:pt x="886" y="1435"/>
                  </a:lnTo>
                  <a:lnTo>
                    <a:pt x="871" y="1447"/>
                  </a:lnTo>
                  <a:lnTo>
                    <a:pt x="855" y="1458"/>
                  </a:lnTo>
                  <a:lnTo>
                    <a:pt x="839" y="1467"/>
                  </a:lnTo>
                  <a:lnTo>
                    <a:pt x="822" y="1477"/>
                  </a:lnTo>
                  <a:lnTo>
                    <a:pt x="805" y="1485"/>
                  </a:lnTo>
                  <a:lnTo>
                    <a:pt x="787" y="1492"/>
                  </a:lnTo>
                  <a:lnTo>
                    <a:pt x="767" y="1498"/>
                  </a:lnTo>
                  <a:lnTo>
                    <a:pt x="749" y="1504"/>
                  </a:lnTo>
                  <a:lnTo>
                    <a:pt x="729" y="1508"/>
                  </a:lnTo>
                  <a:lnTo>
                    <a:pt x="709" y="1512"/>
                  </a:lnTo>
                  <a:lnTo>
                    <a:pt x="689" y="1515"/>
                  </a:lnTo>
                  <a:lnTo>
                    <a:pt x="667" y="1516"/>
                  </a:lnTo>
                  <a:lnTo>
                    <a:pt x="646" y="1517"/>
                  </a:lnTo>
                  <a:lnTo>
                    <a:pt x="622" y="1516"/>
                  </a:lnTo>
                  <a:lnTo>
                    <a:pt x="601" y="1515"/>
                  </a:lnTo>
                  <a:lnTo>
                    <a:pt x="580" y="1512"/>
                  </a:lnTo>
                  <a:lnTo>
                    <a:pt x="560" y="1508"/>
                  </a:lnTo>
                  <a:lnTo>
                    <a:pt x="540" y="1504"/>
                  </a:lnTo>
                  <a:lnTo>
                    <a:pt x="521" y="1498"/>
                  </a:lnTo>
                  <a:lnTo>
                    <a:pt x="501" y="1492"/>
                  </a:lnTo>
                  <a:lnTo>
                    <a:pt x="483" y="1485"/>
                  </a:lnTo>
                  <a:lnTo>
                    <a:pt x="466" y="1477"/>
                  </a:lnTo>
                  <a:lnTo>
                    <a:pt x="449" y="1467"/>
                  </a:lnTo>
                  <a:lnTo>
                    <a:pt x="433" y="1458"/>
                  </a:lnTo>
                  <a:lnTo>
                    <a:pt x="417" y="1447"/>
                  </a:lnTo>
                  <a:lnTo>
                    <a:pt x="401" y="1435"/>
                  </a:lnTo>
                  <a:lnTo>
                    <a:pt x="386" y="1423"/>
                  </a:lnTo>
                  <a:lnTo>
                    <a:pt x="372" y="1410"/>
                  </a:lnTo>
                  <a:lnTo>
                    <a:pt x="357" y="1396"/>
                  </a:lnTo>
                  <a:lnTo>
                    <a:pt x="343" y="1380"/>
                  </a:lnTo>
                  <a:lnTo>
                    <a:pt x="330" y="1365"/>
                  </a:lnTo>
                  <a:lnTo>
                    <a:pt x="317" y="1349"/>
                  </a:lnTo>
                  <a:lnTo>
                    <a:pt x="305" y="1332"/>
                  </a:lnTo>
                  <a:lnTo>
                    <a:pt x="294" y="1314"/>
                  </a:lnTo>
                  <a:lnTo>
                    <a:pt x="282" y="1296"/>
                  </a:lnTo>
                  <a:lnTo>
                    <a:pt x="272" y="1277"/>
                  </a:lnTo>
                  <a:lnTo>
                    <a:pt x="261" y="1258"/>
                  </a:lnTo>
                  <a:lnTo>
                    <a:pt x="252" y="1237"/>
                  </a:lnTo>
                  <a:lnTo>
                    <a:pt x="242" y="1216"/>
                  </a:lnTo>
                  <a:lnTo>
                    <a:pt x="233" y="1195"/>
                  </a:lnTo>
                  <a:lnTo>
                    <a:pt x="224" y="1174"/>
                  </a:lnTo>
                  <a:lnTo>
                    <a:pt x="217" y="1151"/>
                  </a:lnTo>
                  <a:lnTo>
                    <a:pt x="209" y="1129"/>
                  </a:lnTo>
                  <a:lnTo>
                    <a:pt x="202" y="1105"/>
                  </a:lnTo>
                  <a:lnTo>
                    <a:pt x="196" y="1081"/>
                  </a:lnTo>
                  <a:lnTo>
                    <a:pt x="191" y="1061"/>
                  </a:lnTo>
                  <a:lnTo>
                    <a:pt x="171" y="1055"/>
                  </a:lnTo>
                  <a:lnTo>
                    <a:pt x="163" y="1052"/>
                  </a:lnTo>
                  <a:lnTo>
                    <a:pt x="155" y="1047"/>
                  </a:lnTo>
                  <a:lnTo>
                    <a:pt x="147" y="1041"/>
                  </a:lnTo>
                  <a:lnTo>
                    <a:pt x="138" y="1032"/>
                  </a:lnTo>
                  <a:lnTo>
                    <a:pt x="131" y="1023"/>
                  </a:lnTo>
                  <a:lnTo>
                    <a:pt x="125" y="1014"/>
                  </a:lnTo>
                  <a:lnTo>
                    <a:pt x="119" y="1004"/>
                  </a:lnTo>
                  <a:lnTo>
                    <a:pt x="112" y="993"/>
                  </a:lnTo>
                  <a:lnTo>
                    <a:pt x="107" y="982"/>
                  </a:lnTo>
                  <a:lnTo>
                    <a:pt x="101" y="969"/>
                  </a:lnTo>
                  <a:lnTo>
                    <a:pt x="95" y="956"/>
                  </a:lnTo>
                  <a:lnTo>
                    <a:pt x="91" y="943"/>
                  </a:lnTo>
                  <a:lnTo>
                    <a:pt x="87" y="930"/>
                  </a:lnTo>
                  <a:lnTo>
                    <a:pt x="83" y="917"/>
                  </a:lnTo>
                  <a:lnTo>
                    <a:pt x="80" y="903"/>
                  </a:lnTo>
                  <a:lnTo>
                    <a:pt x="78" y="890"/>
                  </a:lnTo>
                  <a:lnTo>
                    <a:pt x="76" y="877"/>
                  </a:lnTo>
                  <a:lnTo>
                    <a:pt x="74" y="865"/>
                  </a:lnTo>
                  <a:lnTo>
                    <a:pt x="73" y="853"/>
                  </a:lnTo>
                  <a:lnTo>
                    <a:pt x="73" y="841"/>
                  </a:lnTo>
                  <a:lnTo>
                    <a:pt x="73" y="830"/>
                  </a:lnTo>
                  <a:lnTo>
                    <a:pt x="74" y="820"/>
                  </a:lnTo>
                  <a:close/>
                </a:path>
              </a:pathLst>
            </a:custGeom>
            <a:solidFill>
              <a:schemeClr val="bg1"/>
            </a:solidFill>
            <a:ln w="9525">
              <a:noFill/>
              <a:round/>
              <a:headEnd/>
              <a:tailEnd/>
            </a:ln>
          </p:spPr>
          <p:txBody>
            <a:bodyPr/>
            <a:lstStyle/>
            <a:p>
              <a:endParaRPr lang="en-US"/>
            </a:p>
          </p:txBody>
        </p:sp>
      </p:grpSp>
      <p:grpSp>
        <p:nvGrpSpPr>
          <p:cNvPr id="31" name="Group 26"/>
          <p:cNvGrpSpPr>
            <a:grpSpLocks noChangeAspect="1"/>
          </p:cNvGrpSpPr>
          <p:nvPr/>
        </p:nvGrpSpPr>
        <p:grpSpPr bwMode="auto">
          <a:xfrm>
            <a:off x="1309689" y="4178377"/>
            <a:ext cx="319553" cy="411480"/>
            <a:chOff x="1253" y="2305"/>
            <a:chExt cx="515" cy="664"/>
          </a:xfrm>
        </p:grpSpPr>
        <p:sp>
          <p:nvSpPr>
            <p:cNvPr id="32" name="Freeform 27"/>
            <p:cNvSpPr>
              <a:spLocks noChangeAspect="1" noEditPoints="1"/>
            </p:cNvSpPr>
            <p:nvPr/>
          </p:nvSpPr>
          <p:spPr bwMode="auto">
            <a:xfrm>
              <a:off x="1340" y="2305"/>
              <a:ext cx="341" cy="402"/>
            </a:xfrm>
            <a:custGeom>
              <a:avLst/>
              <a:gdLst/>
              <a:ahLst/>
              <a:cxnLst>
                <a:cxn ang="0">
                  <a:pos x="168" y="1172"/>
                </a:cxn>
                <a:cxn ang="0">
                  <a:pos x="227" y="1289"/>
                </a:cxn>
                <a:cxn ang="0">
                  <a:pos x="330" y="1443"/>
                </a:cxn>
                <a:cxn ang="0">
                  <a:pos x="463" y="1551"/>
                </a:cxn>
                <a:cxn ang="0">
                  <a:pos x="619" y="1604"/>
                </a:cxn>
                <a:cxn ang="0">
                  <a:pos x="786" y="1595"/>
                </a:cxn>
                <a:cxn ang="0">
                  <a:pos x="937" y="1530"/>
                </a:cxn>
                <a:cxn ang="0">
                  <a:pos x="1062" y="1411"/>
                </a:cxn>
                <a:cxn ang="0">
                  <a:pos x="1156" y="1245"/>
                </a:cxn>
                <a:cxn ang="0">
                  <a:pos x="1215" y="1168"/>
                </a:cxn>
                <a:cxn ang="0">
                  <a:pos x="1300" y="1105"/>
                </a:cxn>
                <a:cxn ang="0">
                  <a:pos x="1360" y="947"/>
                </a:cxn>
                <a:cxn ang="0">
                  <a:pos x="1344" y="778"/>
                </a:cxn>
                <a:cxn ang="0">
                  <a:pos x="1296" y="721"/>
                </a:cxn>
                <a:cxn ang="0">
                  <a:pos x="1249" y="598"/>
                </a:cxn>
                <a:cxn ang="0">
                  <a:pos x="1246" y="385"/>
                </a:cxn>
                <a:cxn ang="0">
                  <a:pos x="1164" y="205"/>
                </a:cxn>
                <a:cxn ang="0">
                  <a:pos x="1018" y="81"/>
                </a:cxn>
                <a:cxn ang="0">
                  <a:pos x="822" y="12"/>
                </a:cxn>
                <a:cxn ang="0">
                  <a:pos x="596" y="4"/>
                </a:cxn>
                <a:cxn ang="0">
                  <a:pos x="391" y="57"/>
                </a:cxn>
                <a:cxn ang="0">
                  <a:pos x="229" y="169"/>
                </a:cxn>
                <a:cxn ang="0">
                  <a:pos x="131" y="335"/>
                </a:cxn>
                <a:cxn ang="0">
                  <a:pos x="109" y="538"/>
                </a:cxn>
                <a:cxn ang="0">
                  <a:pos x="95" y="708"/>
                </a:cxn>
                <a:cxn ang="0">
                  <a:pos x="42" y="741"/>
                </a:cxn>
                <a:cxn ang="0">
                  <a:pos x="1" y="856"/>
                </a:cxn>
                <a:cxn ang="0">
                  <a:pos x="25" y="1032"/>
                </a:cxn>
                <a:cxn ang="0">
                  <a:pos x="77" y="846"/>
                </a:cxn>
                <a:cxn ang="0">
                  <a:pos x="110" y="783"/>
                </a:cxn>
                <a:cxn ang="0">
                  <a:pos x="163" y="833"/>
                </a:cxn>
                <a:cxn ang="0">
                  <a:pos x="220" y="918"/>
                </a:cxn>
                <a:cxn ang="0">
                  <a:pos x="223" y="653"/>
                </a:cxn>
                <a:cxn ang="0">
                  <a:pos x="325" y="572"/>
                </a:cxn>
                <a:cxn ang="0">
                  <a:pos x="567" y="438"/>
                </a:cxn>
                <a:cxn ang="0">
                  <a:pos x="512" y="547"/>
                </a:cxn>
                <a:cxn ang="0">
                  <a:pos x="466" y="667"/>
                </a:cxn>
                <a:cxn ang="0">
                  <a:pos x="685" y="646"/>
                </a:cxn>
                <a:cxn ang="0">
                  <a:pos x="858" y="581"/>
                </a:cxn>
                <a:cxn ang="0">
                  <a:pos x="1053" y="440"/>
                </a:cxn>
                <a:cxn ang="0">
                  <a:pos x="1130" y="601"/>
                </a:cxn>
                <a:cxn ang="0">
                  <a:pos x="1147" y="826"/>
                </a:cxn>
                <a:cxn ang="0">
                  <a:pos x="1183" y="881"/>
                </a:cxn>
                <a:cxn ang="0">
                  <a:pos x="1244" y="780"/>
                </a:cxn>
                <a:cxn ang="0">
                  <a:pos x="1281" y="828"/>
                </a:cxn>
                <a:cxn ang="0">
                  <a:pos x="1282" y="955"/>
                </a:cxn>
                <a:cxn ang="0">
                  <a:pos x="1233" y="1068"/>
                </a:cxn>
                <a:cxn ang="0">
                  <a:pos x="1180" y="1100"/>
                </a:cxn>
                <a:cxn ang="0">
                  <a:pos x="1116" y="1147"/>
                </a:cxn>
                <a:cxn ang="0">
                  <a:pos x="1042" y="1314"/>
                </a:cxn>
                <a:cxn ang="0">
                  <a:pos x="939" y="1439"/>
                </a:cxn>
                <a:cxn ang="0">
                  <a:pos x="810" y="1515"/>
                </a:cxn>
                <a:cxn ang="0">
                  <a:pos x="663" y="1537"/>
                </a:cxn>
                <a:cxn ang="0">
                  <a:pos x="518" y="1501"/>
                </a:cxn>
                <a:cxn ang="0">
                  <a:pos x="393" y="1410"/>
                </a:cxn>
                <a:cxn ang="0">
                  <a:pos x="296" y="1271"/>
                </a:cxn>
                <a:cxn ang="0">
                  <a:pos x="232" y="1087"/>
                </a:cxn>
                <a:cxn ang="0">
                  <a:pos x="168" y="1095"/>
                </a:cxn>
                <a:cxn ang="0">
                  <a:pos x="115" y="1047"/>
                </a:cxn>
                <a:cxn ang="0">
                  <a:pos x="75" y="920"/>
                </a:cxn>
              </a:cxnLst>
              <a:rect l="0" t="0" r="r" b="b"/>
              <a:pathLst>
                <a:path w="1364" h="1608">
                  <a:moveTo>
                    <a:pt x="100" y="1144"/>
                  </a:moveTo>
                  <a:lnTo>
                    <a:pt x="110" y="1151"/>
                  </a:lnTo>
                  <a:lnTo>
                    <a:pt x="120" y="1156"/>
                  </a:lnTo>
                  <a:lnTo>
                    <a:pt x="129" y="1161"/>
                  </a:lnTo>
                  <a:lnTo>
                    <a:pt x="139" y="1165"/>
                  </a:lnTo>
                  <a:lnTo>
                    <a:pt x="148" y="1168"/>
                  </a:lnTo>
                  <a:lnTo>
                    <a:pt x="158" y="1170"/>
                  </a:lnTo>
                  <a:lnTo>
                    <a:pt x="168" y="1172"/>
                  </a:lnTo>
                  <a:lnTo>
                    <a:pt x="178" y="1172"/>
                  </a:lnTo>
                  <a:lnTo>
                    <a:pt x="179" y="1172"/>
                  </a:lnTo>
                  <a:lnTo>
                    <a:pt x="181" y="1172"/>
                  </a:lnTo>
                  <a:lnTo>
                    <a:pt x="189" y="1197"/>
                  </a:lnTo>
                  <a:lnTo>
                    <a:pt x="197" y="1221"/>
                  </a:lnTo>
                  <a:lnTo>
                    <a:pt x="207" y="1245"/>
                  </a:lnTo>
                  <a:lnTo>
                    <a:pt x="216" y="1267"/>
                  </a:lnTo>
                  <a:lnTo>
                    <a:pt x="227" y="1289"/>
                  </a:lnTo>
                  <a:lnTo>
                    <a:pt x="239" y="1311"/>
                  </a:lnTo>
                  <a:lnTo>
                    <a:pt x="250" y="1333"/>
                  </a:lnTo>
                  <a:lnTo>
                    <a:pt x="262" y="1353"/>
                  </a:lnTo>
                  <a:lnTo>
                    <a:pt x="275" y="1372"/>
                  </a:lnTo>
                  <a:lnTo>
                    <a:pt x="288" y="1391"/>
                  </a:lnTo>
                  <a:lnTo>
                    <a:pt x="301" y="1409"/>
                  </a:lnTo>
                  <a:lnTo>
                    <a:pt x="316" y="1427"/>
                  </a:lnTo>
                  <a:lnTo>
                    <a:pt x="330" y="1443"/>
                  </a:lnTo>
                  <a:lnTo>
                    <a:pt x="345" y="1459"/>
                  </a:lnTo>
                  <a:lnTo>
                    <a:pt x="361" y="1476"/>
                  </a:lnTo>
                  <a:lnTo>
                    <a:pt x="378" y="1490"/>
                  </a:lnTo>
                  <a:lnTo>
                    <a:pt x="394" y="1504"/>
                  </a:lnTo>
                  <a:lnTo>
                    <a:pt x="411" y="1517"/>
                  </a:lnTo>
                  <a:lnTo>
                    <a:pt x="428" y="1529"/>
                  </a:lnTo>
                  <a:lnTo>
                    <a:pt x="445" y="1540"/>
                  </a:lnTo>
                  <a:lnTo>
                    <a:pt x="463" y="1551"/>
                  </a:lnTo>
                  <a:lnTo>
                    <a:pt x="481" y="1560"/>
                  </a:lnTo>
                  <a:lnTo>
                    <a:pt x="500" y="1569"/>
                  </a:lnTo>
                  <a:lnTo>
                    <a:pt x="520" y="1577"/>
                  </a:lnTo>
                  <a:lnTo>
                    <a:pt x="539" y="1584"/>
                  </a:lnTo>
                  <a:lnTo>
                    <a:pt x="558" y="1590"/>
                  </a:lnTo>
                  <a:lnTo>
                    <a:pt x="578" y="1595"/>
                  </a:lnTo>
                  <a:lnTo>
                    <a:pt x="598" y="1600"/>
                  </a:lnTo>
                  <a:lnTo>
                    <a:pt x="619" y="1604"/>
                  </a:lnTo>
                  <a:lnTo>
                    <a:pt x="639" y="1606"/>
                  </a:lnTo>
                  <a:lnTo>
                    <a:pt x="661" y="1608"/>
                  </a:lnTo>
                  <a:lnTo>
                    <a:pt x="682" y="1608"/>
                  </a:lnTo>
                  <a:lnTo>
                    <a:pt x="703" y="1608"/>
                  </a:lnTo>
                  <a:lnTo>
                    <a:pt x="724" y="1606"/>
                  </a:lnTo>
                  <a:lnTo>
                    <a:pt x="745" y="1604"/>
                  </a:lnTo>
                  <a:lnTo>
                    <a:pt x="765" y="1600"/>
                  </a:lnTo>
                  <a:lnTo>
                    <a:pt x="786" y="1595"/>
                  </a:lnTo>
                  <a:lnTo>
                    <a:pt x="806" y="1590"/>
                  </a:lnTo>
                  <a:lnTo>
                    <a:pt x="825" y="1584"/>
                  </a:lnTo>
                  <a:lnTo>
                    <a:pt x="845" y="1577"/>
                  </a:lnTo>
                  <a:lnTo>
                    <a:pt x="864" y="1570"/>
                  </a:lnTo>
                  <a:lnTo>
                    <a:pt x="882" y="1561"/>
                  </a:lnTo>
                  <a:lnTo>
                    <a:pt x="900" y="1551"/>
                  </a:lnTo>
                  <a:lnTo>
                    <a:pt x="919" y="1541"/>
                  </a:lnTo>
                  <a:lnTo>
                    <a:pt x="937" y="1530"/>
                  </a:lnTo>
                  <a:lnTo>
                    <a:pt x="954" y="1518"/>
                  </a:lnTo>
                  <a:lnTo>
                    <a:pt x="970" y="1505"/>
                  </a:lnTo>
                  <a:lnTo>
                    <a:pt x="987" y="1491"/>
                  </a:lnTo>
                  <a:lnTo>
                    <a:pt x="1003" y="1477"/>
                  </a:lnTo>
                  <a:lnTo>
                    <a:pt x="1018" y="1461"/>
                  </a:lnTo>
                  <a:lnTo>
                    <a:pt x="1033" y="1445"/>
                  </a:lnTo>
                  <a:lnTo>
                    <a:pt x="1048" y="1428"/>
                  </a:lnTo>
                  <a:lnTo>
                    <a:pt x="1062" y="1411"/>
                  </a:lnTo>
                  <a:lnTo>
                    <a:pt x="1076" y="1393"/>
                  </a:lnTo>
                  <a:lnTo>
                    <a:pt x="1089" y="1374"/>
                  </a:lnTo>
                  <a:lnTo>
                    <a:pt x="1101" y="1354"/>
                  </a:lnTo>
                  <a:lnTo>
                    <a:pt x="1113" y="1334"/>
                  </a:lnTo>
                  <a:lnTo>
                    <a:pt x="1125" y="1312"/>
                  </a:lnTo>
                  <a:lnTo>
                    <a:pt x="1136" y="1290"/>
                  </a:lnTo>
                  <a:lnTo>
                    <a:pt x="1146" y="1268"/>
                  </a:lnTo>
                  <a:lnTo>
                    <a:pt x="1156" y="1245"/>
                  </a:lnTo>
                  <a:lnTo>
                    <a:pt x="1165" y="1222"/>
                  </a:lnTo>
                  <a:lnTo>
                    <a:pt x="1173" y="1198"/>
                  </a:lnTo>
                  <a:lnTo>
                    <a:pt x="1182" y="1172"/>
                  </a:lnTo>
                  <a:lnTo>
                    <a:pt x="1184" y="1172"/>
                  </a:lnTo>
                  <a:lnTo>
                    <a:pt x="1186" y="1172"/>
                  </a:lnTo>
                  <a:lnTo>
                    <a:pt x="1196" y="1172"/>
                  </a:lnTo>
                  <a:lnTo>
                    <a:pt x="1205" y="1170"/>
                  </a:lnTo>
                  <a:lnTo>
                    <a:pt x="1215" y="1168"/>
                  </a:lnTo>
                  <a:lnTo>
                    <a:pt x="1225" y="1165"/>
                  </a:lnTo>
                  <a:lnTo>
                    <a:pt x="1234" y="1161"/>
                  </a:lnTo>
                  <a:lnTo>
                    <a:pt x="1244" y="1156"/>
                  </a:lnTo>
                  <a:lnTo>
                    <a:pt x="1253" y="1151"/>
                  </a:lnTo>
                  <a:lnTo>
                    <a:pt x="1262" y="1144"/>
                  </a:lnTo>
                  <a:lnTo>
                    <a:pt x="1275" y="1133"/>
                  </a:lnTo>
                  <a:lnTo>
                    <a:pt x="1288" y="1120"/>
                  </a:lnTo>
                  <a:lnTo>
                    <a:pt x="1300" y="1105"/>
                  </a:lnTo>
                  <a:lnTo>
                    <a:pt x="1310" y="1089"/>
                  </a:lnTo>
                  <a:lnTo>
                    <a:pt x="1321" y="1071"/>
                  </a:lnTo>
                  <a:lnTo>
                    <a:pt x="1330" y="1053"/>
                  </a:lnTo>
                  <a:lnTo>
                    <a:pt x="1338" y="1032"/>
                  </a:lnTo>
                  <a:lnTo>
                    <a:pt x="1346" y="1012"/>
                  </a:lnTo>
                  <a:lnTo>
                    <a:pt x="1351" y="991"/>
                  </a:lnTo>
                  <a:lnTo>
                    <a:pt x="1356" y="969"/>
                  </a:lnTo>
                  <a:lnTo>
                    <a:pt x="1360" y="947"/>
                  </a:lnTo>
                  <a:lnTo>
                    <a:pt x="1363" y="925"/>
                  </a:lnTo>
                  <a:lnTo>
                    <a:pt x="1364" y="901"/>
                  </a:lnTo>
                  <a:lnTo>
                    <a:pt x="1364" y="879"/>
                  </a:lnTo>
                  <a:lnTo>
                    <a:pt x="1363" y="856"/>
                  </a:lnTo>
                  <a:lnTo>
                    <a:pt x="1360" y="834"/>
                  </a:lnTo>
                  <a:lnTo>
                    <a:pt x="1356" y="814"/>
                  </a:lnTo>
                  <a:lnTo>
                    <a:pt x="1351" y="795"/>
                  </a:lnTo>
                  <a:lnTo>
                    <a:pt x="1344" y="778"/>
                  </a:lnTo>
                  <a:lnTo>
                    <a:pt x="1336" y="761"/>
                  </a:lnTo>
                  <a:lnTo>
                    <a:pt x="1331" y="754"/>
                  </a:lnTo>
                  <a:lnTo>
                    <a:pt x="1326" y="748"/>
                  </a:lnTo>
                  <a:lnTo>
                    <a:pt x="1321" y="741"/>
                  </a:lnTo>
                  <a:lnTo>
                    <a:pt x="1316" y="736"/>
                  </a:lnTo>
                  <a:lnTo>
                    <a:pt x="1309" y="730"/>
                  </a:lnTo>
                  <a:lnTo>
                    <a:pt x="1302" y="725"/>
                  </a:lnTo>
                  <a:lnTo>
                    <a:pt x="1296" y="721"/>
                  </a:lnTo>
                  <a:lnTo>
                    <a:pt x="1289" y="717"/>
                  </a:lnTo>
                  <a:lnTo>
                    <a:pt x="1273" y="709"/>
                  </a:lnTo>
                  <a:lnTo>
                    <a:pt x="1259" y="704"/>
                  </a:lnTo>
                  <a:lnTo>
                    <a:pt x="1246" y="701"/>
                  </a:lnTo>
                  <a:lnTo>
                    <a:pt x="1234" y="700"/>
                  </a:lnTo>
                  <a:lnTo>
                    <a:pt x="1240" y="666"/>
                  </a:lnTo>
                  <a:lnTo>
                    <a:pt x="1245" y="632"/>
                  </a:lnTo>
                  <a:lnTo>
                    <a:pt x="1249" y="598"/>
                  </a:lnTo>
                  <a:lnTo>
                    <a:pt x="1253" y="567"/>
                  </a:lnTo>
                  <a:lnTo>
                    <a:pt x="1255" y="538"/>
                  </a:lnTo>
                  <a:lnTo>
                    <a:pt x="1256" y="510"/>
                  </a:lnTo>
                  <a:lnTo>
                    <a:pt x="1257" y="485"/>
                  </a:lnTo>
                  <a:lnTo>
                    <a:pt x="1256" y="464"/>
                  </a:lnTo>
                  <a:lnTo>
                    <a:pt x="1254" y="437"/>
                  </a:lnTo>
                  <a:lnTo>
                    <a:pt x="1251" y="410"/>
                  </a:lnTo>
                  <a:lnTo>
                    <a:pt x="1246" y="385"/>
                  </a:lnTo>
                  <a:lnTo>
                    <a:pt x="1240" y="360"/>
                  </a:lnTo>
                  <a:lnTo>
                    <a:pt x="1233" y="335"/>
                  </a:lnTo>
                  <a:lnTo>
                    <a:pt x="1224" y="311"/>
                  </a:lnTo>
                  <a:lnTo>
                    <a:pt x="1215" y="289"/>
                  </a:lnTo>
                  <a:lnTo>
                    <a:pt x="1204" y="267"/>
                  </a:lnTo>
                  <a:lnTo>
                    <a:pt x="1192" y="246"/>
                  </a:lnTo>
                  <a:lnTo>
                    <a:pt x="1179" y="226"/>
                  </a:lnTo>
                  <a:lnTo>
                    <a:pt x="1164" y="205"/>
                  </a:lnTo>
                  <a:lnTo>
                    <a:pt x="1149" y="187"/>
                  </a:lnTo>
                  <a:lnTo>
                    <a:pt x="1133" y="169"/>
                  </a:lnTo>
                  <a:lnTo>
                    <a:pt x="1116" y="152"/>
                  </a:lnTo>
                  <a:lnTo>
                    <a:pt x="1099" y="136"/>
                  </a:lnTo>
                  <a:lnTo>
                    <a:pt x="1080" y="121"/>
                  </a:lnTo>
                  <a:lnTo>
                    <a:pt x="1060" y="107"/>
                  </a:lnTo>
                  <a:lnTo>
                    <a:pt x="1039" y="93"/>
                  </a:lnTo>
                  <a:lnTo>
                    <a:pt x="1018" y="81"/>
                  </a:lnTo>
                  <a:lnTo>
                    <a:pt x="996" y="68"/>
                  </a:lnTo>
                  <a:lnTo>
                    <a:pt x="973" y="57"/>
                  </a:lnTo>
                  <a:lnTo>
                    <a:pt x="950" y="47"/>
                  </a:lnTo>
                  <a:lnTo>
                    <a:pt x="926" y="38"/>
                  </a:lnTo>
                  <a:lnTo>
                    <a:pt x="900" y="30"/>
                  </a:lnTo>
                  <a:lnTo>
                    <a:pt x="875" y="23"/>
                  </a:lnTo>
                  <a:lnTo>
                    <a:pt x="849" y="17"/>
                  </a:lnTo>
                  <a:lnTo>
                    <a:pt x="822" y="12"/>
                  </a:lnTo>
                  <a:lnTo>
                    <a:pt x="796" y="7"/>
                  </a:lnTo>
                  <a:lnTo>
                    <a:pt x="767" y="4"/>
                  </a:lnTo>
                  <a:lnTo>
                    <a:pt x="739" y="2"/>
                  </a:lnTo>
                  <a:lnTo>
                    <a:pt x="711" y="0"/>
                  </a:lnTo>
                  <a:lnTo>
                    <a:pt x="682" y="0"/>
                  </a:lnTo>
                  <a:lnTo>
                    <a:pt x="653" y="0"/>
                  </a:lnTo>
                  <a:lnTo>
                    <a:pt x="624" y="2"/>
                  </a:lnTo>
                  <a:lnTo>
                    <a:pt x="596" y="4"/>
                  </a:lnTo>
                  <a:lnTo>
                    <a:pt x="569" y="7"/>
                  </a:lnTo>
                  <a:lnTo>
                    <a:pt x="542" y="12"/>
                  </a:lnTo>
                  <a:lnTo>
                    <a:pt x="515" y="17"/>
                  </a:lnTo>
                  <a:lnTo>
                    <a:pt x="488" y="23"/>
                  </a:lnTo>
                  <a:lnTo>
                    <a:pt x="463" y="30"/>
                  </a:lnTo>
                  <a:lnTo>
                    <a:pt x="438" y="38"/>
                  </a:lnTo>
                  <a:lnTo>
                    <a:pt x="414" y="47"/>
                  </a:lnTo>
                  <a:lnTo>
                    <a:pt x="391" y="57"/>
                  </a:lnTo>
                  <a:lnTo>
                    <a:pt x="367" y="68"/>
                  </a:lnTo>
                  <a:lnTo>
                    <a:pt x="345" y="81"/>
                  </a:lnTo>
                  <a:lnTo>
                    <a:pt x="324" y="93"/>
                  </a:lnTo>
                  <a:lnTo>
                    <a:pt x="303" y="107"/>
                  </a:lnTo>
                  <a:lnTo>
                    <a:pt x="284" y="121"/>
                  </a:lnTo>
                  <a:lnTo>
                    <a:pt x="265" y="136"/>
                  </a:lnTo>
                  <a:lnTo>
                    <a:pt x="247" y="152"/>
                  </a:lnTo>
                  <a:lnTo>
                    <a:pt x="229" y="169"/>
                  </a:lnTo>
                  <a:lnTo>
                    <a:pt x="213" y="187"/>
                  </a:lnTo>
                  <a:lnTo>
                    <a:pt x="198" y="205"/>
                  </a:lnTo>
                  <a:lnTo>
                    <a:pt x="184" y="226"/>
                  </a:lnTo>
                  <a:lnTo>
                    <a:pt x="171" y="246"/>
                  </a:lnTo>
                  <a:lnTo>
                    <a:pt x="160" y="267"/>
                  </a:lnTo>
                  <a:lnTo>
                    <a:pt x="149" y="289"/>
                  </a:lnTo>
                  <a:lnTo>
                    <a:pt x="139" y="311"/>
                  </a:lnTo>
                  <a:lnTo>
                    <a:pt x="131" y="335"/>
                  </a:lnTo>
                  <a:lnTo>
                    <a:pt x="124" y="360"/>
                  </a:lnTo>
                  <a:lnTo>
                    <a:pt x="118" y="385"/>
                  </a:lnTo>
                  <a:lnTo>
                    <a:pt x="113" y="410"/>
                  </a:lnTo>
                  <a:lnTo>
                    <a:pt x="109" y="437"/>
                  </a:lnTo>
                  <a:lnTo>
                    <a:pt x="107" y="464"/>
                  </a:lnTo>
                  <a:lnTo>
                    <a:pt x="107" y="485"/>
                  </a:lnTo>
                  <a:lnTo>
                    <a:pt x="107" y="511"/>
                  </a:lnTo>
                  <a:lnTo>
                    <a:pt x="109" y="538"/>
                  </a:lnTo>
                  <a:lnTo>
                    <a:pt x="111" y="568"/>
                  </a:lnTo>
                  <a:lnTo>
                    <a:pt x="114" y="600"/>
                  </a:lnTo>
                  <a:lnTo>
                    <a:pt x="119" y="634"/>
                  </a:lnTo>
                  <a:lnTo>
                    <a:pt x="124" y="668"/>
                  </a:lnTo>
                  <a:lnTo>
                    <a:pt x="130" y="702"/>
                  </a:lnTo>
                  <a:lnTo>
                    <a:pt x="117" y="703"/>
                  </a:lnTo>
                  <a:lnTo>
                    <a:pt x="103" y="706"/>
                  </a:lnTo>
                  <a:lnTo>
                    <a:pt x="95" y="708"/>
                  </a:lnTo>
                  <a:lnTo>
                    <a:pt x="88" y="710"/>
                  </a:lnTo>
                  <a:lnTo>
                    <a:pt x="81" y="713"/>
                  </a:lnTo>
                  <a:lnTo>
                    <a:pt x="73" y="717"/>
                  </a:lnTo>
                  <a:lnTo>
                    <a:pt x="67" y="721"/>
                  </a:lnTo>
                  <a:lnTo>
                    <a:pt x="60" y="725"/>
                  </a:lnTo>
                  <a:lnTo>
                    <a:pt x="54" y="730"/>
                  </a:lnTo>
                  <a:lnTo>
                    <a:pt x="48" y="736"/>
                  </a:lnTo>
                  <a:lnTo>
                    <a:pt x="42" y="741"/>
                  </a:lnTo>
                  <a:lnTo>
                    <a:pt x="37" y="748"/>
                  </a:lnTo>
                  <a:lnTo>
                    <a:pt x="32" y="754"/>
                  </a:lnTo>
                  <a:lnTo>
                    <a:pt x="28" y="761"/>
                  </a:lnTo>
                  <a:lnTo>
                    <a:pt x="20" y="778"/>
                  </a:lnTo>
                  <a:lnTo>
                    <a:pt x="13" y="795"/>
                  </a:lnTo>
                  <a:lnTo>
                    <a:pt x="8" y="814"/>
                  </a:lnTo>
                  <a:lnTo>
                    <a:pt x="4" y="834"/>
                  </a:lnTo>
                  <a:lnTo>
                    <a:pt x="1" y="856"/>
                  </a:lnTo>
                  <a:lnTo>
                    <a:pt x="0" y="879"/>
                  </a:lnTo>
                  <a:lnTo>
                    <a:pt x="0" y="901"/>
                  </a:lnTo>
                  <a:lnTo>
                    <a:pt x="1" y="925"/>
                  </a:lnTo>
                  <a:lnTo>
                    <a:pt x="3" y="947"/>
                  </a:lnTo>
                  <a:lnTo>
                    <a:pt x="7" y="969"/>
                  </a:lnTo>
                  <a:lnTo>
                    <a:pt x="12" y="991"/>
                  </a:lnTo>
                  <a:lnTo>
                    <a:pt x="18" y="1012"/>
                  </a:lnTo>
                  <a:lnTo>
                    <a:pt x="25" y="1032"/>
                  </a:lnTo>
                  <a:lnTo>
                    <a:pt x="33" y="1053"/>
                  </a:lnTo>
                  <a:lnTo>
                    <a:pt x="42" y="1071"/>
                  </a:lnTo>
                  <a:lnTo>
                    <a:pt x="52" y="1089"/>
                  </a:lnTo>
                  <a:lnTo>
                    <a:pt x="63" y="1105"/>
                  </a:lnTo>
                  <a:lnTo>
                    <a:pt x="75" y="1120"/>
                  </a:lnTo>
                  <a:lnTo>
                    <a:pt x="87" y="1133"/>
                  </a:lnTo>
                  <a:lnTo>
                    <a:pt x="100" y="1144"/>
                  </a:lnTo>
                  <a:close/>
                  <a:moveTo>
                    <a:pt x="77" y="846"/>
                  </a:moveTo>
                  <a:lnTo>
                    <a:pt x="79" y="837"/>
                  </a:lnTo>
                  <a:lnTo>
                    <a:pt x="81" y="828"/>
                  </a:lnTo>
                  <a:lnTo>
                    <a:pt x="84" y="819"/>
                  </a:lnTo>
                  <a:lnTo>
                    <a:pt x="87" y="810"/>
                  </a:lnTo>
                  <a:lnTo>
                    <a:pt x="91" y="802"/>
                  </a:lnTo>
                  <a:lnTo>
                    <a:pt x="96" y="795"/>
                  </a:lnTo>
                  <a:lnTo>
                    <a:pt x="103" y="788"/>
                  </a:lnTo>
                  <a:lnTo>
                    <a:pt x="110" y="783"/>
                  </a:lnTo>
                  <a:lnTo>
                    <a:pt x="115" y="781"/>
                  </a:lnTo>
                  <a:lnTo>
                    <a:pt x="120" y="780"/>
                  </a:lnTo>
                  <a:lnTo>
                    <a:pt x="124" y="779"/>
                  </a:lnTo>
                  <a:lnTo>
                    <a:pt x="129" y="778"/>
                  </a:lnTo>
                  <a:lnTo>
                    <a:pt x="138" y="778"/>
                  </a:lnTo>
                  <a:lnTo>
                    <a:pt x="147" y="779"/>
                  </a:lnTo>
                  <a:lnTo>
                    <a:pt x="155" y="806"/>
                  </a:lnTo>
                  <a:lnTo>
                    <a:pt x="163" y="833"/>
                  </a:lnTo>
                  <a:lnTo>
                    <a:pt x="171" y="858"/>
                  </a:lnTo>
                  <a:lnTo>
                    <a:pt x="180" y="881"/>
                  </a:lnTo>
                  <a:lnTo>
                    <a:pt x="190" y="903"/>
                  </a:lnTo>
                  <a:lnTo>
                    <a:pt x="200" y="923"/>
                  </a:lnTo>
                  <a:lnTo>
                    <a:pt x="211" y="941"/>
                  </a:lnTo>
                  <a:lnTo>
                    <a:pt x="222" y="955"/>
                  </a:lnTo>
                  <a:lnTo>
                    <a:pt x="222" y="945"/>
                  </a:lnTo>
                  <a:lnTo>
                    <a:pt x="220" y="918"/>
                  </a:lnTo>
                  <a:lnTo>
                    <a:pt x="217" y="876"/>
                  </a:lnTo>
                  <a:lnTo>
                    <a:pt x="216" y="826"/>
                  </a:lnTo>
                  <a:lnTo>
                    <a:pt x="216" y="798"/>
                  </a:lnTo>
                  <a:lnTo>
                    <a:pt x="216" y="769"/>
                  </a:lnTo>
                  <a:lnTo>
                    <a:pt x="217" y="739"/>
                  </a:lnTo>
                  <a:lnTo>
                    <a:pt x="218" y="710"/>
                  </a:lnTo>
                  <a:lnTo>
                    <a:pt x="220" y="681"/>
                  </a:lnTo>
                  <a:lnTo>
                    <a:pt x="223" y="653"/>
                  </a:lnTo>
                  <a:lnTo>
                    <a:pt x="228" y="626"/>
                  </a:lnTo>
                  <a:lnTo>
                    <a:pt x="233" y="601"/>
                  </a:lnTo>
                  <a:lnTo>
                    <a:pt x="234" y="598"/>
                  </a:lnTo>
                  <a:lnTo>
                    <a:pt x="235" y="595"/>
                  </a:lnTo>
                  <a:lnTo>
                    <a:pt x="249" y="593"/>
                  </a:lnTo>
                  <a:lnTo>
                    <a:pt x="263" y="591"/>
                  </a:lnTo>
                  <a:lnTo>
                    <a:pt x="294" y="582"/>
                  </a:lnTo>
                  <a:lnTo>
                    <a:pt x="325" y="572"/>
                  </a:lnTo>
                  <a:lnTo>
                    <a:pt x="355" y="560"/>
                  </a:lnTo>
                  <a:lnTo>
                    <a:pt x="385" y="547"/>
                  </a:lnTo>
                  <a:lnTo>
                    <a:pt x="414" y="533"/>
                  </a:lnTo>
                  <a:lnTo>
                    <a:pt x="441" y="519"/>
                  </a:lnTo>
                  <a:lnTo>
                    <a:pt x="467" y="504"/>
                  </a:lnTo>
                  <a:lnTo>
                    <a:pt x="491" y="488"/>
                  </a:lnTo>
                  <a:lnTo>
                    <a:pt x="534" y="461"/>
                  </a:lnTo>
                  <a:lnTo>
                    <a:pt x="567" y="438"/>
                  </a:lnTo>
                  <a:lnTo>
                    <a:pt x="588" y="422"/>
                  </a:lnTo>
                  <a:lnTo>
                    <a:pt x="595" y="417"/>
                  </a:lnTo>
                  <a:lnTo>
                    <a:pt x="584" y="439"/>
                  </a:lnTo>
                  <a:lnTo>
                    <a:pt x="572" y="461"/>
                  </a:lnTo>
                  <a:lnTo>
                    <a:pt x="558" y="483"/>
                  </a:lnTo>
                  <a:lnTo>
                    <a:pt x="543" y="505"/>
                  </a:lnTo>
                  <a:lnTo>
                    <a:pt x="527" y="526"/>
                  </a:lnTo>
                  <a:lnTo>
                    <a:pt x="512" y="547"/>
                  </a:lnTo>
                  <a:lnTo>
                    <a:pt x="495" y="566"/>
                  </a:lnTo>
                  <a:lnTo>
                    <a:pt x="479" y="584"/>
                  </a:lnTo>
                  <a:lnTo>
                    <a:pt x="451" y="615"/>
                  </a:lnTo>
                  <a:lnTo>
                    <a:pt x="427" y="641"/>
                  </a:lnTo>
                  <a:lnTo>
                    <a:pt x="412" y="657"/>
                  </a:lnTo>
                  <a:lnTo>
                    <a:pt x="406" y="662"/>
                  </a:lnTo>
                  <a:lnTo>
                    <a:pt x="436" y="665"/>
                  </a:lnTo>
                  <a:lnTo>
                    <a:pt x="466" y="667"/>
                  </a:lnTo>
                  <a:lnTo>
                    <a:pt x="496" y="668"/>
                  </a:lnTo>
                  <a:lnTo>
                    <a:pt x="526" y="667"/>
                  </a:lnTo>
                  <a:lnTo>
                    <a:pt x="554" y="666"/>
                  </a:lnTo>
                  <a:lnTo>
                    <a:pt x="581" y="664"/>
                  </a:lnTo>
                  <a:lnTo>
                    <a:pt x="608" y="661"/>
                  </a:lnTo>
                  <a:lnTo>
                    <a:pt x="634" y="657"/>
                  </a:lnTo>
                  <a:lnTo>
                    <a:pt x="660" y="652"/>
                  </a:lnTo>
                  <a:lnTo>
                    <a:pt x="685" y="646"/>
                  </a:lnTo>
                  <a:lnTo>
                    <a:pt x="709" y="640"/>
                  </a:lnTo>
                  <a:lnTo>
                    <a:pt x="732" y="633"/>
                  </a:lnTo>
                  <a:lnTo>
                    <a:pt x="755" y="625"/>
                  </a:lnTo>
                  <a:lnTo>
                    <a:pt x="777" y="617"/>
                  </a:lnTo>
                  <a:lnTo>
                    <a:pt x="799" y="608"/>
                  </a:lnTo>
                  <a:lnTo>
                    <a:pt x="819" y="600"/>
                  </a:lnTo>
                  <a:lnTo>
                    <a:pt x="839" y="590"/>
                  </a:lnTo>
                  <a:lnTo>
                    <a:pt x="858" y="581"/>
                  </a:lnTo>
                  <a:lnTo>
                    <a:pt x="876" y="571"/>
                  </a:lnTo>
                  <a:lnTo>
                    <a:pt x="894" y="561"/>
                  </a:lnTo>
                  <a:lnTo>
                    <a:pt x="928" y="540"/>
                  </a:lnTo>
                  <a:lnTo>
                    <a:pt x="959" y="519"/>
                  </a:lnTo>
                  <a:lnTo>
                    <a:pt x="986" y="499"/>
                  </a:lnTo>
                  <a:lnTo>
                    <a:pt x="1011" y="477"/>
                  </a:lnTo>
                  <a:lnTo>
                    <a:pt x="1033" y="458"/>
                  </a:lnTo>
                  <a:lnTo>
                    <a:pt x="1053" y="440"/>
                  </a:lnTo>
                  <a:lnTo>
                    <a:pt x="1066" y="461"/>
                  </a:lnTo>
                  <a:lnTo>
                    <a:pt x="1079" y="481"/>
                  </a:lnTo>
                  <a:lnTo>
                    <a:pt x="1090" y="503"/>
                  </a:lnTo>
                  <a:lnTo>
                    <a:pt x="1100" y="523"/>
                  </a:lnTo>
                  <a:lnTo>
                    <a:pt x="1110" y="543"/>
                  </a:lnTo>
                  <a:lnTo>
                    <a:pt x="1118" y="563"/>
                  </a:lnTo>
                  <a:lnTo>
                    <a:pt x="1124" y="582"/>
                  </a:lnTo>
                  <a:lnTo>
                    <a:pt x="1130" y="601"/>
                  </a:lnTo>
                  <a:lnTo>
                    <a:pt x="1135" y="626"/>
                  </a:lnTo>
                  <a:lnTo>
                    <a:pt x="1139" y="653"/>
                  </a:lnTo>
                  <a:lnTo>
                    <a:pt x="1142" y="681"/>
                  </a:lnTo>
                  <a:lnTo>
                    <a:pt x="1144" y="710"/>
                  </a:lnTo>
                  <a:lnTo>
                    <a:pt x="1146" y="739"/>
                  </a:lnTo>
                  <a:lnTo>
                    <a:pt x="1147" y="769"/>
                  </a:lnTo>
                  <a:lnTo>
                    <a:pt x="1147" y="798"/>
                  </a:lnTo>
                  <a:lnTo>
                    <a:pt x="1147" y="826"/>
                  </a:lnTo>
                  <a:lnTo>
                    <a:pt x="1145" y="876"/>
                  </a:lnTo>
                  <a:lnTo>
                    <a:pt x="1143" y="918"/>
                  </a:lnTo>
                  <a:lnTo>
                    <a:pt x="1141" y="945"/>
                  </a:lnTo>
                  <a:lnTo>
                    <a:pt x="1140" y="955"/>
                  </a:lnTo>
                  <a:lnTo>
                    <a:pt x="1151" y="941"/>
                  </a:lnTo>
                  <a:lnTo>
                    <a:pt x="1162" y="923"/>
                  </a:lnTo>
                  <a:lnTo>
                    <a:pt x="1172" y="903"/>
                  </a:lnTo>
                  <a:lnTo>
                    <a:pt x="1183" y="881"/>
                  </a:lnTo>
                  <a:lnTo>
                    <a:pt x="1192" y="858"/>
                  </a:lnTo>
                  <a:lnTo>
                    <a:pt x="1201" y="833"/>
                  </a:lnTo>
                  <a:lnTo>
                    <a:pt x="1209" y="806"/>
                  </a:lnTo>
                  <a:lnTo>
                    <a:pt x="1216" y="779"/>
                  </a:lnTo>
                  <a:lnTo>
                    <a:pt x="1225" y="778"/>
                  </a:lnTo>
                  <a:lnTo>
                    <a:pt x="1235" y="778"/>
                  </a:lnTo>
                  <a:lnTo>
                    <a:pt x="1239" y="779"/>
                  </a:lnTo>
                  <a:lnTo>
                    <a:pt x="1244" y="780"/>
                  </a:lnTo>
                  <a:lnTo>
                    <a:pt x="1249" y="781"/>
                  </a:lnTo>
                  <a:lnTo>
                    <a:pt x="1253" y="783"/>
                  </a:lnTo>
                  <a:lnTo>
                    <a:pt x="1260" y="788"/>
                  </a:lnTo>
                  <a:lnTo>
                    <a:pt x="1266" y="795"/>
                  </a:lnTo>
                  <a:lnTo>
                    <a:pt x="1271" y="802"/>
                  </a:lnTo>
                  <a:lnTo>
                    <a:pt x="1275" y="810"/>
                  </a:lnTo>
                  <a:lnTo>
                    <a:pt x="1279" y="819"/>
                  </a:lnTo>
                  <a:lnTo>
                    <a:pt x="1281" y="828"/>
                  </a:lnTo>
                  <a:lnTo>
                    <a:pt x="1283" y="837"/>
                  </a:lnTo>
                  <a:lnTo>
                    <a:pt x="1285" y="846"/>
                  </a:lnTo>
                  <a:lnTo>
                    <a:pt x="1287" y="864"/>
                  </a:lnTo>
                  <a:lnTo>
                    <a:pt x="1288" y="883"/>
                  </a:lnTo>
                  <a:lnTo>
                    <a:pt x="1288" y="901"/>
                  </a:lnTo>
                  <a:lnTo>
                    <a:pt x="1287" y="920"/>
                  </a:lnTo>
                  <a:lnTo>
                    <a:pt x="1285" y="938"/>
                  </a:lnTo>
                  <a:lnTo>
                    <a:pt x="1282" y="955"/>
                  </a:lnTo>
                  <a:lnTo>
                    <a:pt x="1278" y="972"/>
                  </a:lnTo>
                  <a:lnTo>
                    <a:pt x="1273" y="988"/>
                  </a:lnTo>
                  <a:lnTo>
                    <a:pt x="1268" y="1004"/>
                  </a:lnTo>
                  <a:lnTo>
                    <a:pt x="1262" y="1019"/>
                  </a:lnTo>
                  <a:lnTo>
                    <a:pt x="1255" y="1032"/>
                  </a:lnTo>
                  <a:lnTo>
                    <a:pt x="1248" y="1046"/>
                  </a:lnTo>
                  <a:lnTo>
                    <a:pt x="1240" y="1058"/>
                  </a:lnTo>
                  <a:lnTo>
                    <a:pt x="1233" y="1068"/>
                  </a:lnTo>
                  <a:lnTo>
                    <a:pt x="1225" y="1077"/>
                  </a:lnTo>
                  <a:lnTo>
                    <a:pt x="1216" y="1085"/>
                  </a:lnTo>
                  <a:lnTo>
                    <a:pt x="1210" y="1089"/>
                  </a:lnTo>
                  <a:lnTo>
                    <a:pt x="1204" y="1093"/>
                  </a:lnTo>
                  <a:lnTo>
                    <a:pt x="1198" y="1096"/>
                  </a:lnTo>
                  <a:lnTo>
                    <a:pt x="1192" y="1098"/>
                  </a:lnTo>
                  <a:lnTo>
                    <a:pt x="1186" y="1099"/>
                  </a:lnTo>
                  <a:lnTo>
                    <a:pt x="1180" y="1100"/>
                  </a:lnTo>
                  <a:lnTo>
                    <a:pt x="1173" y="1100"/>
                  </a:lnTo>
                  <a:lnTo>
                    <a:pt x="1167" y="1100"/>
                  </a:lnTo>
                  <a:lnTo>
                    <a:pt x="1156" y="1099"/>
                  </a:lnTo>
                  <a:lnTo>
                    <a:pt x="1146" y="1096"/>
                  </a:lnTo>
                  <a:lnTo>
                    <a:pt x="1137" y="1093"/>
                  </a:lnTo>
                  <a:lnTo>
                    <a:pt x="1130" y="1090"/>
                  </a:lnTo>
                  <a:lnTo>
                    <a:pt x="1123" y="1124"/>
                  </a:lnTo>
                  <a:lnTo>
                    <a:pt x="1116" y="1147"/>
                  </a:lnTo>
                  <a:lnTo>
                    <a:pt x="1109" y="1170"/>
                  </a:lnTo>
                  <a:lnTo>
                    <a:pt x="1101" y="1193"/>
                  </a:lnTo>
                  <a:lnTo>
                    <a:pt x="1093" y="1215"/>
                  </a:lnTo>
                  <a:lnTo>
                    <a:pt x="1084" y="1236"/>
                  </a:lnTo>
                  <a:lnTo>
                    <a:pt x="1075" y="1257"/>
                  </a:lnTo>
                  <a:lnTo>
                    <a:pt x="1065" y="1277"/>
                  </a:lnTo>
                  <a:lnTo>
                    <a:pt x="1054" y="1296"/>
                  </a:lnTo>
                  <a:lnTo>
                    <a:pt x="1042" y="1314"/>
                  </a:lnTo>
                  <a:lnTo>
                    <a:pt x="1031" y="1333"/>
                  </a:lnTo>
                  <a:lnTo>
                    <a:pt x="1019" y="1350"/>
                  </a:lnTo>
                  <a:lnTo>
                    <a:pt x="1007" y="1367"/>
                  </a:lnTo>
                  <a:lnTo>
                    <a:pt x="994" y="1383"/>
                  </a:lnTo>
                  <a:lnTo>
                    <a:pt x="981" y="1398"/>
                  </a:lnTo>
                  <a:lnTo>
                    <a:pt x="967" y="1412"/>
                  </a:lnTo>
                  <a:lnTo>
                    <a:pt x="953" y="1426"/>
                  </a:lnTo>
                  <a:lnTo>
                    <a:pt x="939" y="1439"/>
                  </a:lnTo>
                  <a:lnTo>
                    <a:pt x="924" y="1451"/>
                  </a:lnTo>
                  <a:lnTo>
                    <a:pt x="909" y="1464"/>
                  </a:lnTo>
                  <a:lnTo>
                    <a:pt x="893" y="1474"/>
                  </a:lnTo>
                  <a:lnTo>
                    <a:pt x="877" y="1484"/>
                  </a:lnTo>
                  <a:lnTo>
                    <a:pt x="860" y="1493"/>
                  </a:lnTo>
                  <a:lnTo>
                    <a:pt x="844" y="1501"/>
                  </a:lnTo>
                  <a:lnTo>
                    <a:pt x="827" y="1509"/>
                  </a:lnTo>
                  <a:lnTo>
                    <a:pt x="810" y="1515"/>
                  </a:lnTo>
                  <a:lnTo>
                    <a:pt x="793" y="1521"/>
                  </a:lnTo>
                  <a:lnTo>
                    <a:pt x="775" y="1526"/>
                  </a:lnTo>
                  <a:lnTo>
                    <a:pt x="756" y="1530"/>
                  </a:lnTo>
                  <a:lnTo>
                    <a:pt x="738" y="1533"/>
                  </a:lnTo>
                  <a:lnTo>
                    <a:pt x="719" y="1536"/>
                  </a:lnTo>
                  <a:lnTo>
                    <a:pt x="701" y="1537"/>
                  </a:lnTo>
                  <a:lnTo>
                    <a:pt x="682" y="1537"/>
                  </a:lnTo>
                  <a:lnTo>
                    <a:pt x="663" y="1537"/>
                  </a:lnTo>
                  <a:lnTo>
                    <a:pt x="644" y="1535"/>
                  </a:lnTo>
                  <a:lnTo>
                    <a:pt x="624" y="1533"/>
                  </a:lnTo>
                  <a:lnTo>
                    <a:pt x="606" y="1530"/>
                  </a:lnTo>
                  <a:lnTo>
                    <a:pt x="587" y="1526"/>
                  </a:lnTo>
                  <a:lnTo>
                    <a:pt x="569" y="1521"/>
                  </a:lnTo>
                  <a:lnTo>
                    <a:pt x="552" y="1515"/>
                  </a:lnTo>
                  <a:lnTo>
                    <a:pt x="535" y="1508"/>
                  </a:lnTo>
                  <a:lnTo>
                    <a:pt x="518" y="1501"/>
                  </a:lnTo>
                  <a:lnTo>
                    <a:pt x="500" y="1492"/>
                  </a:lnTo>
                  <a:lnTo>
                    <a:pt x="484" y="1483"/>
                  </a:lnTo>
                  <a:lnTo>
                    <a:pt x="468" y="1473"/>
                  </a:lnTo>
                  <a:lnTo>
                    <a:pt x="452" y="1461"/>
                  </a:lnTo>
                  <a:lnTo>
                    <a:pt x="437" y="1449"/>
                  </a:lnTo>
                  <a:lnTo>
                    <a:pt x="422" y="1437"/>
                  </a:lnTo>
                  <a:lnTo>
                    <a:pt x="407" y="1424"/>
                  </a:lnTo>
                  <a:lnTo>
                    <a:pt x="393" y="1410"/>
                  </a:lnTo>
                  <a:lnTo>
                    <a:pt x="380" y="1395"/>
                  </a:lnTo>
                  <a:lnTo>
                    <a:pt x="365" y="1380"/>
                  </a:lnTo>
                  <a:lnTo>
                    <a:pt x="353" y="1363"/>
                  </a:lnTo>
                  <a:lnTo>
                    <a:pt x="340" y="1347"/>
                  </a:lnTo>
                  <a:lnTo>
                    <a:pt x="328" y="1329"/>
                  </a:lnTo>
                  <a:lnTo>
                    <a:pt x="317" y="1310"/>
                  </a:lnTo>
                  <a:lnTo>
                    <a:pt x="306" y="1291"/>
                  </a:lnTo>
                  <a:lnTo>
                    <a:pt x="296" y="1271"/>
                  </a:lnTo>
                  <a:lnTo>
                    <a:pt x="286" y="1251"/>
                  </a:lnTo>
                  <a:lnTo>
                    <a:pt x="277" y="1230"/>
                  </a:lnTo>
                  <a:lnTo>
                    <a:pt x="268" y="1208"/>
                  </a:lnTo>
                  <a:lnTo>
                    <a:pt x="260" y="1186"/>
                  </a:lnTo>
                  <a:lnTo>
                    <a:pt x="252" y="1163"/>
                  </a:lnTo>
                  <a:lnTo>
                    <a:pt x="245" y="1139"/>
                  </a:lnTo>
                  <a:lnTo>
                    <a:pt x="238" y="1115"/>
                  </a:lnTo>
                  <a:lnTo>
                    <a:pt x="232" y="1087"/>
                  </a:lnTo>
                  <a:lnTo>
                    <a:pt x="228" y="1090"/>
                  </a:lnTo>
                  <a:lnTo>
                    <a:pt x="224" y="1092"/>
                  </a:lnTo>
                  <a:lnTo>
                    <a:pt x="219" y="1094"/>
                  </a:lnTo>
                  <a:lnTo>
                    <a:pt x="214" y="1096"/>
                  </a:lnTo>
                  <a:lnTo>
                    <a:pt x="203" y="1098"/>
                  </a:lnTo>
                  <a:lnTo>
                    <a:pt x="192" y="1099"/>
                  </a:lnTo>
                  <a:lnTo>
                    <a:pt x="180" y="1098"/>
                  </a:lnTo>
                  <a:lnTo>
                    <a:pt x="168" y="1095"/>
                  </a:lnTo>
                  <a:lnTo>
                    <a:pt x="162" y="1093"/>
                  </a:lnTo>
                  <a:lnTo>
                    <a:pt x="157" y="1091"/>
                  </a:lnTo>
                  <a:lnTo>
                    <a:pt x="152" y="1088"/>
                  </a:lnTo>
                  <a:lnTo>
                    <a:pt x="147" y="1085"/>
                  </a:lnTo>
                  <a:lnTo>
                    <a:pt x="139" y="1078"/>
                  </a:lnTo>
                  <a:lnTo>
                    <a:pt x="130" y="1069"/>
                  </a:lnTo>
                  <a:lnTo>
                    <a:pt x="122" y="1059"/>
                  </a:lnTo>
                  <a:lnTo>
                    <a:pt x="115" y="1047"/>
                  </a:lnTo>
                  <a:lnTo>
                    <a:pt x="108" y="1033"/>
                  </a:lnTo>
                  <a:lnTo>
                    <a:pt x="100" y="1020"/>
                  </a:lnTo>
                  <a:lnTo>
                    <a:pt x="94" y="1005"/>
                  </a:lnTo>
                  <a:lnTo>
                    <a:pt x="89" y="989"/>
                  </a:lnTo>
                  <a:lnTo>
                    <a:pt x="84" y="973"/>
                  </a:lnTo>
                  <a:lnTo>
                    <a:pt x="80" y="956"/>
                  </a:lnTo>
                  <a:lnTo>
                    <a:pt x="77" y="938"/>
                  </a:lnTo>
                  <a:lnTo>
                    <a:pt x="75" y="920"/>
                  </a:lnTo>
                  <a:lnTo>
                    <a:pt x="74" y="901"/>
                  </a:lnTo>
                  <a:lnTo>
                    <a:pt x="74" y="883"/>
                  </a:lnTo>
                  <a:lnTo>
                    <a:pt x="75" y="864"/>
                  </a:lnTo>
                  <a:lnTo>
                    <a:pt x="77" y="846"/>
                  </a:lnTo>
                  <a:close/>
                </a:path>
              </a:pathLst>
            </a:custGeom>
            <a:solidFill>
              <a:schemeClr val="bg1"/>
            </a:solidFill>
            <a:ln w="9525">
              <a:noFill/>
              <a:round/>
              <a:headEnd/>
              <a:tailEnd/>
            </a:ln>
          </p:spPr>
          <p:txBody>
            <a:bodyPr/>
            <a:lstStyle/>
            <a:p>
              <a:endParaRPr lang="en-US"/>
            </a:p>
          </p:txBody>
        </p:sp>
        <p:sp>
          <p:nvSpPr>
            <p:cNvPr id="33" name="Freeform 28"/>
            <p:cNvSpPr>
              <a:spLocks noChangeAspect="1" noEditPoints="1"/>
            </p:cNvSpPr>
            <p:nvPr/>
          </p:nvSpPr>
          <p:spPr bwMode="auto">
            <a:xfrm>
              <a:off x="1253" y="2720"/>
              <a:ext cx="515" cy="249"/>
            </a:xfrm>
            <a:custGeom>
              <a:avLst/>
              <a:gdLst/>
              <a:ahLst/>
              <a:cxnLst>
                <a:cxn ang="0">
                  <a:pos x="2031" y="533"/>
                </a:cxn>
                <a:cxn ang="0">
                  <a:pos x="1987" y="324"/>
                </a:cxn>
                <a:cxn ang="0">
                  <a:pos x="1901" y="213"/>
                </a:cxn>
                <a:cxn ang="0">
                  <a:pos x="1731" y="109"/>
                </a:cxn>
                <a:cxn ang="0">
                  <a:pos x="1574" y="43"/>
                </a:cxn>
                <a:cxn ang="0">
                  <a:pos x="1444" y="21"/>
                </a:cxn>
                <a:cxn ang="0">
                  <a:pos x="1397" y="165"/>
                </a:cxn>
                <a:cxn ang="0">
                  <a:pos x="1311" y="295"/>
                </a:cxn>
                <a:cxn ang="0">
                  <a:pos x="1156" y="117"/>
                </a:cxn>
                <a:cxn ang="0">
                  <a:pos x="882" y="149"/>
                </a:cxn>
                <a:cxn ang="0">
                  <a:pos x="738" y="280"/>
                </a:cxn>
                <a:cxn ang="0">
                  <a:pos x="656" y="149"/>
                </a:cxn>
                <a:cxn ang="0">
                  <a:pos x="615" y="0"/>
                </a:cxn>
                <a:cxn ang="0">
                  <a:pos x="460" y="53"/>
                </a:cxn>
                <a:cxn ang="0">
                  <a:pos x="300" y="123"/>
                </a:cxn>
                <a:cxn ang="0">
                  <a:pos x="142" y="229"/>
                </a:cxn>
                <a:cxn ang="0">
                  <a:pos x="69" y="337"/>
                </a:cxn>
                <a:cxn ang="0">
                  <a:pos x="24" y="579"/>
                </a:cxn>
                <a:cxn ang="0">
                  <a:pos x="62" y="882"/>
                </a:cxn>
                <a:cxn ang="0">
                  <a:pos x="263" y="935"/>
                </a:cxn>
                <a:cxn ang="0">
                  <a:pos x="629" y="980"/>
                </a:cxn>
                <a:cxn ang="0">
                  <a:pos x="985" y="995"/>
                </a:cxn>
                <a:cxn ang="0">
                  <a:pos x="1051" y="995"/>
                </a:cxn>
                <a:cxn ang="0">
                  <a:pos x="1259" y="990"/>
                </a:cxn>
                <a:cxn ang="0">
                  <a:pos x="1650" y="958"/>
                </a:cxn>
                <a:cxn ang="0">
                  <a:pos x="1930" y="904"/>
                </a:cxn>
                <a:cxn ang="0">
                  <a:pos x="804" y="919"/>
                </a:cxn>
                <a:cxn ang="0">
                  <a:pos x="408" y="884"/>
                </a:cxn>
                <a:cxn ang="0">
                  <a:pos x="416" y="735"/>
                </a:cxn>
                <a:cxn ang="0">
                  <a:pos x="354" y="501"/>
                </a:cxn>
                <a:cxn ang="0">
                  <a:pos x="309" y="501"/>
                </a:cxn>
                <a:cxn ang="0">
                  <a:pos x="349" y="710"/>
                </a:cxn>
                <a:cxn ang="0">
                  <a:pos x="338" y="858"/>
                </a:cxn>
                <a:cxn ang="0">
                  <a:pos x="205" y="849"/>
                </a:cxn>
                <a:cxn ang="0">
                  <a:pos x="93" y="817"/>
                </a:cxn>
                <a:cxn ang="0">
                  <a:pos x="122" y="418"/>
                </a:cxn>
                <a:cxn ang="0">
                  <a:pos x="171" y="303"/>
                </a:cxn>
                <a:cxn ang="0">
                  <a:pos x="290" y="210"/>
                </a:cxn>
                <a:cxn ang="0">
                  <a:pos x="464" y="130"/>
                </a:cxn>
                <a:cxn ang="0">
                  <a:pos x="578" y="147"/>
                </a:cxn>
                <a:cxn ang="0">
                  <a:pos x="668" y="306"/>
                </a:cxn>
                <a:cxn ang="0">
                  <a:pos x="802" y="386"/>
                </a:cxn>
                <a:cxn ang="0">
                  <a:pos x="822" y="350"/>
                </a:cxn>
                <a:cxn ang="0">
                  <a:pos x="866" y="921"/>
                </a:cxn>
                <a:cxn ang="0">
                  <a:pos x="1770" y="866"/>
                </a:cxn>
                <a:cxn ang="0">
                  <a:pos x="1719" y="778"/>
                </a:cxn>
                <a:cxn ang="0">
                  <a:pos x="1763" y="517"/>
                </a:cxn>
                <a:cxn ang="0">
                  <a:pos x="1725" y="492"/>
                </a:cxn>
                <a:cxn ang="0">
                  <a:pos x="1642" y="697"/>
                </a:cxn>
                <a:cxn ang="0">
                  <a:pos x="1652" y="855"/>
                </a:cxn>
                <a:cxn ang="0">
                  <a:pos x="1436" y="907"/>
                </a:cxn>
                <a:cxn ang="0">
                  <a:pos x="1214" y="314"/>
                </a:cxn>
                <a:cxn ang="0">
                  <a:pos x="1281" y="426"/>
                </a:cxn>
                <a:cxn ang="0">
                  <a:pos x="1412" y="280"/>
                </a:cxn>
                <a:cxn ang="0">
                  <a:pos x="1492" y="121"/>
                </a:cxn>
                <a:cxn ang="0">
                  <a:pos x="1603" y="132"/>
                </a:cxn>
                <a:cxn ang="0">
                  <a:pos x="1793" y="224"/>
                </a:cxn>
                <a:cxn ang="0">
                  <a:pos x="1900" y="317"/>
                </a:cxn>
                <a:cxn ang="0">
                  <a:pos x="1950" y="472"/>
                </a:cxn>
                <a:cxn ang="0">
                  <a:pos x="1951" y="823"/>
                </a:cxn>
              </a:cxnLst>
              <a:rect l="0" t="0" r="r" b="b"/>
              <a:pathLst>
                <a:path w="2061" h="995">
                  <a:moveTo>
                    <a:pt x="2061" y="858"/>
                  </a:moveTo>
                  <a:lnTo>
                    <a:pt x="2060" y="839"/>
                  </a:lnTo>
                  <a:lnTo>
                    <a:pt x="2056" y="789"/>
                  </a:lnTo>
                  <a:lnTo>
                    <a:pt x="2050" y="714"/>
                  </a:lnTo>
                  <a:lnTo>
                    <a:pt x="2042" y="625"/>
                  </a:lnTo>
                  <a:lnTo>
                    <a:pt x="2036" y="579"/>
                  </a:lnTo>
                  <a:lnTo>
                    <a:pt x="2031" y="533"/>
                  </a:lnTo>
                  <a:lnTo>
                    <a:pt x="2024" y="487"/>
                  </a:lnTo>
                  <a:lnTo>
                    <a:pt x="2017" y="443"/>
                  </a:lnTo>
                  <a:lnTo>
                    <a:pt x="2009" y="403"/>
                  </a:lnTo>
                  <a:lnTo>
                    <a:pt x="2001" y="368"/>
                  </a:lnTo>
                  <a:lnTo>
                    <a:pt x="1997" y="351"/>
                  </a:lnTo>
                  <a:lnTo>
                    <a:pt x="1992" y="337"/>
                  </a:lnTo>
                  <a:lnTo>
                    <a:pt x="1987" y="324"/>
                  </a:lnTo>
                  <a:lnTo>
                    <a:pt x="1982" y="313"/>
                  </a:lnTo>
                  <a:lnTo>
                    <a:pt x="1973" y="295"/>
                  </a:lnTo>
                  <a:lnTo>
                    <a:pt x="1962" y="278"/>
                  </a:lnTo>
                  <a:lnTo>
                    <a:pt x="1949" y="262"/>
                  </a:lnTo>
                  <a:lnTo>
                    <a:pt x="1935" y="245"/>
                  </a:lnTo>
                  <a:lnTo>
                    <a:pt x="1918" y="229"/>
                  </a:lnTo>
                  <a:lnTo>
                    <a:pt x="1901" y="213"/>
                  </a:lnTo>
                  <a:lnTo>
                    <a:pt x="1882" y="197"/>
                  </a:lnTo>
                  <a:lnTo>
                    <a:pt x="1862" y="182"/>
                  </a:lnTo>
                  <a:lnTo>
                    <a:pt x="1839" y="167"/>
                  </a:lnTo>
                  <a:lnTo>
                    <a:pt x="1815" y="152"/>
                  </a:lnTo>
                  <a:lnTo>
                    <a:pt x="1788" y="138"/>
                  </a:lnTo>
                  <a:lnTo>
                    <a:pt x="1760" y="123"/>
                  </a:lnTo>
                  <a:lnTo>
                    <a:pt x="1731" y="109"/>
                  </a:lnTo>
                  <a:lnTo>
                    <a:pt x="1699" y="95"/>
                  </a:lnTo>
                  <a:lnTo>
                    <a:pt x="1665" y="80"/>
                  </a:lnTo>
                  <a:lnTo>
                    <a:pt x="1629" y="65"/>
                  </a:lnTo>
                  <a:lnTo>
                    <a:pt x="1628" y="64"/>
                  </a:lnTo>
                  <a:lnTo>
                    <a:pt x="1628" y="63"/>
                  </a:lnTo>
                  <a:lnTo>
                    <a:pt x="1601" y="53"/>
                  </a:lnTo>
                  <a:lnTo>
                    <a:pt x="1574" y="43"/>
                  </a:lnTo>
                  <a:lnTo>
                    <a:pt x="1545" y="33"/>
                  </a:lnTo>
                  <a:lnTo>
                    <a:pt x="1515" y="23"/>
                  </a:lnTo>
                  <a:lnTo>
                    <a:pt x="1498" y="17"/>
                  </a:lnTo>
                  <a:lnTo>
                    <a:pt x="1481" y="11"/>
                  </a:lnTo>
                  <a:lnTo>
                    <a:pt x="1464" y="5"/>
                  </a:lnTo>
                  <a:lnTo>
                    <a:pt x="1447" y="0"/>
                  </a:lnTo>
                  <a:lnTo>
                    <a:pt x="1444" y="21"/>
                  </a:lnTo>
                  <a:lnTo>
                    <a:pt x="1440" y="43"/>
                  </a:lnTo>
                  <a:lnTo>
                    <a:pt x="1435" y="64"/>
                  </a:lnTo>
                  <a:lnTo>
                    <a:pt x="1430" y="85"/>
                  </a:lnTo>
                  <a:lnTo>
                    <a:pt x="1423" y="106"/>
                  </a:lnTo>
                  <a:lnTo>
                    <a:pt x="1415" y="126"/>
                  </a:lnTo>
                  <a:lnTo>
                    <a:pt x="1406" y="146"/>
                  </a:lnTo>
                  <a:lnTo>
                    <a:pt x="1397" y="165"/>
                  </a:lnTo>
                  <a:lnTo>
                    <a:pt x="1387" y="183"/>
                  </a:lnTo>
                  <a:lnTo>
                    <a:pt x="1377" y="201"/>
                  </a:lnTo>
                  <a:lnTo>
                    <a:pt x="1367" y="219"/>
                  </a:lnTo>
                  <a:lnTo>
                    <a:pt x="1357" y="234"/>
                  </a:lnTo>
                  <a:lnTo>
                    <a:pt x="1341" y="257"/>
                  </a:lnTo>
                  <a:lnTo>
                    <a:pt x="1325" y="277"/>
                  </a:lnTo>
                  <a:lnTo>
                    <a:pt x="1311" y="295"/>
                  </a:lnTo>
                  <a:lnTo>
                    <a:pt x="1298" y="311"/>
                  </a:lnTo>
                  <a:lnTo>
                    <a:pt x="1285" y="292"/>
                  </a:lnTo>
                  <a:lnTo>
                    <a:pt x="1264" y="263"/>
                  </a:lnTo>
                  <a:lnTo>
                    <a:pt x="1237" y="227"/>
                  </a:lnTo>
                  <a:lnTo>
                    <a:pt x="1208" y="187"/>
                  </a:lnTo>
                  <a:lnTo>
                    <a:pt x="1180" y="149"/>
                  </a:lnTo>
                  <a:lnTo>
                    <a:pt x="1156" y="117"/>
                  </a:lnTo>
                  <a:lnTo>
                    <a:pt x="1139" y="95"/>
                  </a:lnTo>
                  <a:lnTo>
                    <a:pt x="1133" y="87"/>
                  </a:lnTo>
                  <a:lnTo>
                    <a:pt x="1031" y="124"/>
                  </a:lnTo>
                  <a:lnTo>
                    <a:pt x="928" y="87"/>
                  </a:lnTo>
                  <a:lnTo>
                    <a:pt x="922" y="95"/>
                  </a:lnTo>
                  <a:lnTo>
                    <a:pt x="905" y="117"/>
                  </a:lnTo>
                  <a:lnTo>
                    <a:pt x="882" y="149"/>
                  </a:lnTo>
                  <a:lnTo>
                    <a:pt x="853" y="187"/>
                  </a:lnTo>
                  <a:lnTo>
                    <a:pt x="824" y="227"/>
                  </a:lnTo>
                  <a:lnTo>
                    <a:pt x="797" y="263"/>
                  </a:lnTo>
                  <a:lnTo>
                    <a:pt x="776" y="292"/>
                  </a:lnTo>
                  <a:lnTo>
                    <a:pt x="764" y="310"/>
                  </a:lnTo>
                  <a:lnTo>
                    <a:pt x="752" y="296"/>
                  </a:lnTo>
                  <a:lnTo>
                    <a:pt x="738" y="280"/>
                  </a:lnTo>
                  <a:lnTo>
                    <a:pt x="724" y="261"/>
                  </a:lnTo>
                  <a:lnTo>
                    <a:pt x="708" y="240"/>
                  </a:lnTo>
                  <a:lnTo>
                    <a:pt x="697" y="224"/>
                  </a:lnTo>
                  <a:lnTo>
                    <a:pt x="687" y="206"/>
                  </a:lnTo>
                  <a:lnTo>
                    <a:pt x="676" y="188"/>
                  </a:lnTo>
                  <a:lnTo>
                    <a:pt x="666" y="169"/>
                  </a:lnTo>
                  <a:lnTo>
                    <a:pt x="656" y="149"/>
                  </a:lnTo>
                  <a:lnTo>
                    <a:pt x="648" y="128"/>
                  </a:lnTo>
                  <a:lnTo>
                    <a:pt x="639" y="107"/>
                  </a:lnTo>
                  <a:lnTo>
                    <a:pt x="632" y="85"/>
                  </a:lnTo>
                  <a:lnTo>
                    <a:pt x="626" y="64"/>
                  </a:lnTo>
                  <a:lnTo>
                    <a:pt x="621" y="43"/>
                  </a:lnTo>
                  <a:lnTo>
                    <a:pt x="618" y="21"/>
                  </a:lnTo>
                  <a:lnTo>
                    <a:pt x="615" y="0"/>
                  </a:lnTo>
                  <a:lnTo>
                    <a:pt x="597" y="5"/>
                  </a:lnTo>
                  <a:lnTo>
                    <a:pt x="579" y="11"/>
                  </a:lnTo>
                  <a:lnTo>
                    <a:pt x="562" y="17"/>
                  </a:lnTo>
                  <a:lnTo>
                    <a:pt x="545" y="23"/>
                  </a:lnTo>
                  <a:lnTo>
                    <a:pt x="516" y="33"/>
                  </a:lnTo>
                  <a:lnTo>
                    <a:pt x="488" y="43"/>
                  </a:lnTo>
                  <a:lnTo>
                    <a:pt x="460" y="53"/>
                  </a:lnTo>
                  <a:lnTo>
                    <a:pt x="432" y="63"/>
                  </a:lnTo>
                  <a:lnTo>
                    <a:pt x="432" y="64"/>
                  </a:lnTo>
                  <a:lnTo>
                    <a:pt x="432" y="65"/>
                  </a:lnTo>
                  <a:lnTo>
                    <a:pt x="396" y="80"/>
                  </a:lnTo>
                  <a:lnTo>
                    <a:pt x="362" y="95"/>
                  </a:lnTo>
                  <a:lnTo>
                    <a:pt x="331" y="109"/>
                  </a:lnTo>
                  <a:lnTo>
                    <a:pt x="300" y="123"/>
                  </a:lnTo>
                  <a:lnTo>
                    <a:pt x="272" y="138"/>
                  </a:lnTo>
                  <a:lnTo>
                    <a:pt x="246" y="152"/>
                  </a:lnTo>
                  <a:lnTo>
                    <a:pt x="222" y="167"/>
                  </a:lnTo>
                  <a:lnTo>
                    <a:pt x="200" y="182"/>
                  </a:lnTo>
                  <a:lnTo>
                    <a:pt x="178" y="197"/>
                  </a:lnTo>
                  <a:lnTo>
                    <a:pt x="159" y="213"/>
                  </a:lnTo>
                  <a:lnTo>
                    <a:pt x="142" y="229"/>
                  </a:lnTo>
                  <a:lnTo>
                    <a:pt x="126" y="245"/>
                  </a:lnTo>
                  <a:lnTo>
                    <a:pt x="112" y="262"/>
                  </a:lnTo>
                  <a:lnTo>
                    <a:pt x="100" y="278"/>
                  </a:lnTo>
                  <a:lnTo>
                    <a:pt x="89" y="295"/>
                  </a:lnTo>
                  <a:lnTo>
                    <a:pt x="79" y="313"/>
                  </a:lnTo>
                  <a:lnTo>
                    <a:pt x="74" y="324"/>
                  </a:lnTo>
                  <a:lnTo>
                    <a:pt x="69" y="337"/>
                  </a:lnTo>
                  <a:lnTo>
                    <a:pt x="65" y="351"/>
                  </a:lnTo>
                  <a:lnTo>
                    <a:pt x="60" y="368"/>
                  </a:lnTo>
                  <a:lnTo>
                    <a:pt x="52" y="403"/>
                  </a:lnTo>
                  <a:lnTo>
                    <a:pt x="43" y="443"/>
                  </a:lnTo>
                  <a:lnTo>
                    <a:pt x="36" y="487"/>
                  </a:lnTo>
                  <a:lnTo>
                    <a:pt x="30" y="533"/>
                  </a:lnTo>
                  <a:lnTo>
                    <a:pt x="24" y="579"/>
                  </a:lnTo>
                  <a:lnTo>
                    <a:pt x="19" y="625"/>
                  </a:lnTo>
                  <a:lnTo>
                    <a:pt x="10" y="714"/>
                  </a:lnTo>
                  <a:lnTo>
                    <a:pt x="4" y="789"/>
                  </a:lnTo>
                  <a:lnTo>
                    <a:pt x="1" y="839"/>
                  </a:lnTo>
                  <a:lnTo>
                    <a:pt x="0" y="858"/>
                  </a:lnTo>
                  <a:lnTo>
                    <a:pt x="29" y="870"/>
                  </a:lnTo>
                  <a:lnTo>
                    <a:pt x="62" y="882"/>
                  </a:lnTo>
                  <a:lnTo>
                    <a:pt x="96" y="892"/>
                  </a:lnTo>
                  <a:lnTo>
                    <a:pt x="132" y="903"/>
                  </a:lnTo>
                  <a:lnTo>
                    <a:pt x="132" y="904"/>
                  </a:lnTo>
                  <a:lnTo>
                    <a:pt x="132" y="905"/>
                  </a:lnTo>
                  <a:lnTo>
                    <a:pt x="173" y="916"/>
                  </a:lnTo>
                  <a:lnTo>
                    <a:pt x="217" y="926"/>
                  </a:lnTo>
                  <a:lnTo>
                    <a:pt x="263" y="935"/>
                  </a:lnTo>
                  <a:lnTo>
                    <a:pt x="310" y="943"/>
                  </a:lnTo>
                  <a:lnTo>
                    <a:pt x="360" y="951"/>
                  </a:lnTo>
                  <a:lnTo>
                    <a:pt x="411" y="958"/>
                  </a:lnTo>
                  <a:lnTo>
                    <a:pt x="464" y="964"/>
                  </a:lnTo>
                  <a:lnTo>
                    <a:pt x="517" y="970"/>
                  </a:lnTo>
                  <a:lnTo>
                    <a:pt x="572" y="976"/>
                  </a:lnTo>
                  <a:lnTo>
                    <a:pt x="629" y="980"/>
                  </a:lnTo>
                  <a:lnTo>
                    <a:pt x="686" y="984"/>
                  </a:lnTo>
                  <a:lnTo>
                    <a:pt x="744" y="987"/>
                  </a:lnTo>
                  <a:lnTo>
                    <a:pt x="802" y="990"/>
                  </a:lnTo>
                  <a:lnTo>
                    <a:pt x="862" y="992"/>
                  </a:lnTo>
                  <a:lnTo>
                    <a:pt x="921" y="994"/>
                  </a:lnTo>
                  <a:lnTo>
                    <a:pt x="980" y="994"/>
                  </a:lnTo>
                  <a:lnTo>
                    <a:pt x="985" y="995"/>
                  </a:lnTo>
                  <a:lnTo>
                    <a:pt x="991" y="995"/>
                  </a:lnTo>
                  <a:lnTo>
                    <a:pt x="1001" y="995"/>
                  </a:lnTo>
                  <a:lnTo>
                    <a:pt x="1011" y="995"/>
                  </a:lnTo>
                  <a:lnTo>
                    <a:pt x="1021" y="995"/>
                  </a:lnTo>
                  <a:lnTo>
                    <a:pt x="1031" y="995"/>
                  </a:lnTo>
                  <a:lnTo>
                    <a:pt x="1041" y="995"/>
                  </a:lnTo>
                  <a:lnTo>
                    <a:pt x="1051" y="995"/>
                  </a:lnTo>
                  <a:lnTo>
                    <a:pt x="1061" y="995"/>
                  </a:lnTo>
                  <a:lnTo>
                    <a:pt x="1071" y="995"/>
                  </a:lnTo>
                  <a:lnTo>
                    <a:pt x="1076" y="995"/>
                  </a:lnTo>
                  <a:lnTo>
                    <a:pt x="1080" y="994"/>
                  </a:lnTo>
                  <a:lnTo>
                    <a:pt x="1141" y="994"/>
                  </a:lnTo>
                  <a:lnTo>
                    <a:pt x="1200" y="992"/>
                  </a:lnTo>
                  <a:lnTo>
                    <a:pt x="1259" y="990"/>
                  </a:lnTo>
                  <a:lnTo>
                    <a:pt x="1317" y="987"/>
                  </a:lnTo>
                  <a:lnTo>
                    <a:pt x="1375" y="984"/>
                  </a:lnTo>
                  <a:lnTo>
                    <a:pt x="1433" y="980"/>
                  </a:lnTo>
                  <a:lnTo>
                    <a:pt x="1488" y="976"/>
                  </a:lnTo>
                  <a:lnTo>
                    <a:pt x="1544" y="970"/>
                  </a:lnTo>
                  <a:lnTo>
                    <a:pt x="1598" y="964"/>
                  </a:lnTo>
                  <a:lnTo>
                    <a:pt x="1650" y="958"/>
                  </a:lnTo>
                  <a:lnTo>
                    <a:pt x="1702" y="951"/>
                  </a:lnTo>
                  <a:lnTo>
                    <a:pt x="1751" y="943"/>
                  </a:lnTo>
                  <a:lnTo>
                    <a:pt x="1799" y="935"/>
                  </a:lnTo>
                  <a:lnTo>
                    <a:pt x="1844" y="926"/>
                  </a:lnTo>
                  <a:lnTo>
                    <a:pt x="1888" y="916"/>
                  </a:lnTo>
                  <a:lnTo>
                    <a:pt x="1930" y="905"/>
                  </a:lnTo>
                  <a:lnTo>
                    <a:pt x="1930" y="904"/>
                  </a:lnTo>
                  <a:lnTo>
                    <a:pt x="1930" y="903"/>
                  </a:lnTo>
                  <a:lnTo>
                    <a:pt x="1966" y="892"/>
                  </a:lnTo>
                  <a:lnTo>
                    <a:pt x="2000" y="882"/>
                  </a:lnTo>
                  <a:lnTo>
                    <a:pt x="2032" y="870"/>
                  </a:lnTo>
                  <a:lnTo>
                    <a:pt x="2061" y="858"/>
                  </a:lnTo>
                  <a:close/>
                  <a:moveTo>
                    <a:pt x="866" y="921"/>
                  </a:moveTo>
                  <a:lnTo>
                    <a:pt x="804" y="919"/>
                  </a:lnTo>
                  <a:lnTo>
                    <a:pt x="744" y="916"/>
                  </a:lnTo>
                  <a:lnTo>
                    <a:pt x="684" y="912"/>
                  </a:lnTo>
                  <a:lnTo>
                    <a:pt x="626" y="907"/>
                  </a:lnTo>
                  <a:lnTo>
                    <a:pt x="568" y="902"/>
                  </a:lnTo>
                  <a:lnTo>
                    <a:pt x="513" y="897"/>
                  </a:lnTo>
                  <a:lnTo>
                    <a:pt x="460" y="891"/>
                  </a:lnTo>
                  <a:lnTo>
                    <a:pt x="408" y="884"/>
                  </a:lnTo>
                  <a:lnTo>
                    <a:pt x="408" y="869"/>
                  </a:lnTo>
                  <a:lnTo>
                    <a:pt x="408" y="850"/>
                  </a:lnTo>
                  <a:lnTo>
                    <a:pt x="409" y="830"/>
                  </a:lnTo>
                  <a:lnTo>
                    <a:pt x="410" y="807"/>
                  </a:lnTo>
                  <a:lnTo>
                    <a:pt x="412" y="784"/>
                  </a:lnTo>
                  <a:lnTo>
                    <a:pt x="414" y="759"/>
                  </a:lnTo>
                  <a:lnTo>
                    <a:pt x="416" y="735"/>
                  </a:lnTo>
                  <a:lnTo>
                    <a:pt x="419" y="712"/>
                  </a:lnTo>
                  <a:lnTo>
                    <a:pt x="419" y="704"/>
                  </a:lnTo>
                  <a:lnTo>
                    <a:pt x="418" y="697"/>
                  </a:lnTo>
                  <a:lnTo>
                    <a:pt x="366" y="518"/>
                  </a:lnTo>
                  <a:lnTo>
                    <a:pt x="363" y="511"/>
                  </a:lnTo>
                  <a:lnTo>
                    <a:pt x="359" y="506"/>
                  </a:lnTo>
                  <a:lnTo>
                    <a:pt x="354" y="501"/>
                  </a:lnTo>
                  <a:lnTo>
                    <a:pt x="349" y="497"/>
                  </a:lnTo>
                  <a:lnTo>
                    <a:pt x="343" y="494"/>
                  </a:lnTo>
                  <a:lnTo>
                    <a:pt x="336" y="492"/>
                  </a:lnTo>
                  <a:lnTo>
                    <a:pt x="329" y="492"/>
                  </a:lnTo>
                  <a:lnTo>
                    <a:pt x="322" y="494"/>
                  </a:lnTo>
                  <a:lnTo>
                    <a:pt x="315" y="497"/>
                  </a:lnTo>
                  <a:lnTo>
                    <a:pt x="309" y="501"/>
                  </a:lnTo>
                  <a:lnTo>
                    <a:pt x="304" y="505"/>
                  </a:lnTo>
                  <a:lnTo>
                    <a:pt x="300" y="511"/>
                  </a:lnTo>
                  <a:lnTo>
                    <a:pt x="298" y="517"/>
                  </a:lnTo>
                  <a:lnTo>
                    <a:pt x="296" y="524"/>
                  </a:lnTo>
                  <a:lnTo>
                    <a:pt x="296" y="531"/>
                  </a:lnTo>
                  <a:lnTo>
                    <a:pt x="298" y="538"/>
                  </a:lnTo>
                  <a:lnTo>
                    <a:pt x="349" y="710"/>
                  </a:lnTo>
                  <a:lnTo>
                    <a:pt x="346" y="732"/>
                  </a:lnTo>
                  <a:lnTo>
                    <a:pt x="344" y="755"/>
                  </a:lnTo>
                  <a:lnTo>
                    <a:pt x="342" y="778"/>
                  </a:lnTo>
                  <a:lnTo>
                    <a:pt x="341" y="800"/>
                  </a:lnTo>
                  <a:lnTo>
                    <a:pt x="340" y="821"/>
                  </a:lnTo>
                  <a:lnTo>
                    <a:pt x="339" y="840"/>
                  </a:lnTo>
                  <a:lnTo>
                    <a:pt x="338" y="858"/>
                  </a:lnTo>
                  <a:lnTo>
                    <a:pt x="338" y="874"/>
                  </a:lnTo>
                  <a:lnTo>
                    <a:pt x="314" y="870"/>
                  </a:lnTo>
                  <a:lnTo>
                    <a:pt x="291" y="866"/>
                  </a:lnTo>
                  <a:lnTo>
                    <a:pt x="269" y="862"/>
                  </a:lnTo>
                  <a:lnTo>
                    <a:pt x="247" y="858"/>
                  </a:lnTo>
                  <a:lnTo>
                    <a:pt x="226" y="854"/>
                  </a:lnTo>
                  <a:lnTo>
                    <a:pt x="205" y="849"/>
                  </a:lnTo>
                  <a:lnTo>
                    <a:pt x="186" y="844"/>
                  </a:lnTo>
                  <a:lnTo>
                    <a:pt x="165" y="840"/>
                  </a:lnTo>
                  <a:lnTo>
                    <a:pt x="158" y="836"/>
                  </a:lnTo>
                  <a:lnTo>
                    <a:pt x="150" y="834"/>
                  </a:lnTo>
                  <a:lnTo>
                    <a:pt x="130" y="828"/>
                  </a:lnTo>
                  <a:lnTo>
                    <a:pt x="111" y="823"/>
                  </a:lnTo>
                  <a:lnTo>
                    <a:pt x="93" y="817"/>
                  </a:lnTo>
                  <a:lnTo>
                    <a:pt x="75" y="811"/>
                  </a:lnTo>
                  <a:lnTo>
                    <a:pt x="80" y="743"/>
                  </a:lnTo>
                  <a:lnTo>
                    <a:pt x="87" y="673"/>
                  </a:lnTo>
                  <a:lnTo>
                    <a:pt x="94" y="602"/>
                  </a:lnTo>
                  <a:lnTo>
                    <a:pt x="103" y="535"/>
                  </a:lnTo>
                  <a:lnTo>
                    <a:pt x="112" y="472"/>
                  </a:lnTo>
                  <a:lnTo>
                    <a:pt x="122" y="418"/>
                  </a:lnTo>
                  <a:lnTo>
                    <a:pt x="127" y="395"/>
                  </a:lnTo>
                  <a:lnTo>
                    <a:pt x="132" y="375"/>
                  </a:lnTo>
                  <a:lnTo>
                    <a:pt x="137" y="359"/>
                  </a:lnTo>
                  <a:lnTo>
                    <a:pt x="143" y="345"/>
                  </a:lnTo>
                  <a:lnTo>
                    <a:pt x="151" y="331"/>
                  </a:lnTo>
                  <a:lnTo>
                    <a:pt x="160" y="317"/>
                  </a:lnTo>
                  <a:lnTo>
                    <a:pt x="171" y="303"/>
                  </a:lnTo>
                  <a:lnTo>
                    <a:pt x="184" y="289"/>
                  </a:lnTo>
                  <a:lnTo>
                    <a:pt x="197" y="276"/>
                  </a:lnTo>
                  <a:lnTo>
                    <a:pt x="213" y="263"/>
                  </a:lnTo>
                  <a:lnTo>
                    <a:pt x="229" y="250"/>
                  </a:lnTo>
                  <a:lnTo>
                    <a:pt x="248" y="237"/>
                  </a:lnTo>
                  <a:lnTo>
                    <a:pt x="268" y="224"/>
                  </a:lnTo>
                  <a:lnTo>
                    <a:pt x="290" y="210"/>
                  </a:lnTo>
                  <a:lnTo>
                    <a:pt x="313" y="197"/>
                  </a:lnTo>
                  <a:lnTo>
                    <a:pt x="339" y="184"/>
                  </a:lnTo>
                  <a:lnTo>
                    <a:pt x="366" y="171"/>
                  </a:lnTo>
                  <a:lnTo>
                    <a:pt x="395" y="158"/>
                  </a:lnTo>
                  <a:lnTo>
                    <a:pt x="425" y="145"/>
                  </a:lnTo>
                  <a:lnTo>
                    <a:pt x="459" y="132"/>
                  </a:lnTo>
                  <a:lnTo>
                    <a:pt x="464" y="130"/>
                  </a:lnTo>
                  <a:lnTo>
                    <a:pt x="470" y="127"/>
                  </a:lnTo>
                  <a:lnTo>
                    <a:pt x="491" y="119"/>
                  </a:lnTo>
                  <a:lnTo>
                    <a:pt x="513" y="111"/>
                  </a:lnTo>
                  <a:lnTo>
                    <a:pt x="536" y="102"/>
                  </a:lnTo>
                  <a:lnTo>
                    <a:pt x="560" y="94"/>
                  </a:lnTo>
                  <a:lnTo>
                    <a:pt x="568" y="121"/>
                  </a:lnTo>
                  <a:lnTo>
                    <a:pt x="578" y="147"/>
                  </a:lnTo>
                  <a:lnTo>
                    <a:pt x="589" y="172"/>
                  </a:lnTo>
                  <a:lnTo>
                    <a:pt x="600" y="196"/>
                  </a:lnTo>
                  <a:lnTo>
                    <a:pt x="612" y="219"/>
                  </a:lnTo>
                  <a:lnTo>
                    <a:pt x="625" y="241"/>
                  </a:lnTo>
                  <a:lnTo>
                    <a:pt x="637" y="261"/>
                  </a:lnTo>
                  <a:lnTo>
                    <a:pt x="650" y="280"/>
                  </a:lnTo>
                  <a:lnTo>
                    <a:pt x="668" y="306"/>
                  </a:lnTo>
                  <a:lnTo>
                    <a:pt x="685" y="328"/>
                  </a:lnTo>
                  <a:lnTo>
                    <a:pt x="701" y="347"/>
                  </a:lnTo>
                  <a:lnTo>
                    <a:pt x="715" y="365"/>
                  </a:lnTo>
                  <a:lnTo>
                    <a:pt x="738" y="387"/>
                  </a:lnTo>
                  <a:lnTo>
                    <a:pt x="747" y="396"/>
                  </a:lnTo>
                  <a:lnTo>
                    <a:pt x="780" y="426"/>
                  </a:lnTo>
                  <a:lnTo>
                    <a:pt x="802" y="386"/>
                  </a:lnTo>
                  <a:lnTo>
                    <a:pt x="803" y="385"/>
                  </a:lnTo>
                  <a:lnTo>
                    <a:pt x="803" y="383"/>
                  </a:lnTo>
                  <a:lnTo>
                    <a:pt x="805" y="380"/>
                  </a:lnTo>
                  <a:lnTo>
                    <a:pt x="808" y="375"/>
                  </a:lnTo>
                  <a:lnTo>
                    <a:pt x="812" y="368"/>
                  </a:lnTo>
                  <a:lnTo>
                    <a:pt x="817" y="360"/>
                  </a:lnTo>
                  <a:lnTo>
                    <a:pt x="822" y="350"/>
                  </a:lnTo>
                  <a:lnTo>
                    <a:pt x="829" y="341"/>
                  </a:lnTo>
                  <a:lnTo>
                    <a:pt x="838" y="326"/>
                  </a:lnTo>
                  <a:lnTo>
                    <a:pt x="849" y="309"/>
                  </a:lnTo>
                  <a:lnTo>
                    <a:pt x="863" y="291"/>
                  </a:lnTo>
                  <a:lnTo>
                    <a:pt x="876" y="273"/>
                  </a:lnTo>
                  <a:lnTo>
                    <a:pt x="960" y="380"/>
                  </a:lnTo>
                  <a:lnTo>
                    <a:pt x="866" y="921"/>
                  </a:lnTo>
                  <a:close/>
                  <a:moveTo>
                    <a:pt x="1896" y="840"/>
                  </a:moveTo>
                  <a:lnTo>
                    <a:pt x="1876" y="844"/>
                  </a:lnTo>
                  <a:lnTo>
                    <a:pt x="1856" y="849"/>
                  </a:lnTo>
                  <a:lnTo>
                    <a:pt x="1836" y="853"/>
                  </a:lnTo>
                  <a:lnTo>
                    <a:pt x="1814" y="858"/>
                  </a:lnTo>
                  <a:lnTo>
                    <a:pt x="1792" y="862"/>
                  </a:lnTo>
                  <a:lnTo>
                    <a:pt x="1770" y="866"/>
                  </a:lnTo>
                  <a:lnTo>
                    <a:pt x="1747" y="870"/>
                  </a:lnTo>
                  <a:lnTo>
                    <a:pt x="1724" y="874"/>
                  </a:lnTo>
                  <a:lnTo>
                    <a:pt x="1723" y="858"/>
                  </a:lnTo>
                  <a:lnTo>
                    <a:pt x="1723" y="840"/>
                  </a:lnTo>
                  <a:lnTo>
                    <a:pt x="1722" y="821"/>
                  </a:lnTo>
                  <a:lnTo>
                    <a:pt x="1721" y="800"/>
                  </a:lnTo>
                  <a:lnTo>
                    <a:pt x="1719" y="778"/>
                  </a:lnTo>
                  <a:lnTo>
                    <a:pt x="1717" y="755"/>
                  </a:lnTo>
                  <a:lnTo>
                    <a:pt x="1715" y="732"/>
                  </a:lnTo>
                  <a:lnTo>
                    <a:pt x="1713" y="710"/>
                  </a:lnTo>
                  <a:lnTo>
                    <a:pt x="1763" y="538"/>
                  </a:lnTo>
                  <a:lnTo>
                    <a:pt x="1764" y="531"/>
                  </a:lnTo>
                  <a:lnTo>
                    <a:pt x="1764" y="524"/>
                  </a:lnTo>
                  <a:lnTo>
                    <a:pt x="1763" y="517"/>
                  </a:lnTo>
                  <a:lnTo>
                    <a:pt x="1760" y="511"/>
                  </a:lnTo>
                  <a:lnTo>
                    <a:pt x="1756" y="505"/>
                  </a:lnTo>
                  <a:lnTo>
                    <a:pt x="1752" y="501"/>
                  </a:lnTo>
                  <a:lnTo>
                    <a:pt x="1746" y="497"/>
                  </a:lnTo>
                  <a:lnTo>
                    <a:pt x="1739" y="494"/>
                  </a:lnTo>
                  <a:lnTo>
                    <a:pt x="1732" y="492"/>
                  </a:lnTo>
                  <a:lnTo>
                    <a:pt x="1725" y="492"/>
                  </a:lnTo>
                  <a:lnTo>
                    <a:pt x="1719" y="494"/>
                  </a:lnTo>
                  <a:lnTo>
                    <a:pt x="1713" y="497"/>
                  </a:lnTo>
                  <a:lnTo>
                    <a:pt x="1707" y="501"/>
                  </a:lnTo>
                  <a:lnTo>
                    <a:pt x="1702" y="506"/>
                  </a:lnTo>
                  <a:lnTo>
                    <a:pt x="1699" y="511"/>
                  </a:lnTo>
                  <a:lnTo>
                    <a:pt x="1696" y="518"/>
                  </a:lnTo>
                  <a:lnTo>
                    <a:pt x="1642" y="697"/>
                  </a:lnTo>
                  <a:lnTo>
                    <a:pt x="1641" y="704"/>
                  </a:lnTo>
                  <a:lnTo>
                    <a:pt x="1641" y="712"/>
                  </a:lnTo>
                  <a:lnTo>
                    <a:pt x="1645" y="745"/>
                  </a:lnTo>
                  <a:lnTo>
                    <a:pt x="1648" y="780"/>
                  </a:lnTo>
                  <a:lnTo>
                    <a:pt x="1650" y="813"/>
                  </a:lnTo>
                  <a:lnTo>
                    <a:pt x="1652" y="844"/>
                  </a:lnTo>
                  <a:lnTo>
                    <a:pt x="1652" y="855"/>
                  </a:lnTo>
                  <a:lnTo>
                    <a:pt x="1653" y="866"/>
                  </a:lnTo>
                  <a:lnTo>
                    <a:pt x="1653" y="876"/>
                  </a:lnTo>
                  <a:lnTo>
                    <a:pt x="1653" y="884"/>
                  </a:lnTo>
                  <a:lnTo>
                    <a:pt x="1601" y="891"/>
                  </a:lnTo>
                  <a:lnTo>
                    <a:pt x="1548" y="897"/>
                  </a:lnTo>
                  <a:lnTo>
                    <a:pt x="1492" y="902"/>
                  </a:lnTo>
                  <a:lnTo>
                    <a:pt x="1436" y="907"/>
                  </a:lnTo>
                  <a:lnTo>
                    <a:pt x="1377" y="912"/>
                  </a:lnTo>
                  <a:lnTo>
                    <a:pt x="1318" y="916"/>
                  </a:lnTo>
                  <a:lnTo>
                    <a:pt x="1258" y="919"/>
                  </a:lnTo>
                  <a:lnTo>
                    <a:pt x="1195" y="921"/>
                  </a:lnTo>
                  <a:lnTo>
                    <a:pt x="1101" y="380"/>
                  </a:lnTo>
                  <a:lnTo>
                    <a:pt x="1185" y="273"/>
                  </a:lnTo>
                  <a:lnTo>
                    <a:pt x="1214" y="314"/>
                  </a:lnTo>
                  <a:lnTo>
                    <a:pt x="1237" y="348"/>
                  </a:lnTo>
                  <a:lnTo>
                    <a:pt x="1252" y="374"/>
                  </a:lnTo>
                  <a:lnTo>
                    <a:pt x="1259" y="386"/>
                  </a:lnTo>
                  <a:lnTo>
                    <a:pt x="1263" y="392"/>
                  </a:lnTo>
                  <a:lnTo>
                    <a:pt x="1270" y="406"/>
                  </a:lnTo>
                  <a:lnTo>
                    <a:pt x="1278" y="420"/>
                  </a:lnTo>
                  <a:lnTo>
                    <a:pt x="1281" y="426"/>
                  </a:lnTo>
                  <a:lnTo>
                    <a:pt x="1315" y="396"/>
                  </a:lnTo>
                  <a:lnTo>
                    <a:pt x="1323" y="387"/>
                  </a:lnTo>
                  <a:lnTo>
                    <a:pt x="1345" y="365"/>
                  </a:lnTo>
                  <a:lnTo>
                    <a:pt x="1359" y="347"/>
                  </a:lnTo>
                  <a:lnTo>
                    <a:pt x="1376" y="328"/>
                  </a:lnTo>
                  <a:lnTo>
                    <a:pt x="1394" y="306"/>
                  </a:lnTo>
                  <a:lnTo>
                    <a:pt x="1412" y="280"/>
                  </a:lnTo>
                  <a:lnTo>
                    <a:pt x="1424" y="261"/>
                  </a:lnTo>
                  <a:lnTo>
                    <a:pt x="1437" y="241"/>
                  </a:lnTo>
                  <a:lnTo>
                    <a:pt x="1449" y="220"/>
                  </a:lnTo>
                  <a:lnTo>
                    <a:pt x="1461" y="196"/>
                  </a:lnTo>
                  <a:lnTo>
                    <a:pt x="1472" y="172"/>
                  </a:lnTo>
                  <a:lnTo>
                    <a:pt x="1483" y="147"/>
                  </a:lnTo>
                  <a:lnTo>
                    <a:pt x="1492" y="121"/>
                  </a:lnTo>
                  <a:lnTo>
                    <a:pt x="1500" y="94"/>
                  </a:lnTo>
                  <a:lnTo>
                    <a:pt x="1524" y="102"/>
                  </a:lnTo>
                  <a:lnTo>
                    <a:pt x="1548" y="111"/>
                  </a:lnTo>
                  <a:lnTo>
                    <a:pt x="1570" y="119"/>
                  </a:lnTo>
                  <a:lnTo>
                    <a:pt x="1591" y="127"/>
                  </a:lnTo>
                  <a:lnTo>
                    <a:pt x="1597" y="130"/>
                  </a:lnTo>
                  <a:lnTo>
                    <a:pt x="1603" y="132"/>
                  </a:lnTo>
                  <a:lnTo>
                    <a:pt x="1635" y="145"/>
                  </a:lnTo>
                  <a:lnTo>
                    <a:pt x="1667" y="158"/>
                  </a:lnTo>
                  <a:lnTo>
                    <a:pt x="1696" y="171"/>
                  </a:lnTo>
                  <a:lnTo>
                    <a:pt x="1722" y="184"/>
                  </a:lnTo>
                  <a:lnTo>
                    <a:pt x="1748" y="197"/>
                  </a:lnTo>
                  <a:lnTo>
                    <a:pt x="1771" y="210"/>
                  </a:lnTo>
                  <a:lnTo>
                    <a:pt x="1793" y="224"/>
                  </a:lnTo>
                  <a:lnTo>
                    <a:pt x="1814" y="237"/>
                  </a:lnTo>
                  <a:lnTo>
                    <a:pt x="1832" y="250"/>
                  </a:lnTo>
                  <a:lnTo>
                    <a:pt x="1849" y="263"/>
                  </a:lnTo>
                  <a:lnTo>
                    <a:pt x="1864" y="276"/>
                  </a:lnTo>
                  <a:lnTo>
                    <a:pt x="1878" y="289"/>
                  </a:lnTo>
                  <a:lnTo>
                    <a:pt x="1890" y="303"/>
                  </a:lnTo>
                  <a:lnTo>
                    <a:pt x="1900" y="317"/>
                  </a:lnTo>
                  <a:lnTo>
                    <a:pt x="1910" y="331"/>
                  </a:lnTo>
                  <a:lnTo>
                    <a:pt x="1918" y="345"/>
                  </a:lnTo>
                  <a:lnTo>
                    <a:pt x="1923" y="359"/>
                  </a:lnTo>
                  <a:lnTo>
                    <a:pt x="1928" y="375"/>
                  </a:lnTo>
                  <a:lnTo>
                    <a:pt x="1935" y="395"/>
                  </a:lnTo>
                  <a:lnTo>
                    <a:pt x="1940" y="418"/>
                  </a:lnTo>
                  <a:lnTo>
                    <a:pt x="1950" y="472"/>
                  </a:lnTo>
                  <a:lnTo>
                    <a:pt x="1959" y="535"/>
                  </a:lnTo>
                  <a:lnTo>
                    <a:pt x="1967" y="602"/>
                  </a:lnTo>
                  <a:lnTo>
                    <a:pt x="1975" y="673"/>
                  </a:lnTo>
                  <a:lnTo>
                    <a:pt x="1981" y="743"/>
                  </a:lnTo>
                  <a:lnTo>
                    <a:pt x="1986" y="811"/>
                  </a:lnTo>
                  <a:lnTo>
                    <a:pt x="1969" y="817"/>
                  </a:lnTo>
                  <a:lnTo>
                    <a:pt x="1951" y="823"/>
                  </a:lnTo>
                  <a:lnTo>
                    <a:pt x="1931" y="828"/>
                  </a:lnTo>
                  <a:lnTo>
                    <a:pt x="1910" y="834"/>
                  </a:lnTo>
                  <a:lnTo>
                    <a:pt x="1903" y="836"/>
                  </a:lnTo>
                  <a:lnTo>
                    <a:pt x="1896" y="840"/>
                  </a:lnTo>
                  <a:close/>
                </a:path>
              </a:pathLst>
            </a:custGeom>
            <a:solidFill>
              <a:schemeClr val="bg1"/>
            </a:solidFill>
            <a:ln w="9525">
              <a:noFill/>
              <a:round/>
              <a:headEnd/>
              <a:tailEnd/>
            </a:ln>
          </p:spPr>
          <p:txBody>
            <a:bodyPr/>
            <a:lstStyle/>
            <a:p>
              <a:endParaRPr lang="en-US"/>
            </a:p>
          </p:txBody>
        </p:sp>
      </p:grpSp>
      <p:grpSp>
        <p:nvGrpSpPr>
          <p:cNvPr id="34" name="Group 29"/>
          <p:cNvGrpSpPr>
            <a:grpSpLocks noChangeAspect="1"/>
          </p:cNvGrpSpPr>
          <p:nvPr/>
        </p:nvGrpSpPr>
        <p:grpSpPr bwMode="auto">
          <a:xfrm>
            <a:off x="860426" y="2522615"/>
            <a:ext cx="287011" cy="411480"/>
            <a:chOff x="4122" y="2253"/>
            <a:chExt cx="516" cy="738"/>
          </a:xfrm>
        </p:grpSpPr>
        <p:sp>
          <p:nvSpPr>
            <p:cNvPr id="35" name="Freeform 30"/>
            <p:cNvSpPr>
              <a:spLocks noChangeAspect="1"/>
            </p:cNvSpPr>
            <p:nvPr/>
          </p:nvSpPr>
          <p:spPr bwMode="auto">
            <a:xfrm>
              <a:off x="4281" y="2760"/>
              <a:ext cx="357" cy="231"/>
            </a:xfrm>
            <a:custGeom>
              <a:avLst/>
              <a:gdLst/>
              <a:ahLst/>
              <a:cxnLst>
                <a:cxn ang="0">
                  <a:pos x="1425" y="720"/>
                </a:cxn>
                <a:cxn ang="0">
                  <a:pos x="1405" y="511"/>
                </a:cxn>
                <a:cxn ang="0">
                  <a:pos x="1385" y="375"/>
                </a:cxn>
                <a:cxn ang="0">
                  <a:pos x="1364" y="283"/>
                </a:cxn>
                <a:cxn ang="0">
                  <a:pos x="1350" y="245"/>
                </a:cxn>
                <a:cxn ang="0">
                  <a:pos x="1317" y="193"/>
                </a:cxn>
                <a:cxn ang="0">
                  <a:pos x="1271" y="146"/>
                </a:cxn>
                <a:cxn ang="0">
                  <a:pos x="1209" y="101"/>
                </a:cxn>
                <a:cxn ang="0">
                  <a:pos x="1133" y="57"/>
                </a:cxn>
                <a:cxn ang="0">
                  <a:pos x="1039" y="14"/>
                </a:cxn>
                <a:cxn ang="0">
                  <a:pos x="1006" y="81"/>
                </a:cxn>
                <a:cxn ang="0">
                  <a:pos x="1001" y="141"/>
                </a:cxn>
                <a:cxn ang="0">
                  <a:pos x="992" y="202"/>
                </a:cxn>
                <a:cxn ang="0">
                  <a:pos x="978" y="262"/>
                </a:cxn>
                <a:cxn ang="0">
                  <a:pos x="958" y="321"/>
                </a:cxn>
                <a:cxn ang="0">
                  <a:pos x="977" y="342"/>
                </a:cxn>
                <a:cxn ang="0">
                  <a:pos x="989" y="366"/>
                </a:cxn>
                <a:cxn ang="0">
                  <a:pos x="996" y="393"/>
                </a:cxn>
                <a:cxn ang="0">
                  <a:pos x="996" y="420"/>
                </a:cxn>
                <a:cxn ang="0">
                  <a:pos x="989" y="448"/>
                </a:cxn>
                <a:cxn ang="0">
                  <a:pos x="911" y="615"/>
                </a:cxn>
                <a:cxn ang="0">
                  <a:pos x="891" y="641"/>
                </a:cxn>
                <a:cxn ang="0">
                  <a:pos x="865" y="660"/>
                </a:cxn>
                <a:cxn ang="0">
                  <a:pos x="836" y="670"/>
                </a:cxn>
                <a:cxn ang="0">
                  <a:pos x="804" y="673"/>
                </a:cxn>
                <a:cxn ang="0">
                  <a:pos x="773" y="666"/>
                </a:cxn>
                <a:cxn ang="0">
                  <a:pos x="750" y="712"/>
                </a:cxn>
                <a:cxn ang="0">
                  <a:pos x="713" y="764"/>
                </a:cxn>
                <a:cxn ang="0">
                  <a:pos x="671" y="805"/>
                </a:cxn>
                <a:cxn ang="0">
                  <a:pos x="641" y="827"/>
                </a:cxn>
                <a:cxn ang="0">
                  <a:pos x="594" y="850"/>
                </a:cxn>
                <a:cxn ang="0">
                  <a:pos x="538" y="864"/>
                </a:cxn>
                <a:cxn ang="0">
                  <a:pos x="481" y="866"/>
                </a:cxn>
                <a:cxn ang="0">
                  <a:pos x="428" y="860"/>
                </a:cxn>
                <a:cxn ang="0">
                  <a:pos x="373" y="844"/>
                </a:cxn>
                <a:cxn ang="0">
                  <a:pos x="314" y="823"/>
                </a:cxn>
                <a:cxn ang="0">
                  <a:pos x="258" y="811"/>
                </a:cxn>
                <a:cxn ang="0">
                  <a:pos x="209" y="807"/>
                </a:cxn>
                <a:cxn ang="0">
                  <a:pos x="152" y="813"/>
                </a:cxn>
                <a:cxn ang="0">
                  <a:pos x="103" y="829"/>
                </a:cxn>
                <a:cxn ang="0">
                  <a:pos x="64" y="851"/>
                </a:cxn>
                <a:cxn ang="0">
                  <a:pos x="34" y="875"/>
                </a:cxn>
                <a:cxn ang="0">
                  <a:pos x="43" y="916"/>
                </a:cxn>
                <a:cxn ang="0">
                  <a:pos x="172" y="922"/>
                </a:cxn>
                <a:cxn ang="0">
                  <a:pos x="305" y="926"/>
                </a:cxn>
                <a:cxn ang="0">
                  <a:pos x="358" y="927"/>
                </a:cxn>
                <a:cxn ang="0">
                  <a:pos x="388" y="927"/>
                </a:cxn>
                <a:cxn ang="0">
                  <a:pos x="418" y="927"/>
                </a:cxn>
                <a:cxn ang="0">
                  <a:pos x="444" y="927"/>
                </a:cxn>
                <a:cxn ang="0">
                  <a:pos x="568" y="924"/>
                </a:cxn>
                <a:cxn ang="0">
                  <a:pos x="743" y="916"/>
                </a:cxn>
                <a:cxn ang="0">
                  <a:pos x="912" y="902"/>
                </a:cxn>
                <a:cxn ang="0">
                  <a:pos x="1069" y="882"/>
                </a:cxn>
                <a:cxn ang="0">
                  <a:pos x="1212" y="857"/>
                </a:cxn>
                <a:cxn ang="0">
                  <a:pos x="1297" y="835"/>
                </a:cxn>
                <a:cxn ang="0">
                  <a:pos x="1400" y="802"/>
                </a:cxn>
              </a:cxnLst>
              <a:rect l="0" t="0" r="r" b="b"/>
              <a:pathLst>
                <a:path w="1429" h="927">
                  <a:moveTo>
                    <a:pt x="1429" y="790"/>
                  </a:moveTo>
                  <a:lnTo>
                    <a:pt x="1428" y="771"/>
                  </a:lnTo>
                  <a:lnTo>
                    <a:pt x="1425" y="720"/>
                  </a:lnTo>
                  <a:lnTo>
                    <a:pt x="1419" y="646"/>
                  </a:lnTo>
                  <a:lnTo>
                    <a:pt x="1410" y="558"/>
                  </a:lnTo>
                  <a:lnTo>
                    <a:pt x="1405" y="511"/>
                  </a:lnTo>
                  <a:lnTo>
                    <a:pt x="1399" y="464"/>
                  </a:lnTo>
                  <a:lnTo>
                    <a:pt x="1393" y="419"/>
                  </a:lnTo>
                  <a:lnTo>
                    <a:pt x="1385" y="375"/>
                  </a:lnTo>
                  <a:lnTo>
                    <a:pt x="1378" y="334"/>
                  </a:lnTo>
                  <a:lnTo>
                    <a:pt x="1368" y="299"/>
                  </a:lnTo>
                  <a:lnTo>
                    <a:pt x="1364" y="283"/>
                  </a:lnTo>
                  <a:lnTo>
                    <a:pt x="1359" y="269"/>
                  </a:lnTo>
                  <a:lnTo>
                    <a:pt x="1355" y="256"/>
                  </a:lnTo>
                  <a:lnTo>
                    <a:pt x="1350" y="245"/>
                  </a:lnTo>
                  <a:lnTo>
                    <a:pt x="1340" y="228"/>
                  </a:lnTo>
                  <a:lnTo>
                    <a:pt x="1329" y="211"/>
                  </a:lnTo>
                  <a:lnTo>
                    <a:pt x="1317" y="193"/>
                  </a:lnTo>
                  <a:lnTo>
                    <a:pt x="1303" y="177"/>
                  </a:lnTo>
                  <a:lnTo>
                    <a:pt x="1288" y="161"/>
                  </a:lnTo>
                  <a:lnTo>
                    <a:pt x="1271" y="146"/>
                  </a:lnTo>
                  <a:lnTo>
                    <a:pt x="1252" y="131"/>
                  </a:lnTo>
                  <a:lnTo>
                    <a:pt x="1231" y="116"/>
                  </a:lnTo>
                  <a:lnTo>
                    <a:pt x="1209" y="101"/>
                  </a:lnTo>
                  <a:lnTo>
                    <a:pt x="1185" y="86"/>
                  </a:lnTo>
                  <a:lnTo>
                    <a:pt x="1160" y="72"/>
                  </a:lnTo>
                  <a:lnTo>
                    <a:pt x="1133" y="57"/>
                  </a:lnTo>
                  <a:lnTo>
                    <a:pt x="1104" y="42"/>
                  </a:lnTo>
                  <a:lnTo>
                    <a:pt x="1072" y="28"/>
                  </a:lnTo>
                  <a:lnTo>
                    <a:pt x="1039" y="14"/>
                  </a:lnTo>
                  <a:lnTo>
                    <a:pt x="1004" y="0"/>
                  </a:lnTo>
                  <a:lnTo>
                    <a:pt x="1006" y="40"/>
                  </a:lnTo>
                  <a:lnTo>
                    <a:pt x="1006" y="81"/>
                  </a:lnTo>
                  <a:lnTo>
                    <a:pt x="1005" y="101"/>
                  </a:lnTo>
                  <a:lnTo>
                    <a:pt x="1003" y="121"/>
                  </a:lnTo>
                  <a:lnTo>
                    <a:pt x="1001" y="141"/>
                  </a:lnTo>
                  <a:lnTo>
                    <a:pt x="999" y="161"/>
                  </a:lnTo>
                  <a:lnTo>
                    <a:pt x="995" y="181"/>
                  </a:lnTo>
                  <a:lnTo>
                    <a:pt x="992" y="202"/>
                  </a:lnTo>
                  <a:lnTo>
                    <a:pt x="988" y="222"/>
                  </a:lnTo>
                  <a:lnTo>
                    <a:pt x="983" y="242"/>
                  </a:lnTo>
                  <a:lnTo>
                    <a:pt x="978" y="262"/>
                  </a:lnTo>
                  <a:lnTo>
                    <a:pt x="972" y="282"/>
                  </a:lnTo>
                  <a:lnTo>
                    <a:pt x="965" y="301"/>
                  </a:lnTo>
                  <a:lnTo>
                    <a:pt x="958" y="321"/>
                  </a:lnTo>
                  <a:lnTo>
                    <a:pt x="965" y="327"/>
                  </a:lnTo>
                  <a:lnTo>
                    <a:pt x="972" y="334"/>
                  </a:lnTo>
                  <a:lnTo>
                    <a:pt x="977" y="342"/>
                  </a:lnTo>
                  <a:lnTo>
                    <a:pt x="982" y="350"/>
                  </a:lnTo>
                  <a:lnTo>
                    <a:pt x="986" y="358"/>
                  </a:lnTo>
                  <a:lnTo>
                    <a:pt x="989" y="366"/>
                  </a:lnTo>
                  <a:lnTo>
                    <a:pt x="992" y="375"/>
                  </a:lnTo>
                  <a:lnTo>
                    <a:pt x="994" y="384"/>
                  </a:lnTo>
                  <a:lnTo>
                    <a:pt x="996" y="393"/>
                  </a:lnTo>
                  <a:lnTo>
                    <a:pt x="997" y="402"/>
                  </a:lnTo>
                  <a:lnTo>
                    <a:pt x="997" y="411"/>
                  </a:lnTo>
                  <a:lnTo>
                    <a:pt x="996" y="420"/>
                  </a:lnTo>
                  <a:lnTo>
                    <a:pt x="994" y="429"/>
                  </a:lnTo>
                  <a:lnTo>
                    <a:pt x="992" y="439"/>
                  </a:lnTo>
                  <a:lnTo>
                    <a:pt x="989" y="448"/>
                  </a:lnTo>
                  <a:lnTo>
                    <a:pt x="986" y="457"/>
                  </a:lnTo>
                  <a:lnTo>
                    <a:pt x="916" y="604"/>
                  </a:lnTo>
                  <a:lnTo>
                    <a:pt x="911" y="615"/>
                  </a:lnTo>
                  <a:lnTo>
                    <a:pt x="905" y="624"/>
                  </a:lnTo>
                  <a:lnTo>
                    <a:pt x="898" y="633"/>
                  </a:lnTo>
                  <a:lnTo>
                    <a:pt x="891" y="641"/>
                  </a:lnTo>
                  <a:lnTo>
                    <a:pt x="883" y="648"/>
                  </a:lnTo>
                  <a:lnTo>
                    <a:pt x="874" y="654"/>
                  </a:lnTo>
                  <a:lnTo>
                    <a:pt x="865" y="660"/>
                  </a:lnTo>
                  <a:lnTo>
                    <a:pt x="856" y="664"/>
                  </a:lnTo>
                  <a:lnTo>
                    <a:pt x="846" y="668"/>
                  </a:lnTo>
                  <a:lnTo>
                    <a:pt x="836" y="670"/>
                  </a:lnTo>
                  <a:lnTo>
                    <a:pt x="825" y="672"/>
                  </a:lnTo>
                  <a:lnTo>
                    <a:pt x="814" y="673"/>
                  </a:lnTo>
                  <a:lnTo>
                    <a:pt x="804" y="673"/>
                  </a:lnTo>
                  <a:lnTo>
                    <a:pt x="793" y="672"/>
                  </a:lnTo>
                  <a:lnTo>
                    <a:pt x="783" y="670"/>
                  </a:lnTo>
                  <a:lnTo>
                    <a:pt x="773" y="666"/>
                  </a:lnTo>
                  <a:lnTo>
                    <a:pt x="766" y="680"/>
                  </a:lnTo>
                  <a:lnTo>
                    <a:pt x="759" y="695"/>
                  </a:lnTo>
                  <a:lnTo>
                    <a:pt x="750" y="712"/>
                  </a:lnTo>
                  <a:lnTo>
                    <a:pt x="739" y="729"/>
                  </a:lnTo>
                  <a:lnTo>
                    <a:pt x="727" y="746"/>
                  </a:lnTo>
                  <a:lnTo>
                    <a:pt x="713" y="764"/>
                  </a:lnTo>
                  <a:lnTo>
                    <a:pt x="697" y="781"/>
                  </a:lnTo>
                  <a:lnTo>
                    <a:pt x="680" y="797"/>
                  </a:lnTo>
                  <a:lnTo>
                    <a:pt x="671" y="805"/>
                  </a:lnTo>
                  <a:lnTo>
                    <a:pt x="661" y="813"/>
                  </a:lnTo>
                  <a:lnTo>
                    <a:pt x="651" y="820"/>
                  </a:lnTo>
                  <a:lnTo>
                    <a:pt x="641" y="827"/>
                  </a:lnTo>
                  <a:lnTo>
                    <a:pt x="626" y="835"/>
                  </a:lnTo>
                  <a:lnTo>
                    <a:pt x="610" y="843"/>
                  </a:lnTo>
                  <a:lnTo>
                    <a:pt x="594" y="850"/>
                  </a:lnTo>
                  <a:lnTo>
                    <a:pt x="576" y="856"/>
                  </a:lnTo>
                  <a:lnTo>
                    <a:pt x="557" y="860"/>
                  </a:lnTo>
                  <a:lnTo>
                    <a:pt x="538" y="864"/>
                  </a:lnTo>
                  <a:lnTo>
                    <a:pt x="518" y="866"/>
                  </a:lnTo>
                  <a:lnTo>
                    <a:pt x="497" y="867"/>
                  </a:lnTo>
                  <a:lnTo>
                    <a:pt x="481" y="866"/>
                  </a:lnTo>
                  <a:lnTo>
                    <a:pt x="464" y="865"/>
                  </a:lnTo>
                  <a:lnTo>
                    <a:pt x="447" y="863"/>
                  </a:lnTo>
                  <a:lnTo>
                    <a:pt x="428" y="860"/>
                  </a:lnTo>
                  <a:lnTo>
                    <a:pt x="410" y="855"/>
                  </a:lnTo>
                  <a:lnTo>
                    <a:pt x="392" y="850"/>
                  </a:lnTo>
                  <a:lnTo>
                    <a:pt x="373" y="844"/>
                  </a:lnTo>
                  <a:lnTo>
                    <a:pt x="353" y="837"/>
                  </a:lnTo>
                  <a:lnTo>
                    <a:pt x="333" y="830"/>
                  </a:lnTo>
                  <a:lnTo>
                    <a:pt x="314" y="823"/>
                  </a:lnTo>
                  <a:lnTo>
                    <a:pt x="294" y="818"/>
                  </a:lnTo>
                  <a:lnTo>
                    <a:pt x="276" y="814"/>
                  </a:lnTo>
                  <a:lnTo>
                    <a:pt x="258" y="811"/>
                  </a:lnTo>
                  <a:lnTo>
                    <a:pt x="241" y="809"/>
                  </a:lnTo>
                  <a:lnTo>
                    <a:pt x="225" y="808"/>
                  </a:lnTo>
                  <a:lnTo>
                    <a:pt x="209" y="807"/>
                  </a:lnTo>
                  <a:lnTo>
                    <a:pt x="189" y="808"/>
                  </a:lnTo>
                  <a:lnTo>
                    <a:pt x="171" y="810"/>
                  </a:lnTo>
                  <a:lnTo>
                    <a:pt x="152" y="813"/>
                  </a:lnTo>
                  <a:lnTo>
                    <a:pt x="135" y="817"/>
                  </a:lnTo>
                  <a:lnTo>
                    <a:pt x="119" y="823"/>
                  </a:lnTo>
                  <a:lnTo>
                    <a:pt x="103" y="829"/>
                  </a:lnTo>
                  <a:lnTo>
                    <a:pt x="89" y="836"/>
                  </a:lnTo>
                  <a:lnTo>
                    <a:pt x="75" y="844"/>
                  </a:lnTo>
                  <a:lnTo>
                    <a:pt x="64" y="851"/>
                  </a:lnTo>
                  <a:lnTo>
                    <a:pt x="54" y="859"/>
                  </a:lnTo>
                  <a:lnTo>
                    <a:pt x="44" y="867"/>
                  </a:lnTo>
                  <a:lnTo>
                    <a:pt x="34" y="875"/>
                  </a:lnTo>
                  <a:lnTo>
                    <a:pt x="16" y="894"/>
                  </a:lnTo>
                  <a:lnTo>
                    <a:pt x="0" y="913"/>
                  </a:lnTo>
                  <a:lnTo>
                    <a:pt x="43" y="916"/>
                  </a:lnTo>
                  <a:lnTo>
                    <a:pt x="85" y="918"/>
                  </a:lnTo>
                  <a:lnTo>
                    <a:pt x="128" y="920"/>
                  </a:lnTo>
                  <a:lnTo>
                    <a:pt x="172" y="922"/>
                  </a:lnTo>
                  <a:lnTo>
                    <a:pt x="216" y="924"/>
                  </a:lnTo>
                  <a:lnTo>
                    <a:pt x="260" y="925"/>
                  </a:lnTo>
                  <a:lnTo>
                    <a:pt x="305" y="926"/>
                  </a:lnTo>
                  <a:lnTo>
                    <a:pt x="349" y="927"/>
                  </a:lnTo>
                  <a:lnTo>
                    <a:pt x="353" y="927"/>
                  </a:lnTo>
                  <a:lnTo>
                    <a:pt x="358" y="927"/>
                  </a:lnTo>
                  <a:lnTo>
                    <a:pt x="368" y="927"/>
                  </a:lnTo>
                  <a:lnTo>
                    <a:pt x="378" y="927"/>
                  </a:lnTo>
                  <a:lnTo>
                    <a:pt x="388" y="927"/>
                  </a:lnTo>
                  <a:lnTo>
                    <a:pt x="398" y="927"/>
                  </a:lnTo>
                  <a:lnTo>
                    <a:pt x="408" y="927"/>
                  </a:lnTo>
                  <a:lnTo>
                    <a:pt x="418" y="927"/>
                  </a:lnTo>
                  <a:lnTo>
                    <a:pt x="428" y="927"/>
                  </a:lnTo>
                  <a:lnTo>
                    <a:pt x="439" y="927"/>
                  </a:lnTo>
                  <a:lnTo>
                    <a:pt x="444" y="927"/>
                  </a:lnTo>
                  <a:lnTo>
                    <a:pt x="449" y="927"/>
                  </a:lnTo>
                  <a:lnTo>
                    <a:pt x="508" y="926"/>
                  </a:lnTo>
                  <a:lnTo>
                    <a:pt x="568" y="924"/>
                  </a:lnTo>
                  <a:lnTo>
                    <a:pt x="627" y="922"/>
                  </a:lnTo>
                  <a:lnTo>
                    <a:pt x="685" y="920"/>
                  </a:lnTo>
                  <a:lnTo>
                    <a:pt x="743" y="916"/>
                  </a:lnTo>
                  <a:lnTo>
                    <a:pt x="800" y="912"/>
                  </a:lnTo>
                  <a:lnTo>
                    <a:pt x="857" y="908"/>
                  </a:lnTo>
                  <a:lnTo>
                    <a:pt x="912" y="902"/>
                  </a:lnTo>
                  <a:lnTo>
                    <a:pt x="965" y="897"/>
                  </a:lnTo>
                  <a:lnTo>
                    <a:pt x="1018" y="889"/>
                  </a:lnTo>
                  <a:lnTo>
                    <a:pt x="1069" y="882"/>
                  </a:lnTo>
                  <a:lnTo>
                    <a:pt x="1119" y="874"/>
                  </a:lnTo>
                  <a:lnTo>
                    <a:pt x="1166" y="866"/>
                  </a:lnTo>
                  <a:lnTo>
                    <a:pt x="1212" y="857"/>
                  </a:lnTo>
                  <a:lnTo>
                    <a:pt x="1256" y="847"/>
                  </a:lnTo>
                  <a:lnTo>
                    <a:pt x="1297" y="837"/>
                  </a:lnTo>
                  <a:lnTo>
                    <a:pt x="1297" y="835"/>
                  </a:lnTo>
                  <a:lnTo>
                    <a:pt x="1333" y="825"/>
                  </a:lnTo>
                  <a:lnTo>
                    <a:pt x="1367" y="814"/>
                  </a:lnTo>
                  <a:lnTo>
                    <a:pt x="1400" y="802"/>
                  </a:lnTo>
                  <a:lnTo>
                    <a:pt x="1429" y="790"/>
                  </a:lnTo>
                  <a:close/>
                </a:path>
              </a:pathLst>
            </a:custGeom>
            <a:solidFill>
              <a:schemeClr val="bg1"/>
            </a:solidFill>
            <a:ln w="9525">
              <a:noFill/>
              <a:round/>
              <a:headEnd/>
              <a:tailEnd/>
            </a:ln>
          </p:spPr>
          <p:txBody>
            <a:bodyPr/>
            <a:lstStyle/>
            <a:p>
              <a:endParaRPr lang="en-US"/>
            </a:p>
          </p:txBody>
        </p:sp>
        <p:sp>
          <p:nvSpPr>
            <p:cNvPr id="36" name="Freeform 31"/>
            <p:cNvSpPr>
              <a:spLocks noChangeAspect="1" noEditPoints="1"/>
            </p:cNvSpPr>
            <p:nvPr/>
          </p:nvSpPr>
          <p:spPr bwMode="auto">
            <a:xfrm>
              <a:off x="4122" y="2743"/>
              <a:ext cx="384" cy="243"/>
            </a:xfrm>
            <a:custGeom>
              <a:avLst/>
              <a:gdLst/>
              <a:ahLst/>
              <a:cxnLst>
                <a:cxn ang="0">
                  <a:pos x="920" y="819"/>
                </a:cxn>
                <a:cxn ang="0">
                  <a:pos x="1025" y="853"/>
                </a:cxn>
                <a:cxn ang="0">
                  <a:pos x="1103" y="870"/>
                </a:cxn>
                <a:cxn ang="0">
                  <a:pos x="1175" y="867"/>
                </a:cxn>
                <a:cxn ang="0">
                  <a:pos x="1238" y="842"/>
                </a:cxn>
                <a:cxn ang="0">
                  <a:pos x="1286" y="802"/>
                </a:cxn>
                <a:cxn ang="0">
                  <a:pos x="1332" y="740"/>
                </a:cxn>
                <a:cxn ang="0">
                  <a:pos x="1497" y="340"/>
                </a:cxn>
                <a:cxn ang="0">
                  <a:pos x="1523" y="240"/>
                </a:cxn>
                <a:cxn ang="0">
                  <a:pos x="1532" y="142"/>
                </a:cxn>
                <a:cxn ang="0">
                  <a:pos x="1525" y="45"/>
                </a:cxn>
                <a:cxn ang="0">
                  <a:pos x="1446" y="0"/>
                </a:cxn>
                <a:cxn ang="0">
                  <a:pos x="1416" y="25"/>
                </a:cxn>
                <a:cxn ang="0">
                  <a:pos x="1302" y="109"/>
                </a:cxn>
                <a:cxn ang="0">
                  <a:pos x="1172" y="162"/>
                </a:cxn>
                <a:cxn ang="0">
                  <a:pos x="1030" y="180"/>
                </a:cxn>
                <a:cxn ang="0">
                  <a:pos x="888" y="162"/>
                </a:cxn>
                <a:cxn ang="0">
                  <a:pos x="758" y="109"/>
                </a:cxn>
                <a:cxn ang="0">
                  <a:pos x="644" y="25"/>
                </a:cxn>
                <a:cxn ang="0">
                  <a:pos x="614" y="0"/>
                </a:cxn>
                <a:cxn ang="0">
                  <a:pos x="536" y="45"/>
                </a:cxn>
                <a:cxn ang="0">
                  <a:pos x="529" y="142"/>
                </a:cxn>
                <a:cxn ang="0">
                  <a:pos x="538" y="240"/>
                </a:cxn>
                <a:cxn ang="0">
                  <a:pos x="564" y="340"/>
                </a:cxn>
                <a:cxn ang="0">
                  <a:pos x="642" y="739"/>
                </a:cxn>
                <a:cxn ang="0">
                  <a:pos x="588" y="737"/>
                </a:cxn>
                <a:cxn ang="0">
                  <a:pos x="540" y="710"/>
                </a:cxn>
                <a:cxn ang="0">
                  <a:pos x="444" y="525"/>
                </a:cxn>
                <a:cxn ang="0">
                  <a:pos x="433" y="479"/>
                </a:cxn>
                <a:cxn ang="0">
                  <a:pos x="440" y="434"/>
                </a:cxn>
                <a:cxn ang="0">
                  <a:pos x="463" y="395"/>
                </a:cxn>
                <a:cxn ang="0">
                  <a:pos x="446" y="310"/>
                </a:cxn>
                <a:cxn ang="0">
                  <a:pos x="428" y="209"/>
                </a:cxn>
                <a:cxn ang="0">
                  <a:pos x="423" y="108"/>
                </a:cxn>
                <a:cxn ang="0">
                  <a:pos x="325" y="110"/>
                </a:cxn>
                <a:cxn ang="0">
                  <a:pos x="197" y="184"/>
                </a:cxn>
                <a:cxn ang="0">
                  <a:pos x="111" y="261"/>
                </a:cxn>
                <a:cxn ang="0">
                  <a:pos x="69" y="337"/>
                </a:cxn>
                <a:cxn ang="0">
                  <a:pos x="37" y="487"/>
                </a:cxn>
                <a:cxn ang="0">
                  <a:pos x="5" y="788"/>
                </a:cxn>
                <a:cxn ang="0">
                  <a:pos x="95" y="893"/>
                </a:cxn>
                <a:cxn ang="0">
                  <a:pos x="276" y="936"/>
                </a:cxn>
                <a:cxn ang="0">
                  <a:pos x="558" y="974"/>
                </a:cxn>
                <a:cxn ang="0">
                  <a:pos x="619" y="900"/>
                </a:cxn>
                <a:cxn ang="0">
                  <a:pos x="706" y="841"/>
                </a:cxn>
                <a:cxn ang="0">
                  <a:pos x="816" y="812"/>
                </a:cxn>
                <a:cxn ang="0">
                  <a:pos x="1335" y="216"/>
                </a:cxn>
                <a:cxn ang="0">
                  <a:pos x="1428" y="259"/>
                </a:cxn>
                <a:cxn ang="0">
                  <a:pos x="1222" y="704"/>
                </a:cxn>
                <a:cxn ang="0">
                  <a:pos x="1128" y="660"/>
                </a:cxn>
                <a:cxn ang="0">
                  <a:pos x="632" y="259"/>
                </a:cxn>
                <a:cxn ang="0">
                  <a:pos x="726" y="216"/>
                </a:cxn>
                <a:cxn ang="0">
                  <a:pos x="933" y="660"/>
                </a:cxn>
                <a:cxn ang="0">
                  <a:pos x="839" y="704"/>
                </a:cxn>
              </a:cxnLst>
              <a:rect l="0" t="0" r="r" b="b"/>
              <a:pathLst>
                <a:path w="1532" h="974">
                  <a:moveTo>
                    <a:pt x="841" y="811"/>
                  </a:moveTo>
                  <a:lnTo>
                    <a:pt x="860" y="812"/>
                  </a:lnTo>
                  <a:lnTo>
                    <a:pt x="880" y="813"/>
                  </a:lnTo>
                  <a:lnTo>
                    <a:pt x="899" y="816"/>
                  </a:lnTo>
                  <a:lnTo>
                    <a:pt x="920" y="819"/>
                  </a:lnTo>
                  <a:lnTo>
                    <a:pt x="942" y="825"/>
                  </a:lnTo>
                  <a:lnTo>
                    <a:pt x="964" y="831"/>
                  </a:lnTo>
                  <a:lnTo>
                    <a:pt x="986" y="838"/>
                  </a:lnTo>
                  <a:lnTo>
                    <a:pt x="1008" y="847"/>
                  </a:lnTo>
                  <a:lnTo>
                    <a:pt x="1025" y="853"/>
                  </a:lnTo>
                  <a:lnTo>
                    <a:pt x="1042" y="858"/>
                  </a:lnTo>
                  <a:lnTo>
                    <a:pt x="1058" y="862"/>
                  </a:lnTo>
                  <a:lnTo>
                    <a:pt x="1074" y="866"/>
                  </a:lnTo>
                  <a:lnTo>
                    <a:pt x="1088" y="869"/>
                  </a:lnTo>
                  <a:lnTo>
                    <a:pt x="1103" y="870"/>
                  </a:lnTo>
                  <a:lnTo>
                    <a:pt x="1116" y="871"/>
                  </a:lnTo>
                  <a:lnTo>
                    <a:pt x="1129" y="872"/>
                  </a:lnTo>
                  <a:lnTo>
                    <a:pt x="1145" y="871"/>
                  </a:lnTo>
                  <a:lnTo>
                    <a:pt x="1160" y="870"/>
                  </a:lnTo>
                  <a:lnTo>
                    <a:pt x="1175" y="867"/>
                  </a:lnTo>
                  <a:lnTo>
                    <a:pt x="1189" y="864"/>
                  </a:lnTo>
                  <a:lnTo>
                    <a:pt x="1203" y="859"/>
                  </a:lnTo>
                  <a:lnTo>
                    <a:pt x="1215" y="854"/>
                  </a:lnTo>
                  <a:lnTo>
                    <a:pt x="1227" y="849"/>
                  </a:lnTo>
                  <a:lnTo>
                    <a:pt x="1238" y="842"/>
                  </a:lnTo>
                  <a:lnTo>
                    <a:pt x="1249" y="835"/>
                  </a:lnTo>
                  <a:lnTo>
                    <a:pt x="1259" y="828"/>
                  </a:lnTo>
                  <a:lnTo>
                    <a:pt x="1269" y="819"/>
                  </a:lnTo>
                  <a:lnTo>
                    <a:pt x="1278" y="810"/>
                  </a:lnTo>
                  <a:lnTo>
                    <a:pt x="1286" y="802"/>
                  </a:lnTo>
                  <a:lnTo>
                    <a:pt x="1295" y="793"/>
                  </a:lnTo>
                  <a:lnTo>
                    <a:pt x="1302" y="783"/>
                  </a:lnTo>
                  <a:lnTo>
                    <a:pt x="1309" y="774"/>
                  </a:lnTo>
                  <a:lnTo>
                    <a:pt x="1321" y="757"/>
                  </a:lnTo>
                  <a:lnTo>
                    <a:pt x="1332" y="740"/>
                  </a:lnTo>
                  <a:lnTo>
                    <a:pt x="1340" y="724"/>
                  </a:lnTo>
                  <a:lnTo>
                    <a:pt x="1347" y="709"/>
                  </a:lnTo>
                  <a:lnTo>
                    <a:pt x="1295" y="685"/>
                  </a:lnTo>
                  <a:lnTo>
                    <a:pt x="1462" y="324"/>
                  </a:lnTo>
                  <a:lnTo>
                    <a:pt x="1497" y="340"/>
                  </a:lnTo>
                  <a:lnTo>
                    <a:pt x="1504" y="320"/>
                  </a:lnTo>
                  <a:lnTo>
                    <a:pt x="1510" y="301"/>
                  </a:lnTo>
                  <a:lnTo>
                    <a:pt x="1515" y="281"/>
                  </a:lnTo>
                  <a:lnTo>
                    <a:pt x="1519" y="260"/>
                  </a:lnTo>
                  <a:lnTo>
                    <a:pt x="1523" y="240"/>
                  </a:lnTo>
                  <a:lnTo>
                    <a:pt x="1526" y="221"/>
                  </a:lnTo>
                  <a:lnTo>
                    <a:pt x="1528" y="201"/>
                  </a:lnTo>
                  <a:lnTo>
                    <a:pt x="1530" y="181"/>
                  </a:lnTo>
                  <a:lnTo>
                    <a:pt x="1531" y="162"/>
                  </a:lnTo>
                  <a:lnTo>
                    <a:pt x="1532" y="142"/>
                  </a:lnTo>
                  <a:lnTo>
                    <a:pt x="1532" y="122"/>
                  </a:lnTo>
                  <a:lnTo>
                    <a:pt x="1531" y="102"/>
                  </a:lnTo>
                  <a:lnTo>
                    <a:pt x="1530" y="83"/>
                  </a:lnTo>
                  <a:lnTo>
                    <a:pt x="1528" y="64"/>
                  </a:lnTo>
                  <a:lnTo>
                    <a:pt x="1525" y="45"/>
                  </a:lnTo>
                  <a:lnTo>
                    <a:pt x="1522" y="26"/>
                  </a:lnTo>
                  <a:lnTo>
                    <a:pt x="1497" y="17"/>
                  </a:lnTo>
                  <a:lnTo>
                    <a:pt x="1476" y="10"/>
                  </a:lnTo>
                  <a:lnTo>
                    <a:pt x="1457" y="4"/>
                  </a:lnTo>
                  <a:lnTo>
                    <a:pt x="1446" y="0"/>
                  </a:lnTo>
                  <a:lnTo>
                    <a:pt x="1445" y="1"/>
                  </a:lnTo>
                  <a:lnTo>
                    <a:pt x="1443" y="2"/>
                  </a:lnTo>
                  <a:lnTo>
                    <a:pt x="1441" y="4"/>
                  </a:lnTo>
                  <a:lnTo>
                    <a:pt x="1437" y="5"/>
                  </a:lnTo>
                  <a:lnTo>
                    <a:pt x="1416" y="25"/>
                  </a:lnTo>
                  <a:lnTo>
                    <a:pt x="1395" y="44"/>
                  </a:lnTo>
                  <a:lnTo>
                    <a:pt x="1373" y="62"/>
                  </a:lnTo>
                  <a:lnTo>
                    <a:pt x="1351" y="79"/>
                  </a:lnTo>
                  <a:lnTo>
                    <a:pt x="1326" y="95"/>
                  </a:lnTo>
                  <a:lnTo>
                    <a:pt x="1302" y="109"/>
                  </a:lnTo>
                  <a:lnTo>
                    <a:pt x="1278" y="122"/>
                  </a:lnTo>
                  <a:lnTo>
                    <a:pt x="1252" y="135"/>
                  </a:lnTo>
                  <a:lnTo>
                    <a:pt x="1227" y="145"/>
                  </a:lnTo>
                  <a:lnTo>
                    <a:pt x="1200" y="154"/>
                  </a:lnTo>
                  <a:lnTo>
                    <a:pt x="1172" y="162"/>
                  </a:lnTo>
                  <a:lnTo>
                    <a:pt x="1145" y="169"/>
                  </a:lnTo>
                  <a:lnTo>
                    <a:pt x="1117" y="174"/>
                  </a:lnTo>
                  <a:lnTo>
                    <a:pt x="1089" y="177"/>
                  </a:lnTo>
                  <a:lnTo>
                    <a:pt x="1059" y="180"/>
                  </a:lnTo>
                  <a:lnTo>
                    <a:pt x="1030" y="180"/>
                  </a:lnTo>
                  <a:lnTo>
                    <a:pt x="1001" y="180"/>
                  </a:lnTo>
                  <a:lnTo>
                    <a:pt x="972" y="177"/>
                  </a:lnTo>
                  <a:lnTo>
                    <a:pt x="944" y="174"/>
                  </a:lnTo>
                  <a:lnTo>
                    <a:pt x="915" y="169"/>
                  </a:lnTo>
                  <a:lnTo>
                    <a:pt x="888" y="162"/>
                  </a:lnTo>
                  <a:lnTo>
                    <a:pt x="861" y="154"/>
                  </a:lnTo>
                  <a:lnTo>
                    <a:pt x="835" y="145"/>
                  </a:lnTo>
                  <a:lnTo>
                    <a:pt x="809" y="135"/>
                  </a:lnTo>
                  <a:lnTo>
                    <a:pt x="783" y="122"/>
                  </a:lnTo>
                  <a:lnTo>
                    <a:pt x="758" y="109"/>
                  </a:lnTo>
                  <a:lnTo>
                    <a:pt x="734" y="95"/>
                  </a:lnTo>
                  <a:lnTo>
                    <a:pt x="711" y="79"/>
                  </a:lnTo>
                  <a:lnTo>
                    <a:pt x="688" y="62"/>
                  </a:lnTo>
                  <a:lnTo>
                    <a:pt x="666" y="44"/>
                  </a:lnTo>
                  <a:lnTo>
                    <a:pt x="644" y="25"/>
                  </a:lnTo>
                  <a:lnTo>
                    <a:pt x="624" y="5"/>
                  </a:lnTo>
                  <a:lnTo>
                    <a:pt x="620" y="4"/>
                  </a:lnTo>
                  <a:lnTo>
                    <a:pt x="617" y="2"/>
                  </a:lnTo>
                  <a:lnTo>
                    <a:pt x="615" y="1"/>
                  </a:lnTo>
                  <a:lnTo>
                    <a:pt x="614" y="0"/>
                  </a:lnTo>
                  <a:lnTo>
                    <a:pt x="603" y="4"/>
                  </a:lnTo>
                  <a:lnTo>
                    <a:pt x="585" y="10"/>
                  </a:lnTo>
                  <a:lnTo>
                    <a:pt x="564" y="17"/>
                  </a:lnTo>
                  <a:lnTo>
                    <a:pt x="539" y="26"/>
                  </a:lnTo>
                  <a:lnTo>
                    <a:pt x="536" y="45"/>
                  </a:lnTo>
                  <a:lnTo>
                    <a:pt x="534" y="64"/>
                  </a:lnTo>
                  <a:lnTo>
                    <a:pt x="532" y="83"/>
                  </a:lnTo>
                  <a:lnTo>
                    <a:pt x="530" y="102"/>
                  </a:lnTo>
                  <a:lnTo>
                    <a:pt x="530" y="122"/>
                  </a:lnTo>
                  <a:lnTo>
                    <a:pt x="529" y="142"/>
                  </a:lnTo>
                  <a:lnTo>
                    <a:pt x="530" y="162"/>
                  </a:lnTo>
                  <a:lnTo>
                    <a:pt x="531" y="181"/>
                  </a:lnTo>
                  <a:lnTo>
                    <a:pt x="533" y="201"/>
                  </a:lnTo>
                  <a:lnTo>
                    <a:pt x="535" y="221"/>
                  </a:lnTo>
                  <a:lnTo>
                    <a:pt x="538" y="240"/>
                  </a:lnTo>
                  <a:lnTo>
                    <a:pt x="542" y="260"/>
                  </a:lnTo>
                  <a:lnTo>
                    <a:pt x="547" y="281"/>
                  </a:lnTo>
                  <a:lnTo>
                    <a:pt x="552" y="301"/>
                  </a:lnTo>
                  <a:lnTo>
                    <a:pt x="558" y="320"/>
                  </a:lnTo>
                  <a:lnTo>
                    <a:pt x="564" y="340"/>
                  </a:lnTo>
                  <a:lnTo>
                    <a:pt x="598" y="324"/>
                  </a:lnTo>
                  <a:lnTo>
                    <a:pt x="765" y="685"/>
                  </a:lnTo>
                  <a:lnTo>
                    <a:pt x="665" y="732"/>
                  </a:lnTo>
                  <a:lnTo>
                    <a:pt x="653" y="736"/>
                  </a:lnTo>
                  <a:lnTo>
                    <a:pt x="642" y="739"/>
                  </a:lnTo>
                  <a:lnTo>
                    <a:pt x="631" y="741"/>
                  </a:lnTo>
                  <a:lnTo>
                    <a:pt x="620" y="742"/>
                  </a:lnTo>
                  <a:lnTo>
                    <a:pt x="609" y="741"/>
                  </a:lnTo>
                  <a:lnTo>
                    <a:pt x="598" y="740"/>
                  </a:lnTo>
                  <a:lnTo>
                    <a:pt x="588" y="737"/>
                  </a:lnTo>
                  <a:lnTo>
                    <a:pt x="577" y="734"/>
                  </a:lnTo>
                  <a:lnTo>
                    <a:pt x="567" y="730"/>
                  </a:lnTo>
                  <a:lnTo>
                    <a:pt x="558" y="724"/>
                  </a:lnTo>
                  <a:lnTo>
                    <a:pt x="549" y="718"/>
                  </a:lnTo>
                  <a:lnTo>
                    <a:pt x="540" y="710"/>
                  </a:lnTo>
                  <a:lnTo>
                    <a:pt x="532" y="702"/>
                  </a:lnTo>
                  <a:lnTo>
                    <a:pt x="525" y="693"/>
                  </a:lnTo>
                  <a:lnTo>
                    <a:pt x="517" y="684"/>
                  </a:lnTo>
                  <a:lnTo>
                    <a:pt x="512" y="672"/>
                  </a:lnTo>
                  <a:lnTo>
                    <a:pt x="444" y="525"/>
                  </a:lnTo>
                  <a:lnTo>
                    <a:pt x="440" y="516"/>
                  </a:lnTo>
                  <a:lnTo>
                    <a:pt x="437" y="507"/>
                  </a:lnTo>
                  <a:lnTo>
                    <a:pt x="435" y="497"/>
                  </a:lnTo>
                  <a:lnTo>
                    <a:pt x="433" y="488"/>
                  </a:lnTo>
                  <a:lnTo>
                    <a:pt x="433" y="479"/>
                  </a:lnTo>
                  <a:lnTo>
                    <a:pt x="433" y="470"/>
                  </a:lnTo>
                  <a:lnTo>
                    <a:pt x="433" y="461"/>
                  </a:lnTo>
                  <a:lnTo>
                    <a:pt x="435" y="452"/>
                  </a:lnTo>
                  <a:lnTo>
                    <a:pt x="437" y="443"/>
                  </a:lnTo>
                  <a:lnTo>
                    <a:pt x="440" y="434"/>
                  </a:lnTo>
                  <a:lnTo>
                    <a:pt x="443" y="426"/>
                  </a:lnTo>
                  <a:lnTo>
                    <a:pt x="447" y="418"/>
                  </a:lnTo>
                  <a:lnTo>
                    <a:pt x="452" y="410"/>
                  </a:lnTo>
                  <a:lnTo>
                    <a:pt x="458" y="402"/>
                  </a:lnTo>
                  <a:lnTo>
                    <a:pt x="463" y="395"/>
                  </a:lnTo>
                  <a:lnTo>
                    <a:pt x="470" y="389"/>
                  </a:lnTo>
                  <a:lnTo>
                    <a:pt x="463" y="369"/>
                  </a:lnTo>
                  <a:lnTo>
                    <a:pt x="457" y="350"/>
                  </a:lnTo>
                  <a:lnTo>
                    <a:pt x="451" y="330"/>
                  </a:lnTo>
                  <a:lnTo>
                    <a:pt x="446" y="310"/>
                  </a:lnTo>
                  <a:lnTo>
                    <a:pt x="441" y="290"/>
                  </a:lnTo>
                  <a:lnTo>
                    <a:pt x="437" y="270"/>
                  </a:lnTo>
                  <a:lnTo>
                    <a:pt x="434" y="249"/>
                  </a:lnTo>
                  <a:lnTo>
                    <a:pt x="431" y="229"/>
                  </a:lnTo>
                  <a:lnTo>
                    <a:pt x="428" y="209"/>
                  </a:lnTo>
                  <a:lnTo>
                    <a:pt x="426" y="189"/>
                  </a:lnTo>
                  <a:lnTo>
                    <a:pt x="425" y="169"/>
                  </a:lnTo>
                  <a:lnTo>
                    <a:pt x="424" y="149"/>
                  </a:lnTo>
                  <a:lnTo>
                    <a:pt x="423" y="129"/>
                  </a:lnTo>
                  <a:lnTo>
                    <a:pt x="423" y="108"/>
                  </a:lnTo>
                  <a:lnTo>
                    <a:pt x="424" y="88"/>
                  </a:lnTo>
                  <a:lnTo>
                    <a:pt x="425" y="68"/>
                  </a:lnTo>
                  <a:lnTo>
                    <a:pt x="389" y="82"/>
                  </a:lnTo>
                  <a:lnTo>
                    <a:pt x="356" y="96"/>
                  </a:lnTo>
                  <a:lnTo>
                    <a:pt x="325" y="110"/>
                  </a:lnTo>
                  <a:lnTo>
                    <a:pt x="296" y="125"/>
                  </a:lnTo>
                  <a:lnTo>
                    <a:pt x="269" y="140"/>
                  </a:lnTo>
                  <a:lnTo>
                    <a:pt x="243" y="154"/>
                  </a:lnTo>
                  <a:lnTo>
                    <a:pt x="219" y="169"/>
                  </a:lnTo>
                  <a:lnTo>
                    <a:pt x="197" y="184"/>
                  </a:lnTo>
                  <a:lnTo>
                    <a:pt x="177" y="199"/>
                  </a:lnTo>
                  <a:lnTo>
                    <a:pt x="158" y="214"/>
                  </a:lnTo>
                  <a:lnTo>
                    <a:pt x="141" y="229"/>
                  </a:lnTo>
                  <a:lnTo>
                    <a:pt x="126" y="245"/>
                  </a:lnTo>
                  <a:lnTo>
                    <a:pt x="111" y="261"/>
                  </a:lnTo>
                  <a:lnTo>
                    <a:pt x="99" y="279"/>
                  </a:lnTo>
                  <a:lnTo>
                    <a:pt x="88" y="296"/>
                  </a:lnTo>
                  <a:lnTo>
                    <a:pt x="78" y="313"/>
                  </a:lnTo>
                  <a:lnTo>
                    <a:pt x="74" y="324"/>
                  </a:lnTo>
                  <a:lnTo>
                    <a:pt x="69" y="337"/>
                  </a:lnTo>
                  <a:lnTo>
                    <a:pt x="64" y="351"/>
                  </a:lnTo>
                  <a:lnTo>
                    <a:pt x="60" y="367"/>
                  </a:lnTo>
                  <a:lnTo>
                    <a:pt x="51" y="402"/>
                  </a:lnTo>
                  <a:lnTo>
                    <a:pt x="44" y="443"/>
                  </a:lnTo>
                  <a:lnTo>
                    <a:pt x="37" y="487"/>
                  </a:lnTo>
                  <a:lnTo>
                    <a:pt x="30" y="532"/>
                  </a:lnTo>
                  <a:lnTo>
                    <a:pt x="24" y="579"/>
                  </a:lnTo>
                  <a:lnTo>
                    <a:pt x="19" y="626"/>
                  </a:lnTo>
                  <a:lnTo>
                    <a:pt x="11" y="714"/>
                  </a:lnTo>
                  <a:lnTo>
                    <a:pt x="5" y="788"/>
                  </a:lnTo>
                  <a:lnTo>
                    <a:pt x="1" y="839"/>
                  </a:lnTo>
                  <a:lnTo>
                    <a:pt x="0" y="858"/>
                  </a:lnTo>
                  <a:lnTo>
                    <a:pt x="29" y="870"/>
                  </a:lnTo>
                  <a:lnTo>
                    <a:pt x="61" y="882"/>
                  </a:lnTo>
                  <a:lnTo>
                    <a:pt x="95" y="893"/>
                  </a:lnTo>
                  <a:lnTo>
                    <a:pt x="132" y="903"/>
                  </a:lnTo>
                  <a:lnTo>
                    <a:pt x="132" y="905"/>
                  </a:lnTo>
                  <a:lnTo>
                    <a:pt x="177" y="916"/>
                  </a:lnTo>
                  <a:lnTo>
                    <a:pt x="225" y="927"/>
                  </a:lnTo>
                  <a:lnTo>
                    <a:pt x="276" y="936"/>
                  </a:lnTo>
                  <a:lnTo>
                    <a:pt x="328" y="945"/>
                  </a:lnTo>
                  <a:lnTo>
                    <a:pt x="383" y="953"/>
                  </a:lnTo>
                  <a:lnTo>
                    <a:pt x="440" y="962"/>
                  </a:lnTo>
                  <a:lnTo>
                    <a:pt x="498" y="968"/>
                  </a:lnTo>
                  <a:lnTo>
                    <a:pt x="558" y="974"/>
                  </a:lnTo>
                  <a:lnTo>
                    <a:pt x="569" y="958"/>
                  </a:lnTo>
                  <a:lnTo>
                    <a:pt x="580" y="943"/>
                  </a:lnTo>
                  <a:lnTo>
                    <a:pt x="592" y="929"/>
                  </a:lnTo>
                  <a:lnTo>
                    <a:pt x="605" y="914"/>
                  </a:lnTo>
                  <a:lnTo>
                    <a:pt x="619" y="900"/>
                  </a:lnTo>
                  <a:lnTo>
                    <a:pt x="635" y="887"/>
                  </a:lnTo>
                  <a:lnTo>
                    <a:pt x="651" y="874"/>
                  </a:lnTo>
                  <a:lnTo>
                    <a:pt x="669" y="862"/>
                  </a:lnTo>
                  <a:lnTo>
                    <a:pt x="687" y="851"/>
                  </a:lnTo>
                  <a:lnTo>
                    <a:pt x="706" y="841"/>
                  </a:lnTo>
                  <a:lnTo>
                    <a:pt x="726" y="833"/>
                  </a:lnTo>
                  <a:lnTo>
                    <a:pt x="746" y="826"/>
                  </a:lnTo>
                  <a:lnTo>
                    <a:pt x="768" y="819"/>
                  </a:lnTo>
                  <a:lnTo>
                    <a:pt x="791" y="815"/>
                  </a:lnTo>
                  <a:lnTo>
                    <a:pt x="816" y="812"/>
                  </a:lnTo>
                  <a:lnTo>
                    <a:pt x="841" y="811"/>
                  </a:lnTo>
                  <a:close/>
                  <a:moveTo>
                    <a:pt x="1134" y="645"/>
                  </a:moveTo>
                  <a:lnTo>
                    <a:pt x="1327" y="230"/>
                  </a:lnTo>
                  <a:lnTo>
                    <a:pt x="1332" y="222"/>
                  </a:lnTo>
                  <a:lnTo>
                    <a:pt x="1335" y="216"/>
                  </a:lnTo>
                  <a:lnTo>
                    <a:pt x="1338" y="212"/>
                  </a:lnTo>
                  <a:lnTo>
                    <a:pt x="1340" y="211"/>
                  </a:lnTo>
                  <a:lnTo>
                    <a:pt x="1428" y="252"/>
                  </a:lnTo>
                  <a:lnTo>
                    <a:pt x="1429" y="254"/>
                  </a:lnTo>
                  <a:lnTo>
                    <a:pt x="1428" y="259"/>
                  </a:lnTo>
                  <a:lnTo>
                    <a:pt x="1426" y="267"/>
                  </a:lnTo>
                  <a:lnTo>
                    <a:pt x="1422" y="274"/>
                  </a:lnTo>
                  <a:lnTo>
                    <a:pt x="1229" y="690"/>
                  </a:lnTo>
                  <a:lnTo>
                    <a:pt x="1225" y="697"/>
                  </a:lnTo>
                  <a:lnTo>
                    <a:pt x="1222" y="704"/>
                  </a:lnTo>
                  <a:lnTo>
                    <a:pt x="1219" y="707"/>
                  </a:lnTo>
                  <a:lnTo>
                    <a:pt x="1217" y="708"/>
                  </a:lnTo>
                  <a:lnTo>
                    <a:pt x="1128" y="667"/>
                  </a:lnTo>
                  <a:lnTo>
                    <a:pt x="1127" y="664"/>
                  </a:lnTo>
                  <a:lnTo>
                    <a:pt x="1128" y="660"/>
                  </a:lnTo>
                  <a:lnTo>
                    <a:pt x="1131" y="653"/>
                  </a:lnTo>
                  <a:lnTo>
                    <a:pt x="1134" y="645"/>
                  </a:lnTo>
                  <a:close/>
                  <a:moveTo>
                    <a:pt x="638" y="274"/>
                  </a:moveTo>
                  <a:lnTo>
                    <a:pt x="635" y="267"/>
                  </a:lnTo>
                  <a:lnTo>
                    <a:pt x="632" y="259"/>
                  </a:lnTo>
                  <a:lnTo>
                    <a:pt x="631" y="254"/>
                  </a:lnTo>
                  <a:lnTo>
                    <a:pt x="632" y="252"/>
                  </a:lnTo>
                  <a:lnTo>
                    <a:pt x="721" y="211"/>
                  </a:lnTo>
                  <a:lnTo>
                    <a:pt x="723" y="212"/>
                  </a:lnTo>
                  <a:lnTo>
                    <a:pt x="726" y="216"/>
                  </a:lnTo>
                  <a:lnTo>
                    <a:pt x="729" y="222"/>
                  </a:lnTo>
                  <a:lnTo>
                    <a:pt x="733" y="230"/>
                  </a:lnTo>
                  <a:lnTo>
                    <a:pt x="926" y="645"/>
                  </a:lnTo>
                  <a:lnTo>
                    <a:pt x="931" y="653"/>
                  </a:lnTo>
                  <a:lnTo>
                    <a:pt x="933" y="660"/>
                  </a:lnTo>
                  <a:lnTo>
                    <a:pt x="934" y="664"/>
                  </a:lnTo>
                  <a:lnTo>
                    <a:pt x="933" y="667"/>
                  </a:lnTo>
                  <a:lnTo>
                    <a:pt x="844" y="708"/>
                  </a:lnTo>
                  <a:lnTo>
                    <a:pt x="842" y="707"/>
                  </a:lnTo>
                  <a:lnTo>
                    <a:pt x="839" y="704"/>
                  </a:lnTo>
                  <a:lnTo>
                    <a:pt x="836" y="697"/>
                  </a:lnTo>
                  <a:lnTo>
                    <a:pt x="832" y="690"/>
                  </a:lnTo>
                  <a:lnTo>
                    <a:pt x="638" y="274"/>
                  </a:lnTo>
                  <a:close/>
                </a:path>
              </a:pathLst>
            </a:custGeom>
            <a:solidFill>
              <a:schemeClr val="bg1"/>
            </a:solidFill>
            <a:ln w="9525">
              <a:noFill/>
              <a:round/>
              <a:headEnd/>
              <a:tailEnd/>
            </a:ln>
          </p:spPr>
          <p:txBody>
            <a:bodyPr/>
            <a:lstStyle/>
            <a:p>
              <a:endParaRPr lang="en-US"/>
            </a:p>
          </p:txBody>
        </p:sp>
        <p:sp>
          <p:nvSpPr>
            <p:cNvPr id="37" name="Freeform 32"/>
            <p:cNvSpPr>
              <a:spLocks noChangeAspect="1" noEditPoints="1"/>
            </p:cNvSpPr>
            <p:nvPr/>
          </p:nvSpPr>
          <p:spPr bwMode="auto">
            <a:xfrm>
              <a:off x="4150" y="2253"/>
              <a:ext cx="461" cy="476"/>
            </a:xfrm>
            <a:custGeom>
              <a:avLst/>
              <a:gdLst/>
              <a:ahLst/>
              <a:cxnLst>
                <a:cxn ang="0">
                  <a:pos x="81" y="1105"/>
                </a:cxn>
                <a:cxn ang="0">
                  <a:pos x="84" y="1291"/>
                </a:cxn>
                <a:cxn ang="0">
                  <a:pos x="172" y="1453"/>
                </a:cxn>
                <a:cxn ang="0">
                  <a:pos x="324" y="1584"/>
                </a:cxn>
                <a:cxn ang="0">
                  <a:pos x="425" y="1664"/>
                </a:cxn>
                <a:cxn ang="0">
                  <a:pos x="583" y="1756"/>
                </a:cxn>
                <a:cxn ang="0">
                  <a:pos x="806" y="1891"/>
                </a:cxn>
                <a:cxn ang="0">
                  <a:pos x="1007" y="1898"/>
                </a:cxn>
                <a:cxn ang="0">
                  <a:pos x="1238" y="1779"/>
                </a:cxn>
                <a:cxn ang="0">
                  <a:pos x="1399" y="1658"/>
                </a:cxn>
                <a:cxn ang="0">
                  <a:pos x="1518" y="1602"/>
                </a:cxn>
                <a:cxn ang="0">
                  <a:pos x="1662" y="1482"/>
                </a:cxn>
                <a:cxn ang="0">
                  <a:pos x="1745" y="1311"/>
                </a:cxn>
                <a:cxn ang="0">
                  <a:pos x="1762" y="1121"/>
                </a:cxn>
                <a:cxn ang="0">
                  <a:pos x="1844" y="980"/>
                </a:cxn>
                <a:cxn ang="0">
                  <a:pos x="1784" y="843"/>
                </a:cxn>
                <a:cxn ang="0">
                  <a:pos x="1791" y="641"/>
                </a:cxn>
                <a:cxn ang="0">
                  <a:pos x="1713" y="513"/>
                </a:cxn>
                <a:cxn ang="0">
                  <a:pos x="1570" y="345"/>
                </a:cxn>
                <a:cxn ang="0">
                  <a:pos x="1460" y="183"/>
                </a:cxn>
                <a:cxn ang="0">
                  <a:pos x="1281" y="90"/>
                </a:cxn>
                <a:cxn ang="0">
                  <a:pos x="1072" y="75"/>
                </a:cxn>
                <a:cxn ang="0">
                  <a:pos x="933" y="1"/>
                </a:cxn>
                <a:cxn ang="0">
                  <a:pos x="788" y="75"/>
                </a:cxn>
                <a:cxn ang="0">
                  <a:pos x="585" y="73"/>
                </a:cxn>
                <a:cxn ang="0">
                  <a:pos x="413" y="171"/>
                </a:cxn>
                <a:cxn ang="0">
                  <a:pos x="298" y="345"/>
                </a:cxn>
                <a:cxn ang="0">
                  <a:pos x="132" y="487"/>
                </a:cxn>
                <a:cxn ang="0">
                  <a:pos x="71" y="621"/>
                </a:cxn>
                <a:cxn ang="0">
                  <a:pos x="60" y="826"/>
                </a:cxn>
                <a:cxn ang="0">
                  <a:pos x="0" y="957"/>
                </a:cxn>
                <a:cxn ang="0">
                  <a:pos x="1245" y="1668"/>
                </a:cxn>
                <a:cxn ang="0">
                  <a:pos x="996" y="1829"/>
                </a:cxn>
                <a:cxn ang="0">
                  <a:pos x="884" y="1834"/>
                </a:cxn>
                <a:cxn ang="0">
                  <a:pos x="661" y="1734"/>
                </a:cxn>
                <a:cxn ang="0">
                  <a:pos x="528" y="1553"/>
                </a:cxn>
                <a:cxn ang="0">
                  <a:pos x="470" y="1387"/>
                </a:cxn>
                <a:cxn ang="0">
                  <a:pos x="349" y="1331"/>
                </a:cxn>
                <a:cxn ang="0">
                  <a:pos x="336" y="1095"/>
                </a:cxn>
                <a:cxn ang="0">
                  <a:pos x="401" y="1080"/>
                </a:cxn>
                <a:cxn ang="0">
                  <a:pos x="438" y="1113"/>
                </a:cxn>
                <a:cxn ang="0">
                  <a:pos x="458" y="1198"/>
                </a:cxn>
                <a:cxn ang="0">
                  <a:pos x="494" y="1007"/>
                </a:cxn>
                <a:cxn ang="0">
                  <a:pos x="507" y="876"/>
                </a:cxn>
                <a:cxn ang="0">
                  <a:pos x="562" y="786"/>
                </a:cxn>
                <a:cxn ang="0">
                  <a:pos x="654" y="751"/>
                </a:cxn>
                <a:cxn ang="0">
                  <a:pos x="717" y="767"/>
                </a:cxn>
                <a:cxn ang="0">
                  <a:pos x="836" y="738"/>
                </a:cxn>
                <a:cxn ang="0">
                  <a:pos x="922" y="825"/>
                </a:cxn>
                <a:cxn ang="0">
                  <a:pos x="1010" y="738"/>
                </a:cxn>
                <a:cxn ang="0">
                  <a:pos x="1128" y="767"/>
                </a:cxn>
                <a:cxn ang="0">
                  <a:pos x="1190" y="751"/>
                </a:cxn>
                <a:cxn ang="0">
                  <a:pos x="1284" y="786"/>
                </a:cxn>
                <a:cxn ang="0">
                  <a:pos x="1337" y="876"/>
                </a:cxn>
                <a:cxn ang="0">
                  <a:pos x="1351" y="1007"/>
                </a:cxn>
                <a:cxn ang="0">
                  <a:pos x="1387" y="1198"/>
                </a:cxn>
                <a:cxn ang="0">
                  <a:pos x="1407" y="1113"/>
                </a:cxn>
                <a:cxn ang="0">
                  <a:pos x="1443" y="1080"/>
                </a:cxn>
                <a:cxn ang="0">
                  <a:pos x="1509" y="1095"/>
                </a:cxn>
                <a:cxn ang="0">
                  <a:pos x="1496" y="1331"/>
                </a:cxn>
                <a:cxn ang="0">
                  <a:pos x="1375" y="1387"/>
                </a:cxn>
              </a:cxnLst>
              <a:rect l="0" t="0" r="r" b="b"/>
              <a:pathLst>
                <a:path w="1844" h="1905">
                  <a:moveTo>
                    <a:pt x="0" y="967"/>
                  </a:moveTo>
                  <a:lnTo>
                    <a:pt x="0" y="980"/>
                  </a:lnTo>
                  <a:lnTo>
                    <a:pt x="2" y="991"/>
                  </a:lnTo>
                  <a:lnTo>
                    <a:pt x="4" y="1003"/>
                  </a:lnTo>
                  <a:lnTo>
                    <a:pt x="7" y="1013"/>
                  </a:lnTo>
                  <a:lnTo>
                    <a:pt x="10" y="1024"/>
                  </a:lnTo>
                  <a:lnTo>
                    <a:pt x="15" y="1034"/>
                  </a:lnTo>
                  <a:lnTo>
                    <a:pt x="20" y="1044"/>
                  </a:lnTo>
                  <a:lnTo>
                    <a:pt x="26" y="1053"/>
                  </a:lnTo>
                  <a:lnTo>
                    <a:pt x="32" y="1062"/>
                  </a:lnTo>
                  <a:lnTo>
                    <a:pt x="39" y="1071"/>
                  </a:lnTo>
                  <a:lnTo>
                    <a:pt x="46" y="1079"/>
                  </a:lnTo>
                  <a:lnTo>
                    <a:pt x="54" y="1086"/>
                  </a:lnTo>
                  <a:lnTo>
                    <a:pt x="63" y="1093"/>
                  </a:lnTo>
                  <a:lnTo>
                    <a:pt x="71" y="1099"/>
                  </a:lnTo>
                  <a:lnTo>
                    <a:pt x="81" y="1105"/>
                  </a:lnTo>
                  <a:lnTo>
                    <a:pt x="90" y="1110"/>
                  </a:lnTo>
                  <a:lnTo>
                    <a:pt x="83" y="1121"/>
                  </a:lnTo>
                  <a:lnTo>
                    <a:pt x="77" y="1132"/>
                  </a:lnTo>
                  <a:lnTo>
                    <a:pt x="72" y="1143"/>
                  </a:lnTo>
                  <a:lnTo>
                    <a:pt x="67" y="1155"/>
                  </a:lnTo>
                  <a:lnTo>
                    <a:pt x="64" y="1167"/>
                  </a:lnTo>
                  <a:lnTo>
                    <a:pt x="61" y="1179"/>
                  </a:lnTo>
                  <a:lnTo>
                    <a:pt x="59" y="1192"/>
                  </a:lnTo>
                  <a:lnTo>
                    <a:pt x="59" y="1205"/>
                  </a:lnTo>
                  <a:lnTo>
                    <a:pt x="59" y="1219"/>
                  </a:lnTo>
                  <a:lnTo>
                    <a:pt x="61" y="1232"/>
                  </a:lnTo>
                  <a:lnTo>
                    <a:pt x="64" y="1244"/>
                  </a:lnTo>
                  <a:lnTo>
                    <a:pt x="67" y="1257"/>
                  </a:lnTo>
                  <a:lnTo>
                    <a:pt x="72" y="1269"/>
                  </a:lnTo>
                  <a:lnTo>
                    <a:pt x="77" y="1280"/>
                  </a:lnTo>
                  <a:lnTo>
                    <a:pt x="84" y="1291"/>
                  </a:lnTo>
                  <a:lnTo>
                    <a:pt x="91" y="1301"/>
                  </a:lnTo>
                  <a:lnTo>
                    <a:pt x="99" y="1311"/>
                  </a:lnTo>
                  <a:lnTo>
                    <a:pt x="107" y="1320"/>
                  </a:lnTo>
                  <a:lnTo>
                    <a:pt x="117" y="1328"/>
                  </a:lnTo>
                  <a:lnTo>
                    <a:pt x="127" y="1335"/>
                  </a:lnTo>
                  <a:lnTo>
                    <a:pt x="137" y="1342"/>
                  </a:lnTo>
                  <a:lnTo>
                    <a:pt x="149" y="1348"/>
                  </a:lnTo>
                  <a:lnTo>
                    <a:pt x="161" y="1353"/>
                  </a:lnTo>
                  <a:lnTo>
                    <a:pt x="173" y="1357"/>
                  </a:lnTo>
                  <a:lnTo>
                    <a:pt x="169" y="1369"/>
                  </a:lnTo>
                  <a:lnTo>
                    <a:pt x="167" y="1381"/>
                  </a:lnTo>
                  <a:lnTo>
                    <a:pt x="165" y="1394"/>
                  </a:lnTo>
                  <a:lnTo>
                    <a:pt x="165" y="1406"/>
                  </a:lnTo>
                  <a:lnTo>
                    <a:pt x="165" y="1423"/>
                  </a:lnTo>
                  <a:lnTo>
                    <a:pt x="168" y="1438"/>
                  </a:lnTo>
                  <a:lnTo>
                    <a:pt x="172" y="1453"/>
                  </a:lnTo>
                  <a:lnTo>
                    <a:pt x="177" y="1468"/>
                  </a:lnTo>
                  <a:lnTo>
                    <a:pt x="184" y="1482"/>
                  </a:lnTo>
                  <a:lnTo>
                    <a:pt x="192" y="1495"/>
                  </a:lnTo>
                  <a:lnTo>
                    <a:pt x="201" y="1507"/>
                  </a:lnTo>
                  <a:lnTo>
                    <a:pt x="211" y="1518"/>
                  </a:lnTo>
                  <a:lnTo>
                    <a:pt x="222" y="1528"/>
                  </a:lnTo>
                  <a:lnTo>
                    <a:pt x="234" y="1539"/>
                  </a:lnTo>
                  <a:lnTo>
                    <a:pt x="247" y="1546"/>
                  </a:lnTo>
                  <a:lnTo>
                    <a:pt x="261" y="1553"/>
                  </a:lnTo>
                  <a:lnTo>
                    <a:pt x="276" y="1558"/>
                  </a:lnTo>
                  <a:lnTo>
                    <a:pt x="292" y="1562"/>
                  </a:lnTo>
                  <a:lnTo>
                    <a:pt x="307" y="1565"/>
                  </a:lnTo>
                  <a:lnTo>
                    <a:pt x="324" y="1566"/>
                  </a:lnTo>
                  <a:lnTo>
                    <a:pt x="324" y="1570"/>
                  </a:lnTo>
                  <a:lnTo>
                    <a:pt x="323" y="1575"/>
                  </a:lnTo>
                  <a:lnTo>
                    <a:pt x="324" y="1584"/>
                  </a:lnTo>
                  <a:lnTo>
                    <a:pt x="325" y="1593"/>
                  </a:lnTo>
                  <a:lnTo>
                    <a:pt x="327" y="1602"/>
                  </a:lnTo>
                  <a:lnTo>
                    <a:pt x="330" y="1610"/>
                  </a:lnTo>
                  <a:lnTo>
                    <a:pt x="334" y="1618"/>
                  </a:lnTo>
                  <a:lnTo>
                    <a:pt x="338" y="1625"/>
                  </a:lnTo>
                  <a:lnTo>
                    <a:pt x="344" y="1632"/>
                  </a:lnTo>
                  <a:lnTo>
                    <a:pt x="349" y="1638"/>
                  </a:lnTo>
                  <a:lnTo>
                    <a:pt x="356" y="1644"/>
                  </a:lnTo>
                  <a:lnTo>
                    <a:pt x="363" y="1649"/>
                  </a:lnTo>
                  <a:lnTo>
                    <a:pt x="370" y="1654"/>
                  </a:lnTo>
                  <a:lnTo>
                    <a:pt x="378" y="1657"/>
                  </a:lnTo>
                  <a:lnTo>
                    <a:pt x="386" y="1660"/>
                  </a:lnTo>
                  <a:lnTo>
                    <a:pt x="394" y="1662"/>
                  </a:lnTo>
                  <a:lnTo>
                    <a:pt x="403" y="1664"/>
                  </a:lnTo>
                  <a:lnTo>
                    <a:pt x="412" y="1664"/>
                  </a:lnTo>
                  <a:lnTo>
                    <a:pt x="425" y="1664"/>
                  </a:lnTo>
                  <a:lnTo>
                    <a:pt x="436" y="1661"/>
                  </a:lnTo>
                  <a:lnTo>
                    <a:pt x="446" y="1658"/>
                  </a:lnTo>
                  <a:lnTo>
                    <a:pt x="456" y="1653"/>
                  </a:lnTo>
                  <a:lnTo>
                    <a:pt x="465" y="1648"/>
                  </a:lnTo>
                  <a:lnTo>
                    <a:pt x="473" y="1641"/>
                  </a:lnTo>
                  <a:lnTo>
                    <a:pt x="481" y="1633"/>
                  </a:lnTo>
                  <a:lnTo>
                    <a:pt x="487" y="1625"/>
                  </a:lnTo>
                  <a:lnTo>
                    <a:pt x="497" y="1641"/>
                  </a:lnTo>
                  <a:lnTo>
                    <a:pt x="506" y="1657"/>
                  </a:lnTo>
                  <a:lnTo>
                    <a:pt x="516" y="1673"/>
                  </a:lnTo>
                  <a:lnTo>
                    <a:pt x="526" y="1688"/>
                  </a:lnTo>
                  <a:lnTo>
                    <a:pt x="537" y="1702"/>
                  </a:lnTo>
                  <a:lnTo>
                    <a:pt x="548" y="1716"/>
                  </a:lnTo>
                  <a:lnTo>
                    <a:pt x="560" y="1730"/>
                  </a:lnTo>
                  <a:lnTo>
                    <a:pt x="571" y="1743"/>
                  </a:lnTo>
                  <a:lnTo>
                    <a:pt x="583" y="1756"/>
                  </a:lnTo>
                  <a:lnTo>
                    <a:pt x="595" y="1768"/>
                  </a:lnTo>
                  <a:lnTo>
                    <a:pt x="607" y="1779"/>
                  </a:lnTo>
                  <a:lnTo>
                    <a:pt x="620" y="1791"/>
                  </a:lnTo>
                  <a:lnTo>
                    <a:pt x="633" y="1801"/>
                  </a:lnTo>
                  <a:lnTo>
                    <a:pt x="646" y="1812"/>
                  </a:lnTo>
                  <a:lnTo>
                    <a:pt x="659" y="1822"/>
                  </a:lnTo>
                  <a:lnTo>
                    <a:pt x="673" y="1831"/>
                  </a:lnTo>
                  <a:lnTo>
                    <a:pt x="687" y="1840"/>
                  </a:lnTo>
                  <a:lnTo>
                    <a:pt x="701" y="1848"/>
                  </a:lnTo>
                  <a:lnTo>
                    <a:pt x="716" y="1856"/>
                  </a:lnTo>
                  <a:lnTo>
                    <a:pt x="730" y="1863"/>
                  </a:lnTo>
                  <a:lnTo>
                    <a:pt x="745" y="1870"/>
                  </a:lnTo>
                  <a:lnTo>
                    <a:pt x="760" y="1876"/>
                  </a:lnTo>
                  <a:lnTo>
                    <a:pt x="775" y="1881"/>
                  </a:lnTo>
                  <a:lnTo>
                    <a:pt x="790" y="1886"/>
                  </a:lnTo>
                  <a:lnTo>
                    <a:pt x="806" y="1891"/>
                  </a:lnTo>
                  <a:lnTo>
                    <a:pt x="823" y="1894"/>
                  </a:lnTo>
                  <a:lnTo>
                    <a:pt x="838" y="1898"/>
                  </a:lnTo>
                  <a:lnTo>
                    <a:pt x="854" y="1900"/>
                  </a:lnTo>
                  <a:lnTo>
                    <a:pt x="871" y="1903"/>
                  </a:lnTo>
                  <a:lnTo>
                    <a:pt x="887" y="1904"/>
                  </a:lnTo>
                  <a:lnTo>
                    <a:pt x="904" y="1905"/>
                  </a:lnTo>
                  <a:lnTo>
                    <a:pt x="920" y="1905"/>
                  </a:lnTo>
                  <a:lnTo>
                    <a:pt x="921" y="1905"/>
                  </a:lnTo>
                  <a:lnTo>
                    <a:pt x="922" y="1905"/>
                  </a:lnTo>
                  <a:lnTo>
                    <a:pt x="923" y="1905"/>
                  </a:lnTo>
                  <a:lnTo>
                    <a:pt x="924" y="1905"/>
                  </a:lnTo>
                  <a:lnTo>
                    <a:pt x="941" y="1905"/>
                  </a:lnTo>
                  <a:lnTo>
                    <a:pt x="958" y="1904"/>
                  </a:lnTo>
                  <a:lnTo>
                    <a:pt x="975" y="1903"/>
                  </a:lnTo>
                  <a:lnTo>
                    <a:pt x="991" y="1900"/>
                  </a:lnTo>
                  <a:lnTo>
                    <a:pt x="1007" y="1898"/>
                  </a:lnTo>
                  <a:lnTo>
                    <a:pt x="1023" y="1894"/>
                  </a:lnTo>
                  <a:lnTo>
                    <a:pt x="1038" y="1891"/>
                  </a:lnTo>
                  <a:lnTo>
                    <a:pt x="1054" y="1886"/>
                  </a:lnTo>
                  <a:lnTo>
                    <a:pt x="1069" y="1881"/>
                  </a:lnTo>
                  <a:lnTo>
                    <a:pt x="1084" y="1876"/>
                  </a:lnTo>
                  <a:lnTo>
                    <a:pt x="1100" y="1870"/>
                  </a:lnTo>
                  <a:lnTo>
                    <a:pt x="1115" y="1863"/>
                  </a:lnTo>
                  <a:lnTo>
                    <a:pt x="1130" y="1856"/>
                  </a:lnTo>
                  <a:lnTo>
                    <a:pt x="1144" y="1848"/>
                  </a:lnTo>
                  <a:lnTo>
                    <a:pt x="1158" y="1840"/>
                  </a:lnTo>
                  <a:lnTo>
                    <a:pt x="1172" y="1831"/>
                  </a:lnTo>
                  <a:lnTo>
                    <a:pt x="1185" y="1822"/>
                  </a:lnTo>
                  <a:lnTo>
                    <a:pt x="1199" y="1812"/>
                  </a:lnTo>
                  <a:lnTo>
                    <a:pt x="1212" y="1801"/>
                  </a:lnTo>
                  <a:lnTo>
                    <a:pt x="1225" y="1791"/>
                  </a:lnTo>
                  <a:lnTo>
                    <a:pt x="1238" y="1779"/>
                  </a:lnTo>
                  <a:lnTo>
                    <a:pt x="1250" y="1768"/>
                  </a:lnTo>
                  <a:lnTo>
                    <a:pt x="1262" y="1756"/>
                  </a:lnTo>
                  <a:lnTo>
                    <a:pt x="1274" y="1743"/>
                  </a:lnTo>
                  <a:lnTo>
                    <a:pt x="1285" y="1730"/>
                  </a:lnTo>
                  <a:lnTo>
                    <a:pt x="1297" y="1716"/>
                  </a:lnTo>
                  <a:lnTo>
                    <a:pt x="1307" y="1702"/>
                  </a:lnTo>
                  <a:lnTo>
                    <a:pt x="1318" y="1688"/>
                  </a:lnTo>
                  <a:lnTo>
                    <a:pt x="1328" y="1673"/>
                  </a:lnTo>
                  <a:lnTo>
                    <a:pt x="1338" y="1657"/>
                  </a:lnTo>
                  <a:lnTo>
                    <a:pt x="1348" y="1641"/>
                  </a:lnTo>
                  <a:lnTo>
                    <a:pt x="1358" y="1625"/>
                  </a:lnTo>
                  <a:lnTo>
                    <a:pt x="1364" y="1633"/>
                  </a:lnTo>
                  <a:lnTo>
                    <a:pt x="1372" y="1641"/>
                  </a:lnTo>
                  <a:lnTo>
                    <a:pt x="1380" y="1648"/>
                  </a:lnTo>
                  <a:lnTo>
                    <a:pt x="1389" y="1653"/>
                  </a:lnTo>
                  <a:lnTo>
                    <a:pt x="1399" y="1658"/>
                  </a:lnTo>
                  <a:lnTo>
                    <a:pt x="1410" y="1661"/>
                  </a:lnTo>
                  <a:lnTo>
                    <a:pt x="1421" y="1664"/>
                  </a:lnTo>
                  <a:lnTo>
                    <a:pt x="1432" y="1664"/>
                  </a:lnTo>
                  <a:lnTo>
                    <a:pt x="1441" y="1664"/>
                  </a:lnTo>
                  <a:lnTo>
                    <a:pt x="1450" y="1662"/>
                  </a:lnTo>
                  <a:lnTo>
                    <a:pt x="1458" y="1660"/>
                  </a:lnTo>
                  <a:lnTo>
                    <a:pt x="1467" y="1657"/>
                  </a:lnTo>
                  <a:lnTo>
                    <a:pt x="1474" y="1654"/>
                  </a:lnTo>
                  <a:lnTo>
                    <a:pt x="1482" y="1649"/>
                  </a:lnTo>
                  <a:lnTo>
                    <a:pt x="1489" y="1644"/>
                  </a:lnTo>
                  <a:lnTo>
                    <a:pt x="1496" y="1638"/>
                  </a:lnTo>
                  <a:lnTo>
                    <a:pt x="1502" y="1632"/>
                  </a:lnTo>
                  <a:lnTo>
                    <a:pt x="1507" y="1625"/>
                  </a:lnTo>
                  <a:lnTo>
                    <a:pt x="1511" y="1618"/>
                  </a:lnTo>
                  <a:lnTo>
                    <a:pt x="1515" y="1610"/>
                  </a:lnTo>
                  <a:lnTo>
                    <a:pt x="1518" y="1602"/>
                  </a:lnTo>
                  <a:lnTo>
                    <a:pt x="1520" y="1593"/>
                  </a:lnTo>
                  <a:lnTo>
                    <a:pt x="1522" y="1584"/>
                  </a:lnTo>
                  <a:lnTo>
                    <a:pt x="1522" y="1575"/>
                  </a:lnTo>
                  <a:lnTo>
                    <a:pt x="1522" y="1570"/>
                  </a:lnTo>
                  <a:lnTo>
                    <a:pt x="1521" y="1565"/>
                  </a:lnTo>
                  <a:lnTo>
                    <a:pt x="1537" y="1565"/>
                  </a:lnTo>
                  <a:lnTo>
                    <a:pt x="1553" y="1562"/>
                  </a:lnTo>
                  <a:lnTo>
                    <a:pt x="1568" y="1558"/>
                  </a:lnTo>
                  <a:lnTo>
                    <a:pt x="1583" y="1553"/>
                  </a:lnTo>
                  <a:lnTo>
                    <a:pt x="1597" y="1546"/>
                  </a:lnTo>
                  <a:lnTo>
                    <a:pt x="1610" y="1539"/>
                  </a:lnTo>
                  <a:lnTo>
                    <a:pt x="1622" y="1528"/>
                  </a:lnTo>
                  <a:lnTo>
                    <a:pt x="1634" y="1518"/>
                  </a:lnTo>
                  <a:lnTo>
                    <a:pt x="1645" y="1507"/>
                  </a:lnTo>
                  <a:lnTo>
                    <a:pt x="1654" y="1495"/>
                  </a:lnTo>
                  <a:lnTo>
                    <a:pt x="1662" y="1482"/>
                  </a:lnTo>
                  <a:lnTo>
                    <a:pt x="1668" y="1468"/>
                  </a:lnTo>
                  <a:lnTo>
                    <a:pt x="1674" y="1453"/>
                  </a:lnTo>
                  <a:lnTo>
                    <a:pt x="1677" y="1438"/>
                  </a:lnTo>
                  <a:lnTo>
                    <a:pt x="1680" y="1423"/>
                  </a:lnTo>
                  <a:lnTo>
                    <a:pt x="1681" y="1406"/>
                  </a:lnTo>
                  <a:lnTo>
                    <a:pt x="1680" y="1394"/>
                  </a:lnTo>
                  <a:lnTo>
                    <a:pt x="1678" y="1381"/>
                  </a:lnTo>
                  <a:lnTo>
                    <a:pt x="1676" y="1369"/>
                  </a:lnTo>
                  <a:lnTo>
                    <a:pt x="1672" y="1357"/>
                  </a:lnTo>
                  <a:lnTo>
                    <a:pt x="1684" y="1353"/>
                  </a:lnTo>
                  <a:lnTo>
                    <a:pt x="1696" y="1348"/>
                  </a:lnTo>
                  <a:lnTo>
                    <a:pt x="1707" y="1342"/>
                  </a:lnTo>
                  <a:lnTo>
                    <a:pt x="1718" y="1335"/>
                  </a:lnTo>
                  <a:lnTo>
                    <a:pt x="1728" y="1328"/>
                  </a:lnTo>
                  <a:lnTo>
                    <a:pt x="1737" y="1320"/>
                  </a:lnTo>
                  <a:lnTo>
                    <a:pt x="1745" y="1311"/>
                  </a:lnTo>
                  <a:lnTo>
                    <a:pt x="1753" y="1301"/>
                  </a:lnTo>
                  <a:lnTo>
                    <a:pt x="1762" y="1291"/>
                  </a:lnTo>
                  <a:lnTo>
                    <a:pt x="1768" y="1280"/>
                  </a:lnTo>
                  <a:lnTo>
                    <a:pt x="1773" y="1269"/>
                  </a:lnTo>
                  <a:lnTo>
                    <a:pt x="1778" y="1257"/>
                  </a:lnTo>
                  <a:lnTo>
                    <a:pt x="1782" y="1244"/>
                  </a:lnTo>
                  <a:lnTo>
                    <a:pt x="1784" y="1232"/>
                  </a:lnTo>
                  <a:lnTo>
                    <a:pt x="1786" y="1219"/>
                  </a:lnTo>
                  <a:lnTo>
                    <a:pt x="1786" y="1205"/>
                  </a:lnTo>
                  <a:lnTo>
                    <a:pt x="1786" y="1192"/>
                  </a:lnTo>
                  <a:lnTo>
                    <a:pt x="1784" y="1179"/>
                  </a:lnTo>
                  <a:lnTo>
                    <a:pt x="1782" y="1167"/>
                  </a:lnTo>
                  <a:lnTo>
                    <a:pt x="1778" y="1155"/>
                  </a:lnTo>
                  <a:lnTo>
                    <a:pt x="1773" y="1143"/>
                  </a:lnTo>
                  <a:lnTo>
                    <a:pt x="1768" y="1132"/>
                  </a:lnTo>
                  <a:lnTo>
                    <a:pt x="1762" y="1121"/>
                  </a:lnTo>
                  <a:lnTo>
                    <a:pt x="1754" y="1110"/>
                  </a:lnTo>
                  <a:lnTo>
                    <a:pt x="1764" y="1105"/>
                  </a:lnTo>
                  <a:lnTo>
                    <a:pt x="1774" y="1099"/>
                  </a:lnTo>
                  <a:lnTo>
                    <a:pt x="1783" y="1093"/>
                  </a:lnTo>
                  <a:lnTo>
                    <a:pt x="1791" y="1086"/>
                  </a:lnTo>
                  <a:lnTo>
                    <a:pt x="1799" y="1079"/>
                  </a:lnTo>
                  <a:lnTo>
                    <a:pt x="1806" y="1071"/>
                  </a:lnTo>
                  <a:lnTo>
                    <a:pt x="1813" y="1062"/>
                  </a:lnTo>
                  <a:lnTo>
                    <a:pt x="1819" y="1053"/>
                  </a:lnTo>
                  <a:lnTo>
                    <a:pt x="1825" y="1044"/>
                  </a:lnTo>
                  <a:lnTo>
                    <a:pt x="1830" y="1034"/>
                  </a:lnTo>
                  <a:lnTo>
                    <a:pt x="1834" y="1024"/>
                  </a:lnTo>
                  <a:lnTo>
                    <a:pt x="1838" y="1013"/>
                  </a:lnTo>
                  <a:lnTo>
                    <a:pt x="1840" y="1003"/>
                  </a:lnTo>
                  <a:lnTo>
                    <a:pt x="1842" y="991"/>
                  </a:lnTo>
                  <a:lnTo>
                    <a:pt x="1844" y="980"/>
                  </a:lnTo>
                  <a:lnTo>
                    <a:pt x="1844" y="967"/>
                  </a:lnTo>
                  <a:lnTo>
                    <a:pt x="1844" y="957"/>
                  </a:lnTo>
                  <a:lnTo>
                    <a:pt x="1843" y="948"/>
                  </a:lnTo>
                  <a:lnTo>
                    <a:pt x="1841" y="938"/>
                  </a:lnTo>
                  <a:lnTo>
                    <a:pt x="1839" y="928"/>
                  </a:lnTo>
                  <a:lnTo>
                    <a:pt x="1837" y="919"/>
                  </a:lnTo>
                  <a:lnTo>
                    <a:pt x="1833" y="910"/>
                  </a:lnTo>
                  <a:lnTo>
                    <a:pt x="1830" y="902"/>
                  </a:lnTo>
                  <a:lnTo>
                    <a:pt x="1826" y="893"/>
                  </a:lnTo>
                  <a:lnTo>
                    <a:pt x="1821" y="885"/>
                  </a:lnTo>
                  <a:lnTo>
                    <a:pt x="1816" y="877"/>
                  </a:lnTo>
                  <a:lnTo>
                    <a:pt x="1810" y="870"/>
                  </a:lnTo>
                  <a:lnTo>
                    <a:pt x="1804" y="863"/>
                  </a:lnTo>
                  <a:lnTo>
                    <a:pt x="1798" y="856"/>
                  </a:lnTo>
                  <a:lnTo>
                    <a:pt x="1791" y="849"/>
                  </a:lnTo>
                  <a:lnTo>
                    <a:pt x="1784" y="843"/>
                  </a:lnTo>
                  <a:lnTo>
                    <a:pt x="1776" y="838"/>
                  </a:lnTo>
                  <a:lnTo>
                    <a:pt x="1785" y="826"/>
                  </a:lnTo>
                  <a:lnTo>
                    <a:pt x="1794" y="814"/>
                  </a:lnTo>
                  <a:lnTo>
                    <a:pt x="1801" y="802"/>
                  </a:lnTo>
                  <a:lnTo>
                    <a:pt x="1807" y="788"/>
                  </a:lnTo>
                  <a:lnTo>
                    <a:pt x="1812" y="775"/>
                  </a:lnTo>
                  <a:lnTo>
                    <a:pt x="1815" y="760"/>
                  </a:lnTo>
                  <a:lnTo>
                    <a:pt x="1817" y="746"/>
                  </a:lnTo>
                  <a:lnTo>
                    <a:pt x="1818" y="730"/>
                  </a:lnTo>
                  <a:lnTo>
                    <a:pt x="1817" y="717"/>
                  </a:lnTo>
                  <a:lnTo>
                    <a:pt x="1816" y="703"/>
                  </a:lnTo>
                  <a:lnTo>
                    <a:pt x="1813" y="689"/>
                  </a:lnTo>
                  <a:lnTo>
                    <a:pt x="1809" y="676"/>
                  </a:lnTo>
                  <a:lnTo>
                    <a:pt x="1804" y="664"/>
                  </a:lnTo>
                  <a:lnTo>
                    <a:pt x="1798" y="652"/>
                  </a:lnTo>
                  <a:lnTo>
                    <a:pt x="1791" y="641"/>
                  </a:lnTo>
                  <a:lnTo>
                    <a:pt x="1783" y="631"/>
                  </a:lnTo>
                  <a:lnTo>
                    <a:pt x="1775" y="621"/>
                  </a:lnTo>
                  <a:lnTo>
                    <a:pt x="1765" y="612"/>
                  </a:lnTo>
                  <a:lnTo>
                    <a:pt x="1754" y="604"/>
                  </a:lnTo>
                  <a:lnTo>
                    <a:pt x="1744" y="596"/>
                  </a:lnTo>
                  <a:lnTo>
                    <a:pt x="1732" y="590"/>
                  </a:lnTo>
                  <a:lnTo>
                    <a:pt x="1720" y="584"/>
                  </a:lnTo>
                  <a:lnTo>
                    <a:pt x="1708" y="580"/>
                  </a:lnTo>
                  <a:lnTo>
                    <a:pt x="1695" y="576"/>
                  </a:lnTo>
                  <a:lnTo>
                    <a:pt x="1699" y="568"/>
                  </a:lnTo>
                  <a:lnTo>
                    <a:pt x="1703" y="558"/>
                  </a:lnTo>
                  <a:lnTo>
                    <a:pt x="1706" y="550"/>
                  </a:lnTo>
                  <a:lnTo>
                    <a:pt x="1708" y="541"/>
                  </a:lnTo>
                  <a:lnTo>
                    <a:pt x="1710" y="532"/>
                  </a:lnTo>
                  <a:lnTo>
                    <a:pt x="1712" y="522"/>
                  </a:lnTo>
                  <a:lnTo>
                    <a:pt x="1713" y="513"/>
                  </a:lnTo>
                  <a:lnTo>
                    <a:pt x="1713" y="503"/>
                  </a:lnTo>
                  <a:lnTo>
                    <a:pt x="1712" y="487"/>
                  </a:lnTo>
                  <a:lnTo>
                    <a:pt x="1710" y="471"/>
                  </a:lnTo>
                  <a:lnTo>
                    <a:pt x="1706" y="456"/>
                  </a:lnTo>
                  <a:lnTo>
                    <a:pt x="1701" y="442"/>
                  </a:lnTo>
                  <a:lnTo>
                    <a:pt x="1694" y="428"/>
                  </a:lnTo>
                  <a:lnTo>
                    <a:pt x="1686" y="414"/>
                  </a:lnTo>
                  <a:lnTo>
                    <a:pt x="1677" y="402"/>
                  </a:lnTo>
                  <a:lnTo>
                    <a:pt x="1667" y="390"/>
                  </a:lnTo>
                  <a:lnTo>
                    <a:pt x="1655" y="380"/>
                  </a:lnTo>
                  <a:lnTo>
                    <a:pt x="1643" y="371"/>
                  </a:lnTo>
                  <a:lnTo>
                    <a:pt x="1630" y="363"/>
                  </a:lnTo>
                  <a:lnTo>
                    <a:pt x="1615" y="356"/>
                  </a:lnTo>
                  <a:lnTo>
                    <a:pt x="1601" y="351"/>
                  </a:lnTo>
                  <a:lnTo>
                    <a:pt x="1586" y="347"/>
                  </a:lnTo>
                  <a:lnTo>
                    <a:pt x="1570" y="345"/>
                  </a:lnTo>
                  <a:lnTo>
                    <a:pt x="1554" y="344"/>
                  </a:lnTo>
                  <a:lnTo>
                    <a:pt x="1548" y="345"/>
                  </a:lnTo>
                  <a:lnTo>
                    <a:pt x="1541" y="345"/>
                  </a:lnTo>
                  <a:lnTo>
                    <a:pt x="1543" y="334"/>
                  </a:lnTo>
                  <a:lnTo>
                    <a:pt x="1543" y="323"/>
                  </a:lnTo>
                  <a:lnTo>
                    <a:pt x="1543" y="307"/>
                  </a:lnTo>
                  <a:lnTo>
                    <a:pt x="1540" y="291"/>
                  </a:lnTo>
                  <a:lnTo>
                    <a:pt x="1536" y="275"/>
                  </a:lnTo>
                  <a:lnTo>
                    <a:pt x="1531" y="261"/>
                  </a:lnTo>
                  <a:lnTo>
                    <a:pt x="1524" y="247"/>
                  </a:lnTo>
                  <a:lnTo>
                    <a:pt x="1516" y="234"/>
                  </a:lnTo>
                  <a:lnTo>
                    <a:pt x="1507" y="222"/>
                  </a:lnTo>
                  <a:lnTo>
                    <a:pt x="1497" y="210"/>
                  </a:lnTo>
                  <a:lnTo>
                    <a:pt x="1485" y="200"/>
                  </a:lnTo>
                  <a:lnTo>
                    <a:pt x="1473" y="191"/>
                  </a:lnTo>
                  <a:lnTo>
                    <a:pt x="1460" y="183"/>
                  </a:lnTo>
                  <a:lnTo>
                    <a:pt x="1446" y="176"/>
                  </a:lnTo>
                  <a:lnTo>
                    <a:pt x="1431" y="171"/>
                  </a:lnTo>
                  <a:lnTo>
                    <a:pt x="1416" y="167"/>
                  </a:lnTo>
                  <a:lnTo>
                    <a:pt x="1400" y="165"/>
                  </a:lnTo>
                  <a:lnTo>
                    <a:pt x="1384" y="164"/>
                  </a:lnTo>
                  <a:lnTo>
                    <a:pt x="1369" y="165"/>
                  </a:lnTo>
                  <a:lnTo>
                    <a:pt x="1353" y="167"/>
                  </a:lnTo>
                  <a:lnTo>
                    <a:pt x="1338" y="171"/>
                  </a:lnTo>
                  <a:lnTo>
                    <a:pt x="1324" y="176"/>
                  </a:lnTo>
                  <a:lnTo>
                    <a:pt x="1321" y="162"/>
                  </a:lnTo>
                  <a:lnTo>
                    <a:pt x="1317" y="149"/>
                  </a:lnTo>
                  <a:lnTo>
                    <a:pt x="1311" y="135"/>
                  </a:lnTo>
                  <a:lnTo>
                    <a:pt x="1305" y="123"/>
                  </a:lnTo>
                  <a:lnTo>
                    <a:pt x="1298" y="111"/>
                  </a:lnTo>
                  <a:lnTo>
                    <a:pt x="1290" y="100"/>
                  </a:lnTo>
                  <a:lnTo>
                    <a:pt x="1281" y="90"/>
                  </a:lnTo>
                  <a:lnTo>
                    <a:pt x="1271" y="81"/>
                  </a:lnTo>
                  <a:lnTo>
                    <a:pt x="1260" y="73"/>
                  </a:lnTo>
                  <a:lnTo>
                    <a:pt x="1249" y="65"/>
                  </a:lnTo>
                  <a:lnTo>
                    <a:pt x="1237" y="59"/>
                  </a:lnTo>
                  <a:lnTo>
                    <a:pt x="1224" y="53"/>
                  </a:lnTo>
                  <a:lnTo>
                    <a:pt x="1210" y="49"/>
                  </a:lnTo>
                  <a:lnTo>
                    <a:pt x="1196" y="46"/>
                  </a:lnTo>
                  <a:lnTo>
                    <a:pt x="1182" y="44"/>
                  </a:lnTo>
                  <a:lnTo>
                    <a:pt x="1167" y="43"/>
                  </a:lnTo>
                  <a:lnTo>
                    <a:pt x="1152" y="44"/>
                  </a:lnTo>
                  <a:lnTo>
                    <a:pt x="1138" y="46"/>
                  </a:lnTo>
                  <a:lnTo>
                    <a:pt x="1124" y="50"/>
                  </a:lnTo>
                  <a:lnTo>
                    <a:pt x="1110" y="54"/>
                  </a:lnTo>
                  <a:lnTo>
                    <a:pt x="1097" y="60"/>
                  </a:lnTo>
                  <a:lnTo>
                    <a:pt x="1084" y="67"/>
                  </a:lnTo>
                  <a:lnTo>
                    <a:pt x="1072" y="75"/>
                  </a:lnTo>
                  <a:lnTo>
                    <a:pt x="1061" y="84"/>
                  </a:lnTo>
                  <a:lnTo>
                    <a:pt x="1056" y="75"/>
                  </a:lnTo>
                  <a:lnTo>
                    <a:pt x="1050" y="66"/>
                  </a:lnTo>
                  <a:lnTo>
                    <a:pt x="1044" y="58"/>
                  </a:lnTo>
                  <a:lnTo>
                    <a:pt x="1037" y="50"/>
                  </a:lnTo>
                  <a:lnTo>
                    <a:pt x="1029" y="43"/>
                  </a:lnTo>
                  <a:lnTo>
                    <a:pt x="1022" y="36"/>
                  </a:lnTo>
                  <a:lnTo>
                    <a:pt x="1013" y="30"/>
                  </a:lnTo>
                  <a:lnTo>
                    <a:pt x="1005" y="24"/>
                  </a:lnTo>
                  <a:lnTo>
                    <a:pt x="996" y="19"/>
                  </a:lnTo>
                  <a:lnTo>
                    <a:pt x="986" y="15"/>
                  </a:lnTo>
                  <a:lnTo>
                    <a:pt x="976" y="11"/>
                  </a:lnTo>
                  <a:lnTo>
                    <a:pt x="966" y="7"/>
                  </a:lnTo>
                  <a:lnTo>
                    <a:pt x="956" y="5"/>
                  </a:lnTo>
                  <a:lnTo>
                    <a:pt x="944" y="2"/>
                  </a:lnTo>
                  <a:lnTo>
                    <a:pt x="933" y="1"/>
                  </a:lnTo>
                  <a:lnTo>
                    <a:pt x="922" y="0"/>
                  </a:lnTo>
                  <a:lnTo>
                    <a:pt x="911" y="1"/>
                  </a:lnTo>
                  <a:lnTo>
                    <a:pt x="900" y="2"/>
                  </a:lnTo>
                  <a:lnTo>
                    <a:pt x="889" y="5"/>
                  </a:lnTo>
                  <a:lnTo>
                    <a:pt x="879" y="7"/>
                  </a:lnTo>
                  <a:lnTo>
                    <a:pt x="869" y="11"/>
                  </a:lnTo>
                  <a:lnTo>
                    <a:pt x="859" y="15"/>
                  </a:lnTo>
                  <a:lnTo>
                    <a:pt x="850" y="19"/>
                  </a:lnTo>
                  <a:lnTo>
                    <a:pt x="841" y="24"/>
                  </a:lnTo>
                  <a:lnTo>
                    <a:pt x="832" y="30"/>
                  </a:lnTo>
                  <a:lnTo>
                    <a:pt x="824" y="36"/>
                  </a:lnTo>
                  <a:lnTo>
                    <a:pt x="815" y="43"/>
                  </a:lnTo>
                  <a:lnTo>
                    <a:pt x="807" y="50"/>
                  </a:lnTo>
                  <a:lnTo>
                    <a:pt x="801" y="58"/>
                  </a:lnTo>
                  <a:lnTo>
                    <a:pt x="794" y="66"/>
                  </a:lnTo>
                  <a:lnTo>
                    <a:pt x="788" y="75"/>
                  </a:lnTo>
                  <a:lnTo>
                    <a:pt x="783" y="84"/>
                  </a:lnTo>
                  <a:lnTo>
                    <a:pt x="772" y="75"/>
                  </a:lnTo>
                  <a:lnTo>
                    <a:pt x="760" y="67"/>
                  </a:lnTo>
                  <a:lnTo>
                    <a:pt x="748" y="60"/>
                  </a:lnTo>
                  <a:lnTo>
                    <a:pt x="735" y="54"/>
                  </a:lnTo>
                  <a:lnTo>
                    <a:pt x="722" y="50"/>
                  </a:lnTo>
                  <a:lnTo>
                    <a:pt x="707" y="46"/>
                  </a:lnTo>
                  <a:lnTo>
                    <a:pt x="693" y="44"/>
                  </a:lnTo>
                  <a:lnTo>
                    <a:pt x="677" y="43"/>
                  </a:lnTo>
                  <a:lnTo>
                    <a:pt x="662" y="44"/>
                  </a:lnTo>
                  <a:lnTo>
                    <a:pt x="648" y="46"/>
                  </a:lnTo>
                  <a:lnTo>
                    <a:pt x="635" y="49"/>
                  </a:lnTo>
                  <a:lnTo>
                    <a:pt x="621" y="53"/>
                  </a:lnTo>
                  <a:lnTo>
                    <a:pt x="609" y="59"/>
                  </a:lnTo>
                  <a:lnTo>
                    <a:pt x="597" y="65"/>
                  </a:lnTo>
                  <a:lnTo>
                    <a:pt x="585" y="73"/>
                  </a:lnTo>
                  <a:lnTo>
                    <a:pt x="575" y="81"/>
                  </a:lnTo>
                  <a:lnTo>
                    <a:pt x="565" y="90"/>
                  </a:lnTo>
                  <a:lnTo>
                    <a:pt x="556" y="100"/>
                  </a:lnTo>
                  <a:lnTo>
                    <a:pt x="546" y="111"/>
                  </a:lnTo>
                  <a:lnTo>
                    <a:pt x="539" y="123"/>
                  </a:lnTo>
                  <a:lnTo>
                    <a:pt x="533" y="135"/>
                  </a:lnTo>
                  <a:lnTo>
                    <a:pt x="528" y="149"/>
                  </a:lnTo>
                  <a:lnTo>
                    <a:pt x="523" y="162"/>
                  </a:lnTo>
                  <a:lnTo>
                    <a:pt x="520" y="176"/>
                  </a:lnTo>
                  <a:lnTo>
                    <a:pt x="506" y="171"/>
                  </a:lnTo>
                  <a:lnTo>
                    <a:pt x="492" y="167"/>
                  </a:lnTo>
                  <a:lnTo>
                    <a:pt x="477" y="165"/>
                  </a:lnTo>
                  <a:lnTo>
                    <a:pt x="461" y="164"/>
                  </a:lnTo>
                  <a:lnTo>
                    <a:pt x="445" y="165"/>
                  </a:lnTo>
                  <a:lnTo>
                    <a:pt x="429" y="167"/>
                  </a:lnTo>
                  <a:lnTo>
                    <a:pt x="413" y="171"/>
                  </a:lnTo>
                  <a:lnTo>
                    <a:pt x="398" y="176"/>
                  </a:lnTo>
                  <a:lnTo>
                    <a:pt x="385" y="183"/>
                  </a:lnTo>
                  <a:lnTo>
                    <a:pt x="372" y="191"/>
                  </a:lnTo>
                  <a:lnTo>
                    <a:pt x="359" y="200"/>
                  </a:lnTo>
                  <a:lnTo>
                    <a:pt x="348" y="210"/>
                  </a:lnTo>
                  <a:lnTo>
                    <a:pt x="338" y="222"/>
                  </a:lnTo>
                  <a:lnTo>
                    <a:pt x="329" y="234"/>
                  </a:lnTo>
                  <a:lnTo>
                    <a:pt x="321" y="247"/>
                  </a:lnTo>
                  <a:lnTo>
                    <a:pt x="314" y="261"/>
                  </a:lnTo>
                  <a:lnTo>
                    <a:pt x="309" y="275"/>
                  </a:lnTo>
                  <a:lnTo>
                    <a:pt x="305" y="291"/>
                  </a:lnTo>
                  <a:lnTo>
                    <a:pt x="303" y="307"/>
                  </a:lnTo>
                  <a:lnTo>
                    <a:pt x="302" y="323"/>
                  </a:lnTo>
                  <a:lnTo>
                    <a:pt x="303" y="334"/>
                  </a:lnTo>
                  <a:lnTo>
                    <a:pt x="304" y="345"/>
                  </a:lnTo>
                  <a:lnTo>
                    <a:pt x="298" y="345"/>
                  </a:lnTo>
                  <a:lnTo>
                    <a:pt x="291" y="344"/>
                  </a:lnTo>
                  <a:lnTo>
                    <a:pt x="274" y="345"/>
                  </a:lnTo>
                  <a:lnTo>
                    <a:pt x="258" y="347"/>
                  </a:lnTo>
                  <a:lnTo>
                    <a:pt x="243" y="351"/>
                  </a:lnTo>
                  <a:lnTo>
                    <a:pt x="229" y="356"/>
                  </a:lnTo>
                  <a:lnTo>
                    <a:pt x="215" y="363"/>
                  </a:lnTo>
                  <a:lnTo>
                    <a:pt x="202" y="371"/>
                  </a:lnTo>
                  <a:lnTo>
                    <a:pt x="190" y="380"/>
                  </a:lnTo>
                  <a:lnTo>
                    <a:pt x="179" y="390"/>
                  </a:lnTo>
                  <a:lnTo>
                    <a:pt x="168" y="402"/>
                  </a:lnTo>
                  <a:lnTo>
                    <a:pt x="159" y="414"/>
                  </a:lnTo>
                  <a:lnTo>
                    <a:pt x="151" y="428"/>
                  </a:lnTo>
                  <a:lnTo>
                    <a:pt x="144" y="442"/>
                  </a:lnTo>
                  <a:lnTo>
                    <a:pt x="138" y="456"/>
                  </a:lnTo>
                  <a:lnTo>
                    <a:pt x="134" y="471"/>
                  </a:lnTo>
                  <a:lnTo>
                    <a:pt x="132" y="487"/>
                  </a:lnTo>
                  <a:lnTo>
                    <a:pt x="131" y="503"/>
                  </a:lnTo>
                  <a:lnTo>
                    <a:pt x="132" y="513"/>
                  </a:lnTo>
                  <a:lnTo>
                    <a:pt x="132" y="522"/>
                  </a:lnTo>
                  <a:lnTo>
                    <a:pt x="134" y="532"/>
                  </a:lnTo>
                  <a:lnTo>
                    <a:pt x="136" y="541"/>
                  </a:lnTo>
                  <a:lnTo>
                    <a:pt x="139" y="550"/>
                  </a:lnTo>
                  <a:lnTo>
                    <a:pt x="142" y="558"/>
                  </a:lnTo>
                  <a:lnTo>
                    <a:pt x="145" y="568"/>
                  </a:lnTo>
                  <a:lnTo>
                    <a:pt x="150" y="576"/>
                  </a:lnTo>
                  <a:lnTo>
                    <a:pt x="136" y="580"/>
                  </a:lnTo>
                  <a:lnTo>
                    <a:pt x="124" y="584"/>
                  </a:lnTo>
                  <a:lnTo>
                    <a:pt x="112" y="590"/>
                  </a:lnTo>
                  <a:lnTo>
                    <a:pt x="101" y="596"/>
                  </a:lnTo>
                  <a:lnTo>
                    <a:pt x="90" y="604"/>
                  </a:lnTo>
                  <a:lnTo>
                    <a:pt x="80" y="612"/>
                  </a:lnTo>
                  <a:lnTo>
                    <a:pt x="71" y="621"/>
                  </a:lnTo>
                  <a:lnTo>
                    <a:pt x="62" y="631"/>
                  </a:lnTo>
                  <a:lnTo>
                    <a:pt x="54" y="641"/>
                  </a:lnTo>
                  <a:lnTo>
                    <a:pt x="47" y="652"/>
                  </a:lnTo>
                  <a:lnTo>
                    <a:pt x="41" y="664"/>
                  </a:lnTo>
                  <a:lnTo>
                    <a:pt x="37" y="676"/>
                  </a:lnTo>
                  <a:lnTo>
                    <a:pt x="33" y="689"/>
                  </a:lnTo>
                  <a:lnTo>
                    <a:pt x="30" y="703"/>
                  </a:lnTo>
                  <a:lnTo>
                    <a:pt x="28" y="717"/>
                  </a:lnTo>
                  <a:lnTo>
                    <a:pt x="27" y="730"/>
                  </a:lnTo>
                  <a:lnTo>
                    <a:pt x="28" y="746"/>
                  </a:lnTo>
                  <a:lnTo>
                    <a:pt x="30" y="760"/>
                  </a:lnTo>
                  <a:lnTo>
                    <a:pt x="34" y="775"/>
                  </a:lnTo>
                  <a:lnTo>
                    <a:pt x="39" y="788"/>
                  </a:lnTo>
                  <a:lnTo>
                    <a:pt x="44" y="802"/>
                  </a:lnTo>
                  <a:lnTo>
                    <a:pt x="52" y="814"/>
                  </a:lnTo>
                  <a:lnTo>
                    <a:pt x="60" y="826"/>
                  </a:lnTo>
                  <a:lnTo>
                    <a:pt x="69" y="838"/>
                  </a:lnTo>
                  <a:lnTo>
                    <a:pt x="61" y="843"/>
                  </a:lnTo>
                  <a:lnTo>
                    <a:pt x="54" y="849"/>
                  </a:lnTo>
                  <a:lnTo>
                    <a:pt x="47" y="856"/>
                  </a:lnTo>
                  <a:lnTo>
                    <a:pt x="41" y="863"/>
                  </a:lnTo>
                  <a:lnTo>
                    <a:pt x="35" y="870"/>
                  </a:lnTo>
                  <a:lnTo>
                    <a:pt x="29" y="877"/>
                  </a:lnTo>
                  <a:lnTo>
                    <a:pt x="24" y="885"/>
                  </a:lnTo>
                  <a:lnTo>
                    <a:pt x="20" y="893"/>
                  </a:lnTo>
                  <a:lnTo>
                    <a:pt x="15" y="902"/>
                  </a:lnTo>
                  <a:lnTo>
                    <a:pt x="11" y="910"/>
                  </a:lnTo>
                  <a:lnTo>
                    <a:pt x="8" y="919"/>
                  </a:lnTo>
                  <a:lnTo>
                    <a:pt x="5" y="928"/>
                  </a:lnTo>
                  <a:lnTo>
                    <a:pt x="3" y="938"/>
                  </a:lnTo>
                  <a:lnTo>
                    <a:pt x="1" y="948"/>
                  </a:lnTo>
                  <a:lnTo>
                    <a:pt x="0" y="957"/>
                  </a:lnTo>
                  <a:lnTo>
                    <a:pt x="0" y="967"/>
                  </a:lnTo>
                  <a:close/>
                  <a:moveTo>
                    <a:pt x="1327" y="1526"/>
                  </a:moveTo>
                  <a:lnTo>
                    <a:pt x="1322" y="1540"/>
                  </a:lnTo>
                  <a:lnTo>
                    <a:pt x="1316" y="1553"/>
                  </a:lnTo>
                  <a:lnTo>
                    <a:pt x="1313" y="1558"/>
                  </a:lnTo>
                  <a:lnTo>
                    <a:pt x="1310" y="1564"/>
                  </a:lnTo>
                  <a:lnTo>
                    <a:pt x="1303" y="1579"/>
                  </a:lnTo>
                  <a:lnTo>
                    <a:pt x="1295" y="1593"/>
                  </a:lnTo>
                  <a:lnTo>
                    <a:pt x="1294" y="1596"/>
                  </a:lnTo>
                  <a:lnTo>
                    <a:pt x="1292" y="1598"/>
                  </a:lnTo>
                  <a:lnTo>
                    <a:pt x="1287" y="1607"/>
                  </a:lnTo>
                  <a:lnTo>
                    <a:pt x="1282" y="1615"/>
                  </a:lnTo>
                  <a:lnTo>
                    <a:pt x="1277" y="1623"/>
                  </a:lnTo>
                  <a:lnTo>
                    <a:pt x="1272" y="1630"/>
                  </a:lnTo>
                  <a:lnTo>
                    <a:pt x="1259" y="1650"/>
                  </a:lnTo>
                  <a:lnTo>
                    <a:pt x="1245" y="1668"/>
                  </a:lnTo>
                  <a:lnTo>
                    <a:pt x="1231" y="1687"/>
                  </a:lnTo>
                  <a:lnTo>
                    <a:pt x="1214" y="1703"/>
                  </a:lnTo>
                  <a:lnTo>
                    <a:pt x="1199" y="1719"/>
                  </a:lnTo>
                  <a:lnTo>
                    <a:pt x="1183" y="1734"/>
                  </a:lnTo>
                  <a:lnTo>
                    <a:pt x="1166" y="1748"/>
                  </a:lnTo>
                  <a:lnTo>
                    <a:pt x="1149" y="1761"/>
                  </a:lnTo>
                  <a:lnTo>
                    <a:pt x="1132" y="1773"/>
                  </a:lnTo>
                  <a:lnTo>
                    <a:pt x="1114" y="1784"/>
                  </a:lnTo>
                  <a:lnTo>
                    <a:pt x="1096" y="1794"/>
                  </a:lnTo>
                  <a:lnTo>
                    <a:pt x="1076" y="1802"/>
                  </a:lnTo>
                  <a:lnTo>
                    <a:pt x="1057" y="1811"/>
                  </a:lnTo>
                  <a:lnTo>
                    <a:pt x="1037" y="1818"/>
                  </a:lnTo>
                  <a:lnTo>
                    <a:pt x="1017" y="1824"/>
                  </a:lnTo>
                  <a:lnTo>
                    <a:pt x="997" y="1828"/>
                  </a:lnTo>
                  <a:lnTo>
                    <a:pt x="997" y="1828"/>
                  </a:lnTo>
                  <a:lnTo>
                    <a:pt x="996" y="1829"/>
                  </a:lnTo>
                  <a:lnTo>
                    <a:pt x="987" y="1830"/>
                  </a:lnTo>
                  <a:lnTo>
                    <a:pt x="978" y="1832"/>
                  </a:lnTo>
                  <a:lnTo>
                    <a:pt x="970" y="1833"/>
                  </a:lnTo>
                  <a:lnTo>
                    <a:pt x="961" y="1834"/>
                  </a:lnTo>
                  <a:lnTo>
                    <a:pt x="952" y="1834"/>
                  </a:lnTo>
                  <a:lnTo>
                    <a:pt x="944" y="1835"/>
                  </a:lnTo>
                  <a:lnTo>
                    <a:pt x="936" y="1835"/>
                  </a:lnTo>
                  <a:lnTo>
                    <a:pt x="929" y="1835"/>
                  </a:lnTo>
                  <a:lnTo>
                    <a:pt x="925" y="1835"/>
                  </a:lnTo>
                  <a:lnTo>
                    <a:pt x="922" y="1836"/>
                  </a:lnTo>
                  <a:lnTo>
                    <a:pt x="919" y="1835"/>
                  </a:lnTo>
                  <a:lnTo>
                    <a:pt x="916" y="1835"/>
                  </a:lnTo>
                  <a:lnTo>
                    <a:pt x="908" y="1835"/>
                  </a:lnTo>
                  <a:lnTo>
                    <a:pt x="900" y="1835"/>
                  </a:lnTo>
                  <a:lnTo>
                    <a:pt x="892" y="1834"/>
                  </a:lnTo>
                  <a:lnTo>
                    <a:pt x="884" y="1834"/>
                  </a:lnTo>
                  <a:lnTo>
                    <a:pt x="876" y="1833"/>
                  </a:lnTo>
                  <a:lnTo>
                    <a:pt x="867" y="1832"/>
                  </a:lnTo>
                  <a:lnTo>
                    <a:pt x="858" y="1830"/>
                  </a:lnTo>
                  <a:lnTo>
                    <a:pt x="850" y="1829"/>
                  </a:lnTo>
                  <a:lnTo>
                    <a:pt x="849" y="1828"/>
                  </a:lnTo>
                  <a:lnTo>
                    <a:pt x="848" y="1828"/>
                  </a:lnTo>
                  <a:lnTo>
                    <a:pt x="828" y="1824"/>
                  </a:lnTo>
                  <a:lnTo>
                    <a:pt x="807" y="1818"/>
                  </a:lnTo>
                  <a:lnTo>
                    <a:pt x="787" y="1811"/>
                  </a:lnTo>
                  <a:lnTo>
                    <a:pt x="768" y="1802"/>
                  </a:lnTo>
                  <a:lnTo>
                    <a:pt x="750" y="1794"/>
                  </a:lnTo>
                  <a:lnTo>
                    <a:pt x="731" y="1784"/>
                  </a:lnTo>
                  <a:lnTo>
                    <a:pt x="713" y="1773"/>
                  </a:lnTo>
                  <a:lnTo>
                    <a:pt x="696" y="1761"/>
                  </a:lnTo>
                  <a:lnTo>
                    <a:pt x="678" y="1748"/>
                  </a:lnTo>
                  <a:lnTo>
                    <a:pt x="661" y="1734"/>
                  </a:lnTo>
                  <a:lnTo>
                    <a:pt x="645" y="1719"/>
                  </a:lnTo>
                  <a:lnTo>
                    <a:pt x="630" y="1704"/>
                  </a:lnTo>
                  <a:lnTo>
                    <a:pt x="615" y="1687"/>
                  </a:lnTo>
                  <a:lnTo>
                    <a:pt x="600" y="1669"/>
                  </a:lnTo>
                  <a:lnTo>
                    <a:pt x="586" y="1650"/>
                  </a:lnTo>
                  <a:lnTo>
                    <a:pt x="573" y="1631"/>
                  </a:lnTo>
                  <a:lnTo>
                    <a:pt x="568" y="1623"/>
                  </a:lnTo>
                  <a:lnTo>
                    <a:pt x="563" y="1615"/>
                  </a:lnTo>
                  <a:lnTo>
                    <a:pt x="558" y="1607"/>
                  </a:lnTo>
                  <a:lnTo>
                    <a:pt x="553" y="1598"/>
                  </a:lnTo>
                  <a:lnTo>
                    <a:pt x="552" y="1596"/>
                  </a:lnTo>
                  <a:lnTo>
                    <a:pt x="549" y="1593"/>
                  </a:lnTo>
                  <a:lnTo>
                    <a:pt x="541" y="1579"/>
                  </a:lnTo>
                  <a:lnTo>
                    <a:pt x="534" y="1564"/>
                  </a:lnTo>
                  <a:lnTo>
                    <a:pt x="531" y="1559"/>
                  </a:lnTo>
                  <a:lnTo>
                    <a:pt x="528" y="1553"/>
                  </a:lnTo>
                  <a:lnTo>
                    <a:pt x="523" y="1540"/>
                  </a:lnTo>
                  <a:lnTo>
                    <a:pt x="517" y="1526"/>
                  </a:lnTo>
                  <a:lnTo>
                    <a:pt x="513" y="1518"/>
                  </a:lnTo>
                  <a:lnTo>
                    <a:pt x="510" y="1510"/>
                  </a:lnTo>
                  <a:lnTo>
                    <a:pt x="505" y="1498"/>
                  </a:lnTo>
                  <a:lnTo>
                    <a:pt x="501" y="1486"/>
                  </a:lnTo>
                  <a:lnTo>
                    <a:pt x="497" y="1475"/>
                  </a:lnTo>
                  <a:lnTo>
                    <a:pt x="494" y="1464"/>
                  </a:lnTo>
                  <a:lnTo>
                    <a:pt x="490" y="1454"/>
                  </a:lnTo>
                  <a:lnTo>
                    <a:pt x="487" y="1443"/>
                  </a:lnTo>
                  <a:lnTo>
                    <a:pt x="484" y="1430"/>
                  </a:lnTo>
                  <a:lnTo>
                    <a:pt x="480" y="1418"/>
                  </a:lnTo>
                  <a:lnTo>
                    <a:pt x="479" y="1415"/>
                  </a:lnTo>
                  <a:lnTo>
                    <a:pt x="478" y="1407"/>
                  </a:lnTo>
                  <a:lnTo>
                    <a:pt x="474" y="1384"/>
                  </a:lnTo>
                  <a:lnTo>
                    <a:pt x="470" y="1387"/>
                  </a:lnTo>
                  <a:lnTo>
                    <a:pt x="466" y="1389"/>
                  </a:lnTo>
                  <a:lnTo>
                    <a:pt x="461" y="1391"/>
                  </a:lnTo>
                  <a:lnTo>
                    <a:pt x="456" y="1394"/>
                  </a:lnTo>
                  <a:lnTo>
                    <a:pt x="445" y="1396"/>
                  </a:lnTo>
                  <a:lnTo>
                    <a:pt x="433" y="1397"/>
                  </a:lnTo>
                  <a:lnTo>
                    <a:pt x="421" y="1396"/>
                  </a:lnTo>
                  <a:lnTo>
                    <a:pt x="408" y="1392"/>
                  </a:lnTo>
                  <a:lnTo>
                    <a:pt x="403" y="1390"/>
                  </a:lnTo>
                  <a:lnTo>
                    <a:pt x="397" y="1388"/>
                  </a:lnTo>
                  <a:lnTo>
                    <a:pt x="392" y="1385"/>
                  </a:lnTo>
                  <a:lnTo>
                    <a:pt x="388" y="1382"/>
                  </a:lnTo>
                  <a:lnTo>
                    <a:pt x="379" y="1375"/>
                  </a:lnTo>
                  <a:lnTo>
                    <a:pt x="371" y="1365"/>
                  </a:lnTo>
                  <a:lnTo>
                    <a:pt x="363" y="1355"/>
                  </a:lnTo>
                  <a:lnTo>
                    <a:pt x="356" y="1343"/>
                  </a:lnTo>
                  <a:lnTo>
                    <a:pt x="349" y="1331"/>
                  </a:lnTo>
                  <a:lnTo>
                    <a:pt x="342" y="1317"/>
                  </a:lnTo>
                  <a:lnTo>
                    <a:pt x="336" y="1302"/>
                  </a:lnTo>
                  <a:lnTo>
                    <a:pt x="331" y="1287"/>
                  </a:lnTo>
                  <a:lnTo>
                    <a:pt x="326" y="1270"/>
                  </a:lnTo>
                  <a:lnTo>
                    <a:pt x="322" y="1252"/>
                  </a:lnTo>
                  <a:lnTo>
                    <a:pt x="319" y="1235"/>
                  </a:lnTo>
                  <a:lnTo>
                    <a:pt x="317" y="1217"/>
                  </a:lnTo>
                  <a:lnTo>
                    <a:pt x="316" y="1199"/>
                  </a:lnTo>
                  <a:lnTo>
                    <a:pt x="316" y="1181"/>
                  </a:lnTo>
                  <a:lnTo>
                    <a:pt x="317" y="1162"/>
                  </a:lnTo>
                  <a:lnTo>
                    <a:pt x="319" y="1144"/>
                  </a:lnTo>
                  <a:lnTo>
                    <a:pt x="321" y="1133"/>
                  </a:lnTo>
                  <a:lnTo>
                    <a:pt x="324" y="1121"/>
                  </a:lnTo>
                  <a:lnTo>
                    <a:pt x="329" y="1108"/>
                  </a:lnTo>
                  <a:lnTo>
                    <a:pt x="334" y="1098"/>
                  </a:lnTo>
                  <a:lnTo>
                    <a:pt x="336" y="1095"/>
                  </a:lnTo>
                  <a:lnTo>
                    <a:pt x="338" y="1092"/>
                  </a:lnTo>
                  <a:lnTo>
                    <a:pt x="339" y="1090"/>
                  </a:lnTo>
                  <a:lnTo>
                    <a:pt x="341" y="1089"/>
                  </a:lnTo>
                  <a:lnTo>
                    <a:pt x="346" y="1084"/>
                  </a:lnTo>
                  <a:lnTo>
                    <a:pt x="351" y="1081"/>
                  </a:lnTo>
                  <a:lnTo>
                    <a:pt x="352" y="1080"/>
                  </a:lnTo>
                  <a:lnTo>
                    <a:pt x="354" y="1079"/>
                  </a:lnTo>
                  <a:lnTo>
                    <a:pt x="357" y="1078"/>
                  </a:lnTo>
                  <a:lnTo>
                    <a:pt x="359" y="1077"/>
                  </a:lnTo>
                  <a:lnTo>
                    <a:pt x="361" y="1077"/>
                  </a:lnTo>
                  <a:lnTo>
                    <a:pt x="362" y="1076"/>
                  </a:lnTo>
                  <a:lnTo>
                    <a:pt x="365" y="1076"/>
                  </a:lnTo>
                  <a:lnTo>
                    <a:pt x="369" y="1075"/>
                  </a:lnTo>
                  <a:lnTo>
                    <a:pt x="382" y="1076"/>
                  </a:lnTo>
                  <a:lnTo>
                    <a:pt x="393" y="1078"/>
                  </a:lnTo>
                  <a:lnTo>
                    <a:pt x="401" y="1080"/>
                  </a:lnTo>
                  <a:lnTo>
                    <a:pt x="404" y="1081"/>
                  </a:lnTo>
                  <a:lnTo>
                    <a:pt x="407" y="1081"/>
                  </a:lnTo>
                  <a:lnTo>
                    <a:pt x="411" y="1081"/>
                  </a:lnTo>
                  <a:lnTo>
                    <a:pt x="414" y="1083"/>
                  </a:lnTo>
                  <a:lnTo>
                    <a:pt x="418" y="1086"/>
                  </a:lnTo>
                  <a:lnTo>
                    <a:pt x="419" y="1087"/>
                  </a:lnTo>
                  <a:lnTo>
                    <a:pt x="419" y="1087"/>
                  </a:lnTo>
                  <a:lnTo>
                    <a:pt x="422" y="1091"/>
                  </a:lnTo>
                  <a:lnTo>
                    <a:pt x="425" y="1094"/>
                  </a:lnTo>
                  <a:lnTo>
                    <a:pt x="427" y="1095"/>
                  </a:lnTo>
                  <a:lnTo>
                    <a:pt x="428" y="1097"/>
                  </a:lnTo>
                  <a:lnTo>
                    <a:pt x="430" y="1101"/>
                  </a:lnTo>
                  <a:lnTo>
                    <a:pt x="433" y="1105"/>
                  </a:lnTo>
                  <a:lnTo>
                    <a:pt x="434" y="1107"/>
                  </a:lnTo>
                  <a:lnTo>
                    <a:pt x="436" y="1109"/>
                  </a:lnTo>
                  <a:lnTo>
                    <a:pt x="438" y="1113"/>
                  </a:lnTo>
                  <a:lnTo>
                    <a:pt x="440" y="1119"/>
                  </a:lnTo>
                  <a:lnTo>
                    <a:pt x="442" y="1122"/>
                  </a:lnTo>
                  <a:lnTo>
                    <a:pt x="443" y="1125"/>
                  </a:lnTo>
                  <a:lnTo>
                    <a:pt x="445" y="1130"/>
                  </a:lnTo>
                  <a:lnTo>
                    <a:pt x="446" y="1135"/>
                  </a:lnTo>
                  <a:lnTo>
                    <a:pt x="448" y="1139"/>
                  </a:lnTo>
                  <a:lnTo>
                    <a:pt x="449" y="1143"/>
                  </a:lnTo>
                  <a:lnTo>
                    <a:pt x="451" y="1149"/>
                  </a:lnTo>
                  <a:lnTo>
                    <a:pt x="452" y="1155"/>
                  </a:lnTo>
                  <a:lnTo>
                    <a:pt x="453" y="1160"/>
                  </a:lnTo>
                  <a:lnTo>
                    <a:pt x="454" y="1165"/>
                  </a:lnTo>
                  <a:lnTo>
                    <a:pt x="455" y="1173"/>
                  </a:lnTo>
                  <a:lnTo>
                    <a:pt x="456" y="1181"/>
                  </a:lnTo>
                  <a:lnTo>
                    <a:pt x="457" y="1186"/>
                  </a:lnTo>
                  <a:lnTo>
                    <a:pt x="457" y="1191"/>
                  </a:lnTo>
                  <a:lnTo>
                    <a:pt x="458" y="1198"/>
                  </a:lnTo>
                  <a:lnTo>
                    <a:pt x="458" y="1205"/>
                  </a:lnTo>
                  <a:lnTo>
                    <a:pt x="458" y="1213"/>
                  </a:lnTo>
                  <a:lnTo>
                    <a:pt x="458" y="1221"/>
                  </a:lnTo>
                  <a:lnTo>
                    <a:pt x="490" y="1221"/>
                  </a:lnTo>
                  <a:lnTo>
                    <a:pt x="489" y="1217"/>
                  </a:lnTo>
                  <a:lnTo>
                    <a:pt x="487" y="1205"/>
                  </a:lnTo>
                  <a:lnTo>
                    <a:pt x="485" y="1186"/>
                  </a:lnTo>
                  <a:lnTo>
                    <a:pt x="482" y="1162"/>
                  </a:lnTo>
                  <a:lnTo>
                    <a:pt x="481" y="1143"/>
                  </a:lnTo>
                  <a:lnTo>
                    <a:pt x="480" y="1122"/>
                  </a:lnTo>
                  <a:lnTo>
                    <a:pt x="480" y="1098"/>
                  </a:lnTo>
                  <a:lnTo>
                    <a:pt x="481" y="1075"/>
                  </a:lnTo>
                  <a:lnTo>
                    <a:pt x="484" y="1052"/>
                  </a:lnTo>
                  <a:lnTo>
                    <a:pt x="488" y="1029"/>
                  </a:lnTo>
                  <a:lnTo>
                    <a:pt x="490" y="1018"/>
                  </a:lnTo>
                  <a:lnTo>
                    <a:pt x="494" y="1007"/>
                  </a:lnTo>
                  <a:lnTo>
                    <a:pt x="497" y="996"/>
                  </a:lnTo>
                  <a:lnTo>
                    <a:pt x="501" y="985"/>
                  </a:lnTo>
                  <a:lnTo>
                    <a:pt x="497" y="972"/>
                  </a:lnTo>
                  <a:lnTo>
                    <a:pt x="493" y="960"/>
                  </a:lnTo>
                  <a:lnTo>
                    <a:pt x="490" y="947"/>
                  </a:lnTo>
                  <a:lnTo>
                    <a:pt x="488" y="934"/>
                  </a:lnTo>
                  <a:lnTo>
                    <a:pt x="487" y="921"/>
                  </a:lnTo>
                  <a:lnTo>
                    <a:pt x="486" y="909"/>
                  </a:lnTo>
                  <a:lnTo>
                    <a:pt x="486" y="896"/>
                  </a:lnTo>
                  <a:lnTo>
                    <a:pt x="487" y="883"/>
                  </a:lnTo>
                  <a:lnTo>
                    <a:pt x="489" y="880"/>
                  </a:lnTo>
                  <a:lnTo>
                    <a:pt x="490" y="877"/>
                  </a:lnTo>
                  <a:lnTo>
                    <a:pt x="491" y="877"/>
                  </a:lnTo>
                  <a:lnTo>
                    <a:pt x="493" y="877"/>
                  </a:lnTo>
                  <a:lnTo>
                    <a:pt x="500" y="877"/>
                  </a:lnTo>
                  <a:lnTo>
                    <a:pt x="507" y="876"/>
                  </a:lnTo>
                  <a:lnTo>
                    <a:pt x="514" y="874"/>
                  </a:lnTo>
                  <a:lnTo>
                    <a:pt x="520" y="871"/>
                  </a:lnTo>
                  <a:lnTo>
                    <a:pt x="526" y="868"/>
                  </a:lnTo>
                  <a:lnTo>
                    <a:pt x="532" y="865"/>
                  </a:lnTo>
                  <a:lnTo>
                    <a:pt x="538" y="861"/>
                  </a:lnTo>
                  <a:lnTo>
                    <a:pt x="543" y="856"/>
                  </a:lnTo>
                  <a:lnTo>
                    <a:pt x="547" y="851"/>
                  </a:lnTo>
                  <a:lnTo>
                    <a:pt x="552" y="846"/>
                  </a:lnTo>
                  <a:lnTo>
                    <a:pt x="556" y="840"/>
                  </a:lnTo>
                  <a:lnTo>
                    <a:pt x="559" y="833"/>
                  </a:lnTo>
                  <a:lnTo>
                    <a:pt x="561" y="826"/>
                  </a:lnTo>
                  <a:lnTo>
                    <a:pt x="563" y="819"/>
                  </a:lnTo>
                  <a:lnTo>
                    <a:pt x="564" y="812"/>
                  </a:lnTo>
                  <a:lnTo>
                    <a:pt x="564" y="805"/>
                  </a:lnTo>
                  <a:lnTo>
                    <a:pt x="564" y="795"/>
                  </a:lnTo>
                  <a:lnTo>
                    <a:pt x="562" y="786"/>
                  </a:lnTo>
                  <a:lnTo>
                    <a:pt x="558" y="777"/>
                  </a:lnTo>
                  <a:lnTo>
                    <a:pt x="554" y="769"/>
                  </a:lnTo>
                  <a:lnTo>
                    <a:pt x="563" y="772"/>
                  </a:lnTo>
                  <a:lnTo>
                    <a:pt x="572" y="775"/>
                  </a:lnTo>
                  <a:lnTo>
                    <a:pt x="582" y="777"/>
                  </a:lnTo>
                  <a:lnTo>
                    <a:pt x="592" y="778"/>
                  </a:lnTo>
                  <a:lnTo>
                    <a:pt x="599" y="777"/>
                  </a:lnTo>
                  <a:lnTo>
                    <a:pt x="606" y="776"/>
                  </a:lnTo>
                  <a:lnTo>
                    <a:pt x="613" y="775"/>
                  </a:lnTo>
                  <a:lnTo>
                    <a:pt x="620" y="773"/>
                  </a:lnTo>
                  <a:lnTo>
                    <a:pt x="626" y="770"/>
                  </a:lnTo>
                  <a:lnTo>
                    <a:pt x="632" y="767"/>
                  </a:lnTo>
                  <a:lnTo>
                    <a:pt x="638" y="764"/>
                  </a:lnTo>
                  <a:lnTo>
                    <a:pt x="644" y="760"/>
                  </a:lnTo>
                  <a:lnTo>
                    <a:pt x="649" y="756"/>
                  </a:lnTo>
                  <a:lnTo>
                    <a:pt x="654" y="751"/>
                  </a:lnTo>
                  <a:lnTo>
                    <a:pt x="658" y="746"/>
                  </a:lnTo>
                  <a:lnTo>
                    <a:pt x="663" y="740"/>
                  </a:lnTo>
                  <a:lnTo>
                    <a:pt x="666" y="735"/>
                  </a:lnTo>
                  <a:lnTo>
                    <a:pt x="669" y="729"/>
                  </a:lnTo>
                  <a:lnTo>
                    <a:pt x="672" y="722"/>
                  </a:lnTo>
                  <a:lnTo>
                    <a:pt x="674" y="716"/>
                  </a:lnTo>
                  <a:lnTo>
                    <a:pt x="677" y="722"/>
                  </a:lnTo>
                  <a:lnTo>
                    <a:pt x="679" y="729"/>
                  </a:lnTo>
                  <a:lnTo>
                    <a:pt x="683" y="735"/>
                  </a:lnTo>
                  <a:lnTo>
                    <a:pt x="687" y="740"/>
                  </a:lnTo>
                  <a:lnTo>
                    <a:pt x="691" y="746"/>
                  </a:lnTo>
                  <a:lnTo>
                    <a:pt x="696" y="751"/>
                  </a:lnTo>
                  <a:lnTo>
                    <a:pt x="701" y="756"/>
                  </a:lnTo>
                  <a:lnTo>
                    <a:pt x="706" y="760"/>
                  </a:lnTo>
                  <a:lnTo>
                    <a:pt x="711" y="764"/>
                  </a:lnTo>
                  <a:lnTo>
                    <a:pt x="717" y="767"/>
                  </a:lnTo>
                  <a:lnTo>
                    <a:pt x="724" y="770"/>
                  </a:lnTo>
                  <a:lnTo>
                    <a:pt x="730" y="773"/>
                  </a:lnTo>
                  <a:lnTo>
                    <a:pt x="737" y="775"/>
                  </a:lnTo>
                  <a:lnTo>
                    <a:pt x="744" y="776"/>
                  </a:lnTo>
                  <a:lnTo>
                    <a:pt x="751" y="777"/>
                  </a:lnTo>
                  <a:lnTo>
                    <a:pt x="758" y="778"/>
                  </a:lnTo>
                  <a:lnTo>
                    <a:pt x="770" y="777"/>
                  </a:lnTo>
                  <a:lnTo>
                    <a:pt x="782" y="774"/>
                  </a:lnTo>
                  <a:lnTo>
                    <a:pt x="793" y="770"/>
                  </a:lnTo>
                  <a:lnTo>
                    <a:pt x="803" y="765"/>
                  </a:lnTo>
                  <a:lnTo>
                    <a:pt x="813" y="758"/>
                  </a:lnTo>
                  <a:lnTo>
                    <a:pt x="822" y="750"/>
                  </a:lnTo>
                  <a:lnTo>
                    <a:pt x="829" y="741"/>
                  </a:lnTo>
                  <a:lnTo>
                    <a:pt x="835" y="731"/>
                  </a:lnTo>
                  <a:lnTo>
                    <a:pt x="836" y="735"/>
                  </a:lnTo>
                  <a:lnTo>
                    <a:pt x="836" y="738"/>
                  </a:lnTo>
                  <a:lnTo>
                    <a:pt x="836" y="747"/>
                  </a:lnTo>
                  <a:lnTo>
                    <a:pt x="837" y="756"/>
                  </a:lnTo>
                  <a:lnTo>
                    <a:pt x="840" y="764"/>
                  </a:lnTo>
                  <a:lnTo>
                    <a:pt x="842" y="772"/>
                  </a:lnTo>
                  <a:lnTo>
                    <a:pt x="846" y="780"/>
                  </a:lnTo>
                  <a:lnTo>
                    <a:pt x="850" y="787"/>
                  </a:lnTo>
                  <a:lnTo>
                    <a:pt x="855" y="793"/>
                  </a:lnTo>
                  <a:lnTo>
                    <a:pt x="861" y="800"/>
                  </a:lnTo>
                  <a:lnTo>
                    <a:pt x="867" y="805"/>
                  </a:lnTo>
                  <a:lnTo>
                    <a:pt x="874" y="810"/>
                  </a:lnTo>
                  <a:lnTo>
                    <a:pt x="881" y="814"/>
                  </a:lnTo>
                  <a:lnTo>
                    <a:pt x="888" y="818"/>
                  </a:lnTo>
                  <a:lnTo>
                    <a:pt x="896" y="821"/>
                  </a:lnTo>
                  <a:lnTo>
                    <a:pt x="905" y="823"/>
                  </a:lnTo>
                  <a:lnTo>
                    <a:pt x="913" y="824"/>
                  </a:lnTo>
                  <a:lnTo>
                    <a:pt x="922" y="825"/>
                  </a:lnTo>
                  <a:lnTo>
                    <a:pt x="931" y="824"/>
                  </a:lnTo>
                  <a:lnTo>
                    <a:pt x="940" y="823"/>
                  </a:lnTo>
                  <a:lnTo>
                    <a:pt x="948" y="821"/>
                  </a:lnTo>
                  <a:lnTo>
                    <a:pt x="957" y="818"/>
                  </a:lnTo>
                  <a:lnTo>
                    <a:pt x="964" y="814"/>
                  </a:lnTo>
                  <a:lnTo>
                    <a:pt x="971" y="810"/>
                  </a:lnTo>
                  <a:lnTo>
                    <a:pt x="978" y="805"/>
                  </a:lnTo>
                  <a:lnTo>
                    <a:pt x="984" y="800"/>
                  </a:lnTo>
                  <a:lnTo>
                    <a:pt x="990" y="793"/>
                  </a:lnTo>
                  <a:lnTo>
                    <a:pt x="995" y="787"/>
                  </a:lnTo>
                  <a:lnTo>
                    <a:pt x="999" y="780"/>
                  </a:lnTo>
                  <a:lnTo>
                    <a:pt x="1003" y="772"/>
                  </a:lnTo>
                  <a:lnTo>
                    <a:pt x="1006" y="764"/>
                  </a:lnTo>
                  <a:lnTo>
                    <a:pt x="1008" y="756"/>
                  </a:lnTo>
                  <a:lnTo>
                    <a:pt x="1009" y="747"/>
                  </a:lnTo>
                  <a:lnTo>
                    <a:pt x="1010" y="738"/>
                  </a:lnTo>
                  <a:lnTo>
                    <a:pt x="1009" y="735"/>
                  </a:lnTo>
                  <a:lnTo>
                    <a:pt x="1009" y="731"/>
                  </a:lnTo>
                  <a:lnTo>
                    <a:pt x="1015" y="741"/>
                  </a:lnTo>
                  <a:lnTo>
                    <a:pt x="1023" y="750"/>
                  </a:lnTo>
                  <a:lnTo>
                    <a:pt x="1031" y="758"/>
                  </a:lnTo>
                  <a:lnTo>
                    <a:pt x="1041" y="765"/>
                  </a:lnTo>
                  <a:lnTo>
                    <a:pt x="1051" y="770"/>
                  </a:lnTo>
                  <a:lnTo>
                    <a:pt x="1062" y="774"/>
                  </a:lnTo>
                  <a:lnTo>
                    <a:pt x="1074" y="777"/>
                  </a:lnTo>
                  <a:lnTo>
                    <a:pt x="1086" y="778"/>
                  </a:lnTo>
                  <a:lnTo>
                    <a:pt x="1095" y="777"/>
                  </a:lnTo>
                  <a:lnTo>
                    <a:pt x="1102" y="776"/>
                  </a:lnTo>
                  <a:lnTo>
                    <a:pt x="1109" y="775"/>
                  </a:lnTo>
                  <a:lnTo>
                    <a:pt x="1115" y="773"/>
                  </a:lnTo>
                  <a:lnTo>
                    <a:pt x="1122" y="770"/>
                  </a:lnTo>
                  <a:lnTo>
                    <a:pt x="1128" y="767"/>
                  </a:lnTo>
                  <a:lnTo>
                    <a:pt x="1134" y="764"/>
                  </a:lnTo>
                  <a:lnTo>
                    <a:pt x="1139" y="760"/>
                  </a:lnTo>
                  <a:lnTo>
                    <a:pt x="1145" y="756"/>
                  </a:lnTo>
                  <a:lnTo>
                    <a:pt x="1149" y="751"/>
                  </a:lnTo>
                  <a:lnTo>
                    <a:pt x="1154" y="746"/>
                  </a:lnTo>
                  <a:lnTo>
                    <a:pt x="1158" y="740"/>
                  </a:lnTo>
                  <a:lnTo>
                    <a:pt x="1162" y="735"/>
                  </a:lnTo>
                  <a:lnTo>
                    <a:pt x="1165" y="729"/>
                  </a:lnTo>
                  <a:lnTo>
                    <a:pt x="1168" y="722"/>
                  </a:lnTo>
                  <a:lnTo>
                    <a:pt x="1170" y="716"/>
                  </a:lnTo>
                  <a:lnTo>
                    <a:pt x="1172" y="722"/>
                  </a:lnTo>
                  <a:lnTo>
                    <a:pt x="1175" y="729"/>
                  </a:lnTo>
                  <a:lnTo>
                    <a:pt x="1178" y="735"/>
                  </a:lnTo>
                  <a:lnTo>
                    <a:pt x="1182" y="740"/>
                  </a:lnTo>
                  <a:lnTo>
                    <a:pt x="1186" y="746"/>
                  </a:lnTo>
                  <a:lnTo>
                    <a:pt x="1190" y="751"/>
                  </a:lnTo>
                  <a:lnTo>
                    <a:pt x="1195" y="756"/>
                  </a:lnTo>
                  <a:lnTo>
                    <a:pt x="1200" y="760"/>
                  </a:lnTo>
                  <a:lnTo>
                    <a:pt x="1206" y="764"/>
                  </a:lnTo>
                  <a:lnTo>
                    <a:pt x="1212" y="767"/>
                  </a:lnTo>
                  <a:lnTo>
                    <a:pt x="1218" y="770"/>
                  </a:lnTo>
                  <a:lnTo>
                    <a:pt x="1225" y="773"/>
                  </a:lnTo>
                  <a:lnTo>
                    <a:pt x="1232" y="775"/>
                  </a:lnTo>
                  <a:lnTo>
                    <a:pt x="1239" y="776"/>
                  </a:lnTo>
                  <a:lnTo>
                    <a:pt x="1246" y="777"/>
                  </a:lnTo>
                  <a:lnTo>
                    <a:pt x="1253" y="778"/>
                  </a:lnTo>
                  <a:lnTo>
                    <a:pt x="1264" y="777"/>
                  </a:lnTo>
                  <a:lnTo>
                    <a:pt x="1273" y="775"/>
                  </a:lnTo>
                  <a:lnTo>
                    <a:pt x="1283" y="772"/>
                  </a:lnTo>
                  <a:lnTo>
                    <a:pt x="1291" y="769"/>
                  </a:lnTo>
                  <a:lnTo>
                    <a:pt x="1287" y="777"/>
                  </a:lnTo>
                  <a:lnTo>
                    <a:pt x="1284" y="786"/>
                  </a:lnTo>
                  <a:lnTo>
                    <a:pt x="1282" y="795"/>
                  </a:lnTo>
                  <a:lnTo>
                    <a:pt x="1281" y="805"/>
                  </a:lnTo>
                  <a:lnTo>
                    <a:pt x="1281" y="812"/>
                  </a:lnTo>
                  <a:lnTo>
                    <a:pt x="1282" y="819"/>
                  </a:lnTo>
                  <a:lnTo>
                    <a:pt x="1284" y="826"/>
                  </a:lnTo>
                  <a:lnTo>
                    <a:pt x="1286" y="833"/>
                  </a:lnTo>
                  <a:lnTo>
                    <a:pt x="1289" y="840"/>
                  </a:lnTo>
                  <a:lnTo>
                    <a:pt x="1293" y="846"/>
                  </a:lnTo>
                  <a:lnTo>
                    <a:pt x="1297" y="851"/>
                  </a:lnTo>
                  <a:lnTo>
                    <a:pt x="1302" y="856"/>
                  </a:lnTo>
                  <a:lnTo>
                    <a:pt x="1307" y="861"/>
                  </a:lnTo>
                  <a:lnTo>
                    <a:pt x="1312" y="865"/>
                  </a:lnTo>
                  <a:lnTo>
                    <a:pt x="1318" y="868"/>
                  </a:lnTo>
                  <a:lnTo>
                    <a:pt x="1324" y="871"/>
                  </a:lnTo>
                  <a:lnTo>
                    <a:pt x="1331" y="874"/>
                  </a:lnTo>
                  <a:lnTo>
                    <a:pt x="1337" y="876"/>
                  </a:lnTo>
                  <a:lnTo>
                    <a:pt x="1344" y="877"/>
                  </a:lnTo>
                  <a:lnTo>
                    <a:pt x="1352" y="877"/>
                  </a:lnTo>
                  <a:lnTo>
                    <a:pt x="1353" y="877"/>
                  </a:lnTo>
                  <a:lnTo>
                    <a:pt x="1354" y="877"/>
                  </a:lnTo>
                  <a:lnTo>
                    <a:pt x="1357" y="880"/>
                  </a:lnTo>
                  <a:lnTo>
                    <a:pt x="1358" y="883"/>
                  </a:lnTo>
                  <a:lnTo>
                    <a:pt x="1359" y="896"/>
                  </a:lnTo>
                  <a:lnTo>
                    <a:pt x="1359" y="909"/>
                  </a:lnTo>
                  <a:lnTo>
                    <a:pt x="1358" y="921"/>
                  </a:lnTo>
                  <a:lnTo>
                    <a:pt x="1357" y="934"/>
                  </a:lnTo>
                  <a:lnTo>
                    <a:pt x="1354" y="947"/>
                  </a:lnTo>
                  <a:lnTo>
                    <a:pt x="1351" y="960"/>
                  </a:lnTo>
                  <a:lnTo>
                    <a:pt x="1347" y="972"/>
                  </a:lnTo>
                  <a:lnTo>
                    <a:pt x="1343" y="985"/>
                  </a:lnTo>
                  <a:lnTo>
                    <a:pt x="1347" y="996"/>
                  </a:lnTo>
                  <a:lnTo>
                    <a:pt x="1351" y="1007"/>
                  </a:lnTo>
                  <a:lnTo>
                    <a:pt x="1354" y="1018"/>
                  </a:lnTo>
                  <a:lnTo>
                    <a:pt x="1357" y="1029"/>
                  </a:lnTo>
                  <a:lnTo>
                    <a:pt x="1362" y="1052"/>
                  </a:lnTo>
                  <a:lnTo>
                    <a:pt x="1364" y="1075"/>
                  </a:lnTo>
                  <a:lnTo>
                    <a:pt x="1365" y="1098"/>
                  </a:lnTo>
                  <a:lnTo>
                    <a:pt x="1365" y="1122"/>
                  </a:lnTo>
                  <a:lnTo>
                    <a:pt x="1365" y="1143"/>
                  </a:lnTo>
                  <a:lnTo>
                    <a:pt x="1363" y="1162"/>
                  </a:lnTo>
                  <a:lnTo>
                    <a:pt x="1360" y="1186"/>
                  </a:lnTo>
                  <a:lnTo>
                    <a:pt x="1358" y="1205"/>
                  </a:lnTo>
                  <a:lnTo>
                    <a:pt x="1355" y="1217"/>
                  </a:lnTo>
                  <a:lnTo>
                    <a:pt x="1354" y="1221"/>
                  </a:lnTo>
                  <a:lnTo>
                    <a:pt x="1387" y="1221"/>
                  </a:lnTo>
                  <a:lnTo>
                    <a:pt x="1387" y="1213"/>
                  </a:lnTo>
                  <a:lnTo>
                    <a:pt x="1387" y="1205"/>
                  </a:lnTo>
                  <a:lnTo>
                    <a:pt x="1387" y="1198"/>
                  </a:lnTo>
                  <a:lnTo>
                    <a:pt x="1388" y="1191"/>
                  </a:lnTo>
                  <a:lnTo>
                    <a:pt x="1388" y="1186"/>
                  </a:lnTo>
                  <a:lnTo>
                    <a:pt x="1389" y="1181"/>
                  </a:lnTo>
                  <a:lnTo>
                    <a:pt x="1390" y="1173"/>
                  </a:lnTo>
                  <a:lnTo>
                    <a:pt x="1391" y="1165"/>
                  </a:lnTo>
                  <a:lnTo>
                    <a:pt x="1392" y="1160"/>
                  </a:lnTo>
                  <a:lnTo>
                    <a:pt x="1393" y="1155"/>
                  </a:lnTo>
                  <a:lnTo>
                    <a:pt x="1394" y="1149"/>
                  </a:lnTo>
                  <a:lnTo>
                    <a:pt x="1396" y="1143"/>
                  </a:lnTo>
                  <a:lnTo>
                    <a:pt x="1397" y="1139"/>
                  </a:lnTo>
                  <a:lnTo>
                    <a:pt x="1399" y="1135"/>
                  </a:lnTo>
                  <a:lnTo>
                    <a:pt x="1400" y="1130"/>
                  </a:lnTo>
                  <a:lnTo>
                    <a:pt x="1402" y="1125"/>
                  </a:lnTo>
                  <a:lnTo>
                    <a:pt x="1404" y="1122"/>
                  </a:lnTo>
                  <a:lnTo>
                    <a:pt x="1405" y="1119"/>
                  </a:lnTo>
                  <a:lnTo>
                    <a:pt x="1407" y="1113"/>
                  </a:lnTo>
                  <a:lnTo>
                    <a:pt x="1409" y="1109"/>
                  </a:lnTo>
                  <a:lnTo>
                    <a:pt x="1411" y="1107"/>
                  </a:lnTo>
                  <a:lnTo>
                    <a:pt x="1412" y="1105"/>
                  </a:lnTo>
                  <a:lnTo>
                    <a:pt x="1415" y="1101"/>
                  </a:lnTo>
                  <a:lnTo>
                    <a:pt x="1417" y="1097"/>
                  </a:lnTo>
                  <a:lnTo>
                    <a:pt x="1419" y="1095"/>
                  </a:lnTo>
                  <a:lnTo>
                    <a:pt x="1420" y="1094"/>
                  </a:lnTo>
                  <a:lnTo>
                    <a:pt x="1423" y="1091"/>
                  </a:lnTo>
                  <a:lnTo>
                    <a:pt x="1426" y="1087"/>
                  </a:lnTo>
                  <a:lnTo>
                    <a:pt x="1427" y="1087"/>
                  </a:lnTo>
                  <a:lnTo>
                    <a:pt x="1427" y="1086"/>
                  </a:lnTo>
                  <a:lnTo>
                    <a:pt x="1430" y="1083"/>
                  </a:lnTo>
                  <a:lnTo>
                    <a:pt x="1434" y="1081"/>
                  </a:lnTo>
                  <a:lnTo>
                    <a:pt x="1437" y="1081"/>
                  </a:lnTo>
                  <a:lnTo>
                    <a:pt x="1439" y="1081"/>
                  </a:lnTo>
                  <a:lnTo>
                    <a:pt x="1443" y="1080"/>
                  </a:lnTo>
                  <a:lnTo>
                    <a:pt x="1451" y="1078"/>
                  </a:lnTo>
                  <a:lnTo>
                    <a:pt x="1462" y="1076"/>
                  </a:lnTo>
                  <a:lnTo>
                    <a:pt x="1476" y="1075"/>
                  </a:lnTo>
                  <a:lnTo>
                    <a:pt x="1479" y="1076"/>
                  </a:lnTo>
                  <a:lnTo>
                    <a:pt x="1482" y="1076"/>
                  </a:lnTo>
                  <a:lnTo>
                    <a:pt x="1483" y="1077"/>
                  </a:lnTo>
                  <a:lnTo>
                    <a:pt x="1485" y="1077"/>
                  </a:lnTo>
                  <a:lnTo>
                    <a:pt x="1487" y="1078"/>
                  </a:lnTo>
                  <a:lnTo>
                    <a:pt x="1490" y="1079"/>
                  </a:lnTo>
                  <a:lnTo>
                    <a:pt x="1493" y="1080"/>
                  </a:lnTo>
                  <a:lnTo>
                    <a:pt x="1495" y="1081"/>
                  </a:lnTo>
                  <a:lnTo>
                    <a:pt x="1500" y="1084"/>
                  </a:lnTo>
                  <a:lnTo>
                    <a:pt x="1504" y="1089"/>
                  </a:lnTo>
                  <a:lnTo>
                    <a:pt x="1506" y="1090"/>
                  </a:lnTo>
                  <a:lnTo>
                    <a:pt x="1507" y="1092"/>
                  </a:lnTo>
                  <a:lnTo>
                    <a:pt x="1509" y="1095"/>
                  </a:lnTo>
                  <a:lnTo>
                    <a:pt x="1511" y="1098"/>
                  </a:lnTo>
                  <a:lnTo>
                    <a:pt x="1516" y="1108"/>
                  </a:lnTo>
                  <a:lnTo>
                    <a:pt x="1521" y="1120"/>
                  </a:lnTo>
                  <a:lnTo>
                    <a:pt x="1524" y="1133"/>
                  </a:lnTo>
                  <a:lnTo>
                    <a:pt x="1526" y="1144"/>
                  </a:lnTo>
                  <a:lnTo>
                    <a:pt x="1529" y="1162"/>
                  </a:lnTo>
                  <a:lnTo>
                    <a:pt x="1530" y="1181"/>
                  </a:lnTo>
                  <a:lnTo>
                    <a:pt x="1529" y="1199"/>
                  </a:lnTo>
                  <a:lnTo>
                    <a:pt x="1528" y="1217"/>
                  </a:lnTo>
                  <a:lnTo>
                    <a:pt x="1526" y="1235"/>
                  </a:lnTo>
                  <a:lnTo>
                    <a:pt x="1523" y="1252"/>
                  </a:lnTo>
                  <a:lnTo>
                    <a:pt x="1519" y="1270"/>
                  </a:lnTo>
                  <a:lnTo>
                    <a:pt x="1514" y="1287"/>
                  </a:lnTo>
                  <a:lnTo>
                    <a:pt x="1509" y="1302"/>
                  </a:lnTo>
                  <a:lnTo>
                    <a:pt x="1503" y="1317"/>
                  </a:lnTo>
                  <a:lnTo>
                    <a:pt x="1496" y="1331"/>
                  </a:lnTo>
                  <a:lnTo>
                    <a:pt x="1488" y="1343"/>
                  </a:lnTo>
                  <a:lnTo>
                    <a:pt x="1481" y="1355"/>
                  </a:lnTo>
                  <a:lnTo>
                    <a:pt x="1473" y="1365"/>
                  </a:lnTo>
                  <a:lnTo>
                    <a:pt x="1465" y="1375"/>
                  </a:lnTo>
                  <a:lnTo>
                    <a:pt x="1457" y="1382"/>
                  </a:lnTo>
                  <a:lnTo>
                    <a:pt x="1452" y="1385"/>
                  </a:lnTo>
                  <a:lnTo>
                    <a:pt x="1447" y="1388"/>
                  </a:lnTo>
                  <a:lnTo>
                    <a:pt x="1442" y="1390"/>
                  </a:lnTo>
                  <a:lnTo>
                    <a:pt x="1436" y="1392"/>
                  </a:lnTo>
                  <a:lnTo>
                    <a:pt x="1424" y="1396"/>
                  </a:lnTo>
                  <a:lnTo>
                    <a:pt x="1412" y="1397"/>
                  </a:lnTo>
                  <a:lnTo>
                    <a:pt x="1401" y="1396"/>
                  </a:lnTo>
                  <a:lnTo>
                    <a:pt x="1390" y="1394"/>
                  </a:lnTo>
                  <a:lnTo>
                    <a:pt x="1384" y="1391"/>
                  </a:lnTo>
                  <a:lnTo>
                    <a:pt x="1380" y="1389"/>
                  </a:lnTo>
                  <a:lnTo>
                    <a:pt x="1375" y="1387"/>
                  </a:lnTo>
                  <a:lnTo>
                    <a:pt x="1372" y="1384"/>
                  </a:lnTo>
                  <a:lnTo>
                    <a:pt x="1367" y="1408"/>
                  </a:lnTo>
                  <a:lnTo>
                    <a:pt x="1365" y="1418"/>
                  </a:lnTo>
                  <a:lnTo>
                    <a:pt x="1362" y="1430"/>
                  </a:lnTo>
                  <a:lnTo>
                    <a:pt x="1358" y="1443"/>
                  </a:lnTo>
                  <a:lnTo>
                    <a:pt x="1354" y="1454"/>
                  </a:lnTo>
                  <a:lnTo>
                    <a:pt x="1351" y="1464"/>
                  </a:lnTo>
                  <a:lnTo>
                    <a:pt x="1347" y="1475"/>
                  </a:lnTo>
                  <a:lnTo>
                    <a:pt x="1343" y="1486"/>
                  </a:lnTo>
                  <a:lnTo>
                    <a:pt x="1339" y="1498"/>
                  </a:lnTo>
                  <a:lnTo>
                    <a:pt x="1334" y="1510"/>
                  </a:lnTo>
                  <a:lnTo>
                    <a:pt x="1331" y="1518"/>
                  </a:lnTo>
                  <a:lnTo>
                    <a:pt x="1327" y="1526"/>
                  </a:lnTo>
                  <a:close/>
                </a:path>
              </a:pathLst>
            </a:custGeom>
            <a:solidFill>
              <a:schemeClr val="bg1"/>
            </a:solidFill>
            <a:ln w="9525">
              <a:noFill/>
              <a:round/>
              <a:headEnd/>
              <a:tailEnd/>
            </a:ln>
          </p:spPr>
          <p:txBody>
            <a:bodyPr/>
            <a:lstStyle/>
            <a:p>
              <a:endParaRPr lang="en-US"/>
            </a:p>
          </p:txBody>
        </p:sp>
      </p:grpSp>
      <p:grpSp>
        <p:nvGrpSpPr>
          <p:cNvPr id="38" name="Group 33"/>
          <p:cNvGrpSpPr>
            <a:grpSpLocks noChangeAspect="1"/>
          </p:cNvGrpSpPr>
          <p:nvPr/>
        </p:nvGrpSpPr>
        <p:grpSpPr bwMode="auto">
          <a:xfrm>
            <a:off x="853068" y="1768552"/>
            <a:ext cx="290626" cy="411480"/>
            <a:chOff x="1245" y="1315"/>
            <a:chExt cx="513" cy="728"/>
          </a:xfrm>
        </p:grpSpPr>
        <p:sp>
          <p:nvSpPr>
            <p:cNvPr id="39" name="Freeform 34"/>
            <p:cNvSpPr>
              <a:spLocks noChangeAspect="1" noEditPoints="1"/>
            </p:cNvSpPr>
            <p:nvPr/>
          </p:nvSpPr>
          <p:spPr bwMode="auto">
            <a:xfrm>
              <a:off x="1245" y="1793"/>
              <a:ext cx="513" cy="250"/>
            </a:xfrm>
            <a:custGeom>
              <a:avLst/>
              <a:gdLst/>
              <a:ahLst/>
              <a:cxnLst>
                <a:cxn ang="0">
                  <a:pos x="2036" y="728"/>
                </a:cxn>
                <a:cxn ang="0">
                  <a:pos x="1993" y="431"/>
                </a:cxn>
                <a:cxn ang="0">
                  <a:pos x="1968" y="332"/>
                </a:cxn>
                <a:cxn ang="0">
                  <a:pos x="1941" y="284"/>
                </a:cxn>
                <a:cxn ang="0">
                  <a:pos x="1870" y="207"/>
                </a:cxn>
                <a:cxn ang="0">
                  <a:pos x="1771" y="136"/>
                </a:cxn>
                <a:cxn ang="0">
                  <a:pos x="1654" y="82"/>
                </a:cxn>
                <a:cxn ang="0">
                  <a:pos x="1497" y="38"/>
                </a:cxn>
                <a:cxn ang="0">
                  <a:pos x="1370" y="6"/>
                </a:cxn>
                <a:cxn ang="0">
                  <a:pos x="1341" y="43"/>
                </a:cxn>
                <a:cxn ang="0">
                  <a:pos x="1309" y="211"/>
                </a:cxn>
                <a:cxn ang="0">
                  <a:pos x="1265" y="366"/>
                </a:cxn>
                <a:cxn ang="0">
                  <a:pos x="1214" y="509"/>
                </a:cxn>
                <a:cxn ang="0">
                  <a:pos x="1144" y="664"/>
                </a:cxn>
                <a:cxn ang="0">
                  <a:pos x="1055" y="827"/>
                </a:cxn>
                <a:cxn ang="0">
                  <a:pos x="972" y="786"/>
                </a:cxn>
                <a:cxn ang="0">
                  <a:pos x="888" y="625"/>
                </a:cxn>
                <a:cxn ang="0">
                  <a:pos x="823" y="472"/>
                </a:cxn>
                <a:cxn ang="0">
                  <a:pos x="776" y="333"/>
                </a:cxn>
                <a:cxn ang="0">
                  <a:pos x="731" y="158"/>
                </a:cxn>
                <a:cxn ang="0">
                  <a:pos x="708" y="19"/>
                </a:cxn>
                <a:cxn ang="0">
                  <a:pos x="654" y="13"/>
                </a:cxn>
                <a:cxn ang="0">
                  <a:pos x="516" y="48"/>
                </a:cxn>
                <a:cxn ang="0">
                  <a:pos x="368" y="93"/>
                </a:cxn>
                <a:cxn ang="0">
                  <a:pos x="254" y="152"/>
                </a:cxn>
                <a:cxn ang="0">
                  <a:pos x="161" y="226"/>
                </a:cxn>
                <a:cxn ang="0">
                  <a:pos x="98" y="303"/>
                </a:cxn>
                <a:cxn ang="0">
                  <a:pos x="81" y="341"/>
                </a:cxn>
                <a:cxn ang="0">
                  <a:pos x="51" y="471"/>
                </a:cxn>
                <a:cxn ang="0">
                  <a:pos x="7" y="798"/>
                </a:cxn>
                <a:cxn ang="0">
                  <a:pos x="61" y="888"/>
                </a:cxn>
                <a:cxn ang="0">
                  <a:pos x="132" y="911"/>
                </a:cxn>
                <a:cxn ang="0">
                  <a:pos x="310" y="949"/>
                </a:cxn>
                <a:cxn ang="0">
                  <a:pos x="517" y="976"/>
                </a:cxn>
                <a:cxn ang="0">
                  <a:pos x="743" y="993"/>
                </a:cxn>
                <a:cxn ang="0">
                  <a:pos x="980" y="1000"/>
                </a:cxn>
                <a:cxn ang="0">
                  <a:pos x="1017" y="1000"/>
                </a:cxn>
                <a:cxn ang="0">
                  <a:pos x="1026" y="1000"/>
                </a:cxn>
                <a:cxn ang="0">
                  <a:pos x="1034" y="1000"/>
                </a:cxn>
                <a:cxn ang="0">
                  <a:pos x="1071" y="1000"/>
                </a:cxn>
                <a:cxn ang="0">
                  <a:pos x="1308" y="993"/>
                </a:cxn>
                <a:cxn ang="0">
                  <a:pos x="1534" y="976"/>
                </a:cxn>
                <a:cxn ang="0">
                  <a:pos x="1742" y="949"/>
                </a:cxn>
                <a:cxn ang="0">
                  <a:pos x="1920" y="911"/>
                </a:cxn>
                <a:cxn ang="0">
                  <a:pos x="1991" y="888"/>
                </a:cxn>
                <a:cxn ang="0">
                  <a:pos x="1562" y="586"/>
                </a:cxn>
                <a:cxn ang="0">
                  <a:pos x="1566" y="714"/>
                </a:cxn>
                <a:cxn ang="0">
                  <a:pos x="1421" y="734"/>
                </a:cxn>
              </a:cxnLst>
              <a:rect l="0" t="0" r="r" b="b"/>
              <a:pathLst>
                <a:path w="2052" h="1000">
                  <a:moveTo>
                    <a:pt x="2052" y="864"/>
                  </a:moveTo>
                  <a:lnTo>
                    <a:pt x="2050" y="846"/>
                  </a:lnTo>
                  <a:lnTo>
                    <a:pt x="2045" y="798"/>
                  </a:lnTo>
                  <a:lnTo>
                    <a:pt x="2036" y="728"/>
                  </a:lnTo>
                  <a:lnTo>
                    <a:pt x="2026" y="645"/>
                  </a:lnTo>
                  <a:lnTo>
                    <a:pt x="2014" y="556"/>
                  </a:lnTo>
                  <a:lnTo>
                    <a:pt x="2000" y="471"/>
                  </a:lnTo>
                  <a:lnTo>
                    <a:pt x="1993" y="431"/>
                  </a:lnTo>
                  <a:lnTo>
                    <a:pt x="1986" y="396"/>
                  </a:lnTo>
                  <a:lnTo>
                    <a:pt x="1979" y="365"/>
                  </a:lnTo>
                  <a:lnTo>
                    <a:pt x="1972" y="341"/>
                  </a:lnTo>
                  <a:lnTo>
                    <a:pt x="1968" y="332"/>
                  </a:lnTo>
                  <a:lnTo>
                    <a:pt x="1964" y="323"/>
                  </a:lnTo>
                  <a:lnTo>
                    <a:pt x="1960" y="314"/>
                  </a:lnTo>
                  <a:lnTo>
                    <a:pt x="1954" y="303"/>
                  </a:lnTo>
                  <a:lnTo>
                    <a:pt x="1941" y="284"/>
                  </a:lnTo>
                  <a:lnTo>
                    <a:pt x="1927" y="265"/>
                  </a:lnTo>
                  <a:lnTo>
                    <a:pt x="1910" y="246"/>
                  </a:lnTo>
                  <a:lnTo>
                    <a:pt x="1891" y="226"/>
                  </a:lnTo>
                  <a:lnTo>
                    <a:pt x="1870" y="207"/>
                  </a:lnTo>
                  <a:lnTo>
                    <a:pt x="1848" y="189"/>
                  </a:lnTo>
                  <a:lnTo>
                    <a:pt x="1823" y="170"/>
                  </a:lnTo>
                  <a:lnTo>
                    <a:pt x="1798" y="152"/>
                  </a:lnTo>
                  <a:lnTo>
                    <a:pt x="1771" y="136"/>
                  </a:lnTo>
                  <a:lnTo>
                    <a:pt x="1743" y="120"/>
                  </a:lnTo>
                  <a:lnTo>
                    <a:pt x="1714" y="106"/>
                  </a:lnTo>
                  <a:lnTo>
                    <a:pt x="1684" y="93"/>
                  </a:lnTo>
                  <a:lnTo>
                    <a:pt x="1654" y="82"/>
                  </a:lnTo>
                  <a:lnTo>
                    <a:pt x="1623" y="72"/>
                  </a:lnTo>
                  <a:lnTo>
                    <a:pt x="1578" y="59"/>
                  </a:lnTo>
                  <a:lnTo>
                    <a:pt x="1535" y="48"/>
                  </a:lnTo>
                  <a:lnTo>
                    <a:pt x="1497" y="38"/>
                  </a:lnTo>
                  <a:lnTo>
                    <a:pt x="1461" y="28"/>
                  </a:lnTo>
                  <a:lnTo>
                    <a:pt x="1429" y="20"/>
                  </a:lnTo>
                  <a:lnTo>
                    <a:pt x="1398" y="13"/>
                  </a:lnTo>
                  <a:lnTo>
                    <a:pt x="1370" y="6"/>
                  </a:lnTo>
                  <a:lnTo>
                    <a:pt x="1346" y="0"/>
                  </a:lnTo>
                  <a:lnTo>
                    <a:pt x="1345" y="5"/>
                  </a:lnTo>
                  <a:lnTo>
                    <a:pt x="1344" y="19"/>
                  </a:lnTo>
                  <a:lnTo>
                    <a:pt x="1341" y="43"/>
                  </a:lnTo>
                  <a:lnTo>
                    <a:pt x="1336" y="74"/>
                  </a:lnTo>
                  <a:lnTo>
                    <a:pt x="1330" y="113"/>
                  </a:lnTo>
                  <a:lnTo>
                    <a:pt x="1321" y="158"/>
                  </a:lnTo>
                  <a:lnTo>
                    <a:pt x="1309" y="211"/>
                  </a:lnTo>
                  <a:lnTo>
                    <a:pt x="1295" y="269"/>
                  </a:lnTo>
                  <a:lnTo>
                    <a:pt x="1285" y="300"/>
                  </a:lnTo>
                  <a:lnTo>
                    <a:pt x="1276" y="333"/>
                  </a:lnTo>
                  <a:lnTo>
                    <a:pt x="1265" y="366"/>
                  </a:lnTo>
                  <a:lnTo>
                    <a:pt x="1254" y="400"/>
                  </a:lnTo>
                  <a:lnTo>
                    <a:pt x="1242" y="435"/>
                  </a:lnTo>
                  <a:lnTo>
                    <a:pt x="1229" y="472"/>
                  </a:lnTo>
                  <a:lnTo>
                    <a:pt x="1214" y="509"/>
                  </a:lnTo>
                  <a:lnTo>
                    <a:pt x="1199" y="547"/>
                  </a:lnTo>
                  <a:lnTo>
                    <a:pt x="1182" y="585"/>
                  </a:lnTo>
                  <a:lnTo>
                    <a:pt x="1164" y="625"/>
                  </a:lnTo>
                  <a:lnTo>
                    <a:pt x="1144" y="664"/>
                  </a:lnTo>
                  <a:lnTo>
                    <a:pt x="1124" y="704"/>
                  </a:lnTo>
                  <a:lnTo>
                    <a:pt x="1103" y="745"/>
                  </a:lnTo>
                  <a:lnTo>
                    <a:pt x="1080" y="786"/>
                  </a:lnTo>
                  <a:lnTo>
                    <a:pt x="1055" y="827"/>
                  </a:lnTo>
                  <a:lnTo>
                    <a:pt x="1030" y="869"/>
                  </a:lnTo>
                  <a:lnTo>
                    <a:pt x="1023" y="869"/>
                  </a:lnTo>
                  <a:lnTo>
                    <a:pt x="996" y="827"/>
                  </a:lnTo>
                  <a:lnTo>
                    <a:pt x="972" y="786"/>
                  </a:lnTo>
                  <a:lnTo>
                    <a:pt x="949" y="745"/>
                  </a:lnTo>
                  <a:lnTo>
                    <a:pt x="927" y="704"/>
                  </a:lnTo>
                  <a:lnTo>
                    <a:pt x="907" y="664"/>
                  </a:lnTo>
                  <a:lnTo>
                    <a:pt x="888" y="625"/>
                  </a:lnTo>
                  <a:lnTo>
                    <a:pt x="869" y="585"/>
                  </a:lnTo>
                  <a:lnTo>
                    <a:pt x="853" y="547"/>
                  </a:lnTo>
                  <a:lnTo>
                    <a:pt x="837" y="509"/>
                  </a:lnTo>
                  <a:lnTo>
                    <a:pt x="823" y="472"/>
                  </a:lnTo>
                  <a:lnTo>
                    <a:pt x="810" y="435"/>
                  </a:lnTo>
                  <a:lnTo>
                    <a:pt x="797" y="400"/>
                  </a:lnTo>
                  <a:lnTo>
                    <a:pt x="786" y="366"/>
                  </a:lnTo>
                  <a:lnTo>
                    <a:pt x="776" y="333"/>
                  </a:lnTo>
                  <a:lnTo>
                    <a:pt x="766" y="300"/>
                  </a:lnTo>
                  <a:lnTo>
                    <a:pt x="758" y="269"/>
                  </a:lnTo>
                  <a:lnTo>
                    <a:pt x="742" y="211"/>
                  </a:lnTo>
                  <a:lnTo>
                    <a:pt x="731" y="158"/>
                  </a:lnTo>
                  <a:lnTo>
                    <a:pt x="722" y="113"/>
                  </a:lnTo>
                  <a:lnTo>
                    <a:pt x="715" y="74"/>
                  </a:lnTo>
                  <a:lnTo>
                    <a:pt x="711" y="43"/>
                  </a:lnTo>
                  <a:lnTo>
                    <a:pt x="708" y="19"/>
                  </a:lnTo>
                  <a:lnTo>
                    <a:pt x="706" y="5"/>
                  </a:lnTo>
                  <a:lnTo>
                    <a:pt x="706" y="0"/>
                  </a:lnTo>
                  <a:lnTo>
                    <a:pt x="681" y="6"/>
                  </a:lnTo>
                  <a:lnTo>
                    <a:pt x="654" y="13"/>
                  </a:lnTo>
                  <a:lnTo>
                    <a:pt x="624" y="20"/>
                  </a:lnTo>
                  <a:lnTo>
                    <a:pt x="590" y="28"/>
                  </a:lnTo>
                  <a:lnTo>
                    <a:pt x="555" y="38"/>
                  </a:lnTo>
                  <a:lnTo>
                    <a:pt x="516" y="48"/>
                  </a:lnTo>
                  <a:lnTo>
                    <a:pt x="474" y="59"/>
                  </a:lnTo>
                  <a:lnTo>
                    <a:pt x="429" y="72"/>
                  </a:lnTo>
                  <a:lnTo>
                    <a:pt x="398" y="82"/>
                  </a:lnTo>
                  <a:lnTo>
                    <a:pt x="368" y="93"/>
                  </a:lnTo>
                  <a:lnTo>
                    <a:pt x="337" y="106"/>
                  </a:lnTo>
                  <a:lnTo>
                    <a:pt x="308" y="120"/>
                  </a:lnTo>
                  <a:lnTo>
                    <a:pt x="281" y="136"/>
                  </a:lnTo>
                  <a:lnTo>
                    <a:pt x="254" y="152"/>
                  </a:lnTo>
                  <a:lnTo>
                    <a:pt x="229" y="170"/>
                  </a:lnTo>
                  <a:lnTo>
                    <a:pt x="204" y="189"/>
                  </a:lnTo>
                  <a:lnTo>
                    <a:pt x="181" y="207"/>
                  </a:lnTo>
                  <a:lnTo>
                    <a:pt x="161" y="226"/>
                  </a:lnTo>
                  <a:lnTo>
                    <a:pt x="142" y="246"/>
                  </a:lnTo>
                  <a:lnTo>
                    <a:pt x="125" y="265"/>
                  </a:lnTo>
                  <a:lnTo>
                    <a:pt x="110" y="284"/>
                  </a:lnTo>
                  <a:lnTo>
                    <a:pt x="98" y="303"/>
                  </a:lnTo>
                  <a:lnTo>
                    <a:pt x="93" y="314"/>
                  </a:lnTo>
                  <a:lnTo>
                    <a:pt x="88" y="323"/>
                  </a:lnTo>
                  <a:lnTo>
                    <a:pt x="84" y="332"/>
                  </a:lnTo>
                  <a:lnTo>
                    <a:pt x="81" y="341"/>
                  </a:lnTo>
                  <a:lnTo>
                    <a:pt x="73" y="365"/>
                  </a:lnTo>
                  <a:lnTo>
                    <a:pt x="66" y="396"/>
                  </a:lnTo>
                  <a:lnTo>
                    <a:pt x="58" y="431"/>
                  </a:lnTo>
                  <a:lnTo>
                    <a:pt x="51" y="471"/>
                  </a:lnTo>
                  <a:lnTo>
                    <a:pt x="38" y="556"/>
                  </a:lnTo>
                  <a:lnTo>
                    <a:pt x="26" y="645"/>
                  </a:lnTo>
                  <a:lnTo>
                    <a:pt x="15" y="728"/>
                  </a:lnTo>
                  <a:lnTo>
                    <a:pt x="7" y="798"/>
                  </a:lnTo>
                  <a:lnTo>
                    <a:pt x="1" y="846"/>
                  </a:lnTo>
                  <a:lnTo>
                    <a:pt x="0" y="864"/>
                  </a:lnTo>
                  <a:lnTo>
                    <a:pt x="29" y="877"/>
                  </a:lnTo>
                  <a:lnTo>
                    <a:pt x="61" y="888"/>
                  </a:lnTo>
                  <a:lnTo>
                    <a:pt x="96" y="899"/>
                  </a:lnTo>
                  <a:lnTo>
                    <a:pt x="132" y="909"/>
                  </a:lnTo>
                  <a:lnTo>
                    <a:pt x="132" y="910"/>
                  </a:lnTo>
                  <a:lnTo>
                    <a:pt x="132" y="911"/>
                  </a:lnTo>
                  <a:lnTo>
                    <a:pt x="173" y="922"/>
                  </a:lnTo>
                  <a:lnTo>
                    <a:pt x="217" y="931"/>
                  </a:lnTo>
                  <a:lnTo>
                    <a:pt x="263" y="940"/>
                  </a:lnTo>
                  <a:lnTo>
                    <a:pt x="310" y="949"/>
                  </a:lnTo>
                  <a:lnTo>
                    <a:pt x="360" y="956"/>
                  </a:lnTo>
                  <a:lnTo>
                    <a:pt x="411" y="964"/>
                  </a:lnTo>
                  <a:lnTo>
                    <a:pt x="463" y="970"/>
                  </a:lnTo>
                  <a:lnTo>
                    <a:pt x="517" y="976"/>
                  </a:lnTo>
                  <a:lnTo>
                    <a:pt x="572" y="981"/>
                  </a:lnTo>
                  <a:lnTo>
                    <a:pt x="629" y="986"/>
                  </a:lnTo>
                  <a:lnTo>
                    <a:pt x="686" y="990"/>
                  </a:lnTo>
                  <a:lnTo>
                    <a:pt x="743" y="993"/>
                  </a:lnTo>
                  <a:lnTo>
                    <a:pt x="802" y="996"/>
                  </a:lnTo>
                  <a:lnTo>
                    <a:pt x="861" y="998"/>
                  </a:lnTo>
                  <a:lnTo>
                    <a:pt x="921" y="999"/>
                  </a:lnTo>
                  <a:lnTo>
                    <a:pt x="980" y="1000"/>
                  </a:lnTo>
                  <a:lnTo>
                    <a:pt x="985" y="1000"/>
                  </a:lnTo>
                  <a:lnTo>
                    <a:pt x="990" y="1000"/>
                  </a:lnTo>
                  <a:lnTo>
                    <a:pt x="1004" y="1000"/>
                  </a:lnTo>
                  <a:lnTo>
                    <a:pt x="1017" y="1000"/>
                  </a:lnTo>
                  <a:lnTo>
                    <a:pt x="1020" y="1000"/>
                  </a:lnTo>
                  <a:lnTo>
                    <a:pt x="1022" y="1000"/>
                  </a:lnTo>
                  <a:lnTo>
                    <a:pt x="1024" y="1000"/>
                  </a:lnTo>
                  <a:lnTo>
                    <a:pt x="1026" y="1000"/>
                  </a:lnTo>
                  <a:lnTo>
                    <a:pt x="1029" y="1000"/>
                  </a:lnTo>
                  <a:lnTo>
                    <a:pt x="1031" y="1000"/>
                  </a:lnTo>
                  <a:lnTo>
                    <a:pt x="1032" y="1000"/>
                  </a:lnTo>
                  <a:lnTo>
                    <a:pt x="1034" y="1000"/>
                  </a:lnTo>
                  <a:lnTo>
                    <a:pt x="1048" y="1000"/>
                  </a:lnTo>
                  <a:lnTo>
                    <a:pt x="1062" y="1000"/>
                  </a:lnTo>
                  <a:lnTo>
                    <a:pt x="1066" y="1000"/>
                  </a:lnTo>
                  <a:lnTo>
                    <a:pt x="1071" y="1000"/>
                  </a:lnTo>
                  <a:lnTo>
                    <a:pt x="1130" y="999"/>
                  </a:lnTo>
                  <a:lnTo>
                    <a:pt x="1191" y="998"/>
                  </a:lnTo>
                  <a:lnTo>
                    <a:pt x="1249" y="996"/>
                  </a:lnTo>
                  <a:lnTo>
                    <a:pt x="1308" y="993"/>
                  </a:lnTo>
                  <a:lnTo>
                    <a:pt x="1366" y="990"/>
                  </a:lnTo>
                  <a:lnTo>
                    <a:pt x="1424" y="986"/>
                  </a:lnTo>
                  <a:lnTo>
                    <a:pt x="1479" y="981"/>
                  </a:lnTo>
                  <a:lnTo>
                    <a:pt x="1534" y="976"/>
                  </a:lnTo>
                  <a:lnTo>
                    <a:pt x="1589" y="970"/>
                  </a:lnTo>
                  <a:lnTo>
                    <a:pt x="1641" y="964"/>
                  </a:lnTo>
                  <a:lnTo>
                    <a:pt x="1692" y="956"/>
                  </a:lnTo>
                  <a:lnTo>
                    <a:pt x="1742" y="949"/>
                  </a:lnTo>
                  <a:lnTo>
                    <a:pt x="1789" y="940"/>
                  </a:lnTo>
                  <a:lnTo>
                    <a:pt x="1835" y="931"/>
                  </a:lnTo>
                  <a:lnTo>
                    <a:pt x="1879" y="922"/>
                  </a:lnTo>
                  <a:lnTo>
                    <a:pt x="1920" y="911"/>
                  </a:lnTo>
                  <a:lnTo>
                    <a:pt x="1920" y="910"/>
                  </a:lnTo>
                  <a:lnTo>
                    <a:pt x="1920" y="909"/>
                  </a:lnTo>
                  <a:lnTo>
                    <a:pt x="1956" y="899"/>
                  </a:lnTo>
                  <a:lnTo>
                    <a:pt x="1991" y="888"/>
                  </a:lnTo>
                  <a:lnTo>
                    <a:pt x="2023" y="877"/>
                  </a:lnTo>
                  <a:lnTo>
                    <a:pt x="2052" y="864"/>
                  </a:lnTo>
                  <a:close/>
                  <a:moveTo>
                    <a:pt x="1413" y="735"/>
                  </a:moveTo>
                  <a:lnTo>
                    <a:pt x="1562" y="586"/>
                  </a:lnTo>
                  <a:lnTo>
                    <a:pt x="1731" y="692"/>
                  </a:lnTo>
                  <a:lnTo>
                    <a:pt x="1674" y="699"/>
                  </a:lnTo>
                  <a:lnTo>
                    <a:pt x="1619" y="707"/>
                  </a:lnTo>
                  <a:lnTo>
                    <a:pt x="1566" y="714"/>
                  </a:lnTo>
                  <a:lnTo>
                    <a:pt x="1516" y="720"/>
                  </a:lnTo>
                  <a:lnTo>
                    <a:pt x="1475" y="726"/>
                  </a:lnTo>
                  <a:lnTo>
                    <a:pt x="1443" y="731"/>
                  </a:lnTo>
                  <a:lnTo>
                    <a:pt x="1421" y="734"/>
                  </a:lnTo>
                  <a:lnTo>
                    <a:pt x="1413" y="735"/>
                  </a:lnTo>
                  <a:close/>
                </a:path>
              </a:pathLst>
            </a:custGeom>
            <a:solidFill>
              <a:schemeClr val="bg1"/>
            </a:solidFill>
            <a:ln w="9525">
              <a:noFill/>
              <a:round/>
              <a:headEnd/>
              <a:tailEnd/>
            </a:ln>
          </p:spPr>
          <p:txBody>
            <a:bodyPr/>
            <a:lstStyle/>
            <a:p>
              <a:endParaRPr lang="en-US"/>
            </a:p>
          </p:txBody>
        </p:sp>
        <p:sp>
          <p:nvSpPr>
            <p:cNvPr id="40" name="Freeform 35"/>
            <p:cNvSpPr>
              <a:spLocks noChangeAspect="1"/>
            </p:cNvSpPr>
            <p:nvPr/>
          </p:nvSpPr>
          <p:spPr bwMode="auto">
            <a:xfrm>
              <a:off x="1381" y="1651"/>
              <a:ext cx="23" cy="44"/>
            </a:xfrm>
            <a:custGeom>
              <a:avLst/>
              <a:gdLst/>
              <a:ahLst/>
              <a:cxnLst>
                <a:cxn ang="0">
                  <a:pos x="92" y="175"/>
                </a:cxn>
                <a:cxn ang="0">
                  <a:pos x="76" y="141"/>
                </a:cxn>
                <a:cxn ang="0">
                  <a:pos x="61" y="105"/>
                </a:cxn>
                <a:cxn ang="0">
                  <a:pos x="55" y="87"/>
                </a:cxn>
                <a:cxn ang="0">
                  <a:pos x="49" y="68"/>
                </a:cxn>
                <a:cxn ang="0">
                  <a:pos x="43" y="48"/>
                </a:cxn>
                <a:cxn ang="0">
                  <a:pos x="38" y="28"/>
                </a:cxn>
                <a:cxn ang="0">
                  <a:pos x="32" y="0"/>
                </a:cxn>
                <a:cxn ang="0">
                  <a:pos x="26" y="4"/>
                </a:cxn>
                <a:cxn ang="0">
                  <a:pos x="18" y="7"/>
                </a:cxn>
                <a:cxn ang="0">
                  <a:pos x="9" y="9"/>
                </a:cxn>
                <a:cxn ang="0">
                  <a:pos x="0" y="11"/>
                </a:cxn>
                <a:cxn ang="0">
                  <a:pos x="3" y="20"/>
                </a:cxn>
                <a:cxn ang="0">
                  <a:pos x="5" y="30"/>
                </a:cxn>
                <a:cxn ang="0">
                  <a:pos x="7" y="42"/>
                </a:cxn>
                <a:cxn ang="0">
                  <a:pos x="9" y="56"/>
                </a:cxn>
                <a:cxn ang="0">
                  <a:pos x="10" y="69"/>
                </a:cxn>
                <a:cxn ang="0">
                  <a:pos x="11" y="82"/>
                </a:cxn>
                <a:cxn ang="0">
                  <a:pos x="11" y="94"/>
                </a:cxn>
                <a:cxn ang="0">
                  <a:pos x="10" y="105"/>
                </a:cxn>
                <a:cxn ang="0">
                  <a:pos x="27" y="123"/>
                </a:cxn>
                <a:cxn ang="0">
                  <a:pos x="45" y="140"/>
                </a:cxn>
                <a:cxn ang="0">
                  <a:pos x="56" y="149"/>
                </a:cxn>
                <a:cxn ang="0">
                  <a:pos x="67" y="158"/>
                </a:cxn>
                <a:cxn ang="0">
                  <a:pos x="79" y="166"/>
                </a:cxn>
                <a:cxn ang="0">
                  <a:pos x="92" y="175"/>
                </a:cxn>
              </a:cxnLst>
              <a:rect l="0" t="0" r="r" b="b"/>
              <a:pathLst>
                <a:path w="92" h="175">
                  <a:moveTo>
                    <a:pt x="92" y="175"/>
                  </a:moveTo>
                  <a:lnTo>
                    <a:pt x="76" y="141"/>
                  </a:lnTo>
                  <a:lnTo>
                    <a:pt x="61" y="105"/>
                  </a:lnTo>
                  <a:lnTo>
                    <a:pt x="55" y="87"/>
                  </a:lnTo>
                  <a:lnTo>
                    <a:pt x="49" y="68"/>
                  </a:lnTo>
                  <a:lnTo>
                    <a:pt x="43" y="48"/>
                  </a:lnTo>
                  <a:lnTo>
                    <a:pt x="38" y="28"/>
                  </a:lnTo>
                  <a:lnTo>
                    <a:pt x="32" y="0"/>
                  </a:lnTo>
                  <a:lnTo>
                    <a:pt x="26" y="4"/>
                  </a:lnTo>
                  <a:lnTo>
                    <a:pt x="18" y="7"/>
                  </a:lnTo>
                  <a:lnTo>
                    <a:pt x="9" y="9"/>
                  </a:lnTo>
                  <a:lnTo>
                    <a:pt x="0" y="11"/>
                  </a:lnTo>
                  <a:lnTo>
                    <a:pt x="3" y="20"/>
                  </a:lnTo>
                  <a:lnTo>
                    <a:pt x="5" y="30"/>
                  </a:lnTo>
                  <a:lnTo>
                    <a:pt x="7" y="42"/>
                  </a:lnTo>
                  <a:lnTo>
                    <a:pt x="9" y="56"/>
                  </a:lnTo>
                  <a:lnTo>
                    <a:pt x="10" y="69"/>
                  </a:lnTo>
                  <a:lnTo>
                    <a:pt x="11" y="82"/>
                  </a:lnTo>
                  <a:lnTo>
                    <a:pt x="11" y="94"/>
                  </a:lnTo>
                  <a:lnTo>
                    <a:pt x="10" y="105"/>
                  </a:lnTo>
                  <a:lnTo>
                    <a:pt x="27" y="123"/>
                  </a:lnTo>
                  <a:lnTo>
                    <a:pt x="45" y="140"/>
                  </a:lnTo>
                  <a:lnTo>
                    <a:pt x="56" y="149"/>
                  </a:lnTo>
                  <a:lnTo>
                    <a:pt x="67" y="158"/>
                  </a:lnTo>
                  <a:lnTo>
                    <a:pt x="79" y="166"/>
                  </a:lnTo>
                  <a:lnTo>
                    <a:pt x="92" y="175"/>
                  </a:lnTo>
                  <a:close/>
                </a:path>
              </a:pathLst>
            </a:custGeom>
            <a:solidFill>
              <a:schemeClr val="bg1"/>
            </a:solidFill>
            <a:ln w="9525">
              <a:noFill/>
              <a:round/>
              <a:headEnd/>
              <a:tailEnd/>
            </a:ln>
          </p:spPr>
          <p:txBody>
            <a:bodyPr/>
            <a:lstStyle/>
            <a:p>
              <a:endParaRPr lang="en-US"/>
            </a:p>
          </p:txBody>
        </p:sp>
        <p:sp>
          <p:nvSpPr>
            <p:cNvPr id="41" name="Freeform 36"/>
            <p:cNvSpPr>
              <a:spLocks noChangeAspect="1"/>
            </p:cNvSpPr>
            <p:nvPr/>
          </p:nvSpPr>
          <p:spPr bwMode="auto">
            <a:xfrm>
              <a:off x="1309" y="1315"/>
              <a:ext cx="364" cy="466"/>
            </a:xfrm>
            <a:custGeom>
              <a:avLst/>
              <a:gdLst/>
              <a:ahLst/>
              <a:cxnLst>
                <a:cxn ang="0">
                  <a:pos x="105" y="1425"/>
                </a:cxn>
                <a:cxn ang="0">
                  <a:pos x="217" y="1528"/>
                </a:cxn>
                <a:cxn ang="0">
                  <a:pos x="413" y="1693"/>
                </a:cxn>
                <a:cxn ang="0">
                  <a:pos x="684" y="1857"/>
                </a:cxn>
                <a:cxn ang="0">
                  <a:pos x="934" y="1835"/>
                </a:cxn>
                <a:cxn ang="0">
                  <a:pos x="1122" y="1703"/>
                </a:cxn>
                <a:cxn ang="0">
                  <a:pos x="1254" y="1478"/>
                </a:cxn>
                <a:cxn ang="0">
                  <a:pos x="1342" y="1408"/>
                </a:cxn>
                <a:cxn ang="0">
                  <a:pos x="1445" y="1226"/>
                </a:cxn>
                <a:cxn ang="0">
                  <a:pos x="1419" y="1012"/>
                </a:cxn>
                <a:cxn ang="0">
                  <a:pos x="1353" y="907"/>
                </a:cxn>
                <a:cxn ang="0">
                  <a:pos x="1293" y="599"/>
                </a:cxn>
                <a:cxn ang="0">
                  <a:pos x="1173" y="418"/>
                </a:cxn>
                <a:cxn ang="0">
                  <a:pos x="981" y="303"/>
                </a:cxn>
                <a:cxn ang="0">
                  <a:pos x="716" y="272"/>
                </a:cxn>
                <a:cxn ang="0">
                  <a:pos x="542" y="302"/>
                </a:cxn>
                <a:cxn ang="0">
                  <a:pos x="373" y="394"/>
                </a:cxn>
                <a:cxn ang="0">
                  <a:pos x="248" y="552"/>
                </a:cxn>
                <a:cxn ang="0">
                  <a:pos x="181" y="899"/>
                </a:cxn>
                <a:cxn ang="0">
                  <a:pos x="255" y="1112"/>
                </a:cxn>
                <a:cxn ang="0">
                  <a:pos x="302" y="1134"/>
                </a:cxn>
                <a:cxn ang="0">
                  <a:pos x="327" y="826"/>
                </a:cxn>
                <a:cxn ang="0">
                  <a:pos x="436" y="644"/>
                </a:cxn>
                <a:cxn ang="0">
                  <a:pos x="568" y="692"/>
                </a:cxn>
                <a:cxn ang="0">
                  <a:pos x="919" y="779"/>
                </a:cxn>
                <a:cxn ang="0">
                  <a:pos x="1200" y="889"/>
                </a:cxn>
                <a:cxn ang="0">
                  <a:pos x="1225" y="1204"/>
                </a:cxn>
                <a:cxn ang="0">
                  <a:pos x="1320" y="1035"/>
                </a:cxn>
                <a:cxn ang="0">
                  <a:pos x="1372" y="1094"/>
                </a:cxn>
                <a:cxn ang="0">
                  <a:pos x="1351" y="1277"/>
                </a:cxn>
                <a:cxn ang="0">
                  <a:pos x="1272" y="1354"/>
                </a:cxn>
                <a:cxn ang="0">
                  <a:pos x="1196" y="1433"/>
                </a:cxn>
                <a:cxn ang="0">
                  <a:pos x="1094" y="1626"/>
                </a:cxn>
                <a:cxn ang="0">
                  <a:pos x="948" y="1750"/>
                </a:cxn>
                <a:cxn ang="0">
                  <a:pos x="771" y="1794"/>
                </a:cxn>
                <a:cxn ang="0">
                  <a:pos x="572" y="1738"/>
                </a:cxn>
                <a:cxn ang="0">
                  <a:pos x="653" y="1705"/>
                </a:cxn>
                <a:cxn ang="0">
                  <a:pos x="876" y="1706"/>
                </a:cxn>
                <a:cxn ang="0">
                  <a:pos x="862" y="1606"/>
                </a:cxn>
                <a:cxn ang="0">
                  <a:pos x="643" y="1631"/>
                </a:cxn>
                <a:cxn ang="0">
                  <a:pos x="375" y="1573"/>
                </a:cxn>
                <a:cxn ang="0">
                  <a:pos x="220" y="1426"/>
                </a:cxn>
                <a:cxn ang="0">
                  <a:pos x="186" y="1025"/>
                </a:cxn>
                <a:cxn ang="0">
                  <a:pos x="117" y="948"/>
                </a:cxn>
                <a:cxn ang="0">
                  <a:pos x="157" y="665"/>
                </a:cxn>
                <a:cxn ang="0">
                  <a:pos x="345" y="364"/>
                </a:cxn>
                <a:cxn ang="0">
                  <a:pos x="761" y="229"/>
                </a:cxn>
                <a:cxn ang="0">
                  <a:pos x="1164" y="358"/>
                </a:cxn>
                <a:cxn ang="0">
                  <a:pos x="1353" y="644"/>
                </a:cxn>
                <a:cxn ang="0">
                  <a:pos x="1420" y="926"/>
                </a:cxn>
                <a:cxn ang="0">
                  <a:pos x="1410" y="626"/>
                </a:cxn>
                <a:cxn ang="0">
                  <a:pos x="1249" y="340"/>
                </a:cxn>
                <a:cxn ang="0">
                  <a:pos x="1039" y="202"/>
                </a:cxn>
                <a:cxn ang="0">
                  <a:pos x="902" y="42"/>
                </a:cxn>
                <a:cxn ang="0">
                  <a:pos x="685" y="14"/>
                </a:cxn>
                <a:cxn ang="0">
                  <a:pos x="537" y="164"/>
                </a:cxn>
                <a:cxn ang="0">
                  <a:pos x="332" y="282"/>
                </a:cxn>
                <a:cxn ang="0">
                  <a:pos x="144" y="524"/>
                </a:cxn>
                <a:cxn ang="0">
                  <a:pos x="61" y="962"/>
                </a:cxn>
                <a:cxn ang="0">
                  <a:pos x="3" y="1042"/>
                </a:cxn>
              </a:cxnLst>
              <a:rect l="0" t="0" r="r" b="b"/>
              <a:pathLst>
                <a:path w="1456" h="1865">
                  <a:moveTo>
                    <a:pt x="46" y="1345"/>
                  </a:moveTo>
                  <a:lnTo>
                    <a:pt x="49" y="1354"/>
                  </a:lnTo>
                  <a:lnTo>
                    <a:pt x="52" y="1364"/>
                  </a:lnTo>
                  <a:lnTo>
                    <a:pt x="56" y="1373"/>
                  </a:lnTo>
                  <a:lnTo>
                    <a:pt x="61" y="1382"/>
                  </a:lnTo>
                  <a:lnTo>
                    <a:pt x="67" y="1390"/>
                  </a:lnTo>
                  <a:lnTo>
                    <a:pt x="73" y="1399"/>
                  </a:lnTo>
                  <a:lnTo>
                    <a:pt x="80" y="1406"/>
                  </a:lnTo>
                  <a:lnTo>
                    <a:pt x="88" y="1413"/>
                  </a:lnTo>
                  <a:lnTo>
                    <a:pt x="97" y="1419"/>
                  </a:lnTo>
                  <a:lnTo>
                    <a:pt x="105" y="1425"/>
                  </a:lnTo>
                  <a:lnTo>
                    <a:pt x="114" y="1430"/>
                  </a:lnTo>
                  <a:lnTo>
                    <a:pt x="123" y="1435"/>
                  </a:lnTo>
                  <a:lnTo>
                    <a:pt x="132" y="1439"/>
                  </a:lnTo>
                  <a:lnTo>
                    <a:pt x="141" y="1442"/>
                  </a:lnTo>
                  <a:lnTo>
                    <a:pt x="150" y="1444"/>
                  </a:lnTo>
                  <a:lnTo>
                    <a:pt x="159" y="1446"/>
                  </a:lnTo>
                  <a:lnTo>
                    <a:pt x="168" y="1462"/>
                  </a:lnTo>
                  <a:lnTo>
                    <a:pt x="178" y="1478"/>
                  </a:lnTo>
                  <a:lnTo>
                    <a:pt x="190" y="1494"/>
                  </a:lnTo>
                  <a:lnTo>
                    <a:pt x="203" y="1511"/>
                  </a:lnTo>
                  <a:lnTo>
                    <a:pt x="217" y="1528"/>
                  </a:lnTo>
                  <a:lnTo>
                    <a:pt x="234" y="1546"/>
                  </a:lnTo>
                  <a:lnTo>
                    <a:pt x="251" y="1563"/>
                  </a:lnTo>
                  <a:lnTo>
                    <a:pt x="270" y="1579"/>
                  </a:lnTo>
                  <a:lnTo>
                    <a:pt x="291" y="1595"/>
                  </a:lnTo>
                  <a:lnTo>
                    <a:pt x="313" y="1610"/>
                  </a:lnTo>
                  <a:lnTo>
                    <a:pt x="337" y="1625"/>
                  </a:lnTo>
                  <a:lnTo>
                    <a:pt x="364" y="1638"/>
                  </a:lnTo>
                  <a:lnTo>
                    <a:pt x="369" y="1640"/>
                  </a:lnTo>
                  <a:lnTo>
                    <a:pt x="374" y="1643"/>
                  </a:lnTo>
                  <a:lnTo>
                    <a:pt x="393" y="1668"/>
                  </a:lnTo>
                  <a:lnTo>
                    <a:pt x="413" y="1693"/>
                  </a:lnTo>
                  <a:lnTo>
                    <a:pt x="434" y="1715"/>
                  </a:lnTo>
                  <a:lnTo>
                    <a:pt x="455" y="1736"/>
                  </a:lnTo>
                  <a:lnTo>
                    <a:pt x="478" y="1756"/>
                  </a:lnTo>
                  <a:lnTo>
                    <a:pt x="502" y="1774"/>
                  </a:lnTo>
                  <a:lnTo>
                    <a:pt x="526" y="1791"/>
                  </a:lnTo>
                  <a:lnTo>
                    <a:pt x="550" y="1806"/>
                  </a:lnTo>
                  <a:lnTo>
                    <a:pt x="576" y="1820"/>
                  </a:lnTo>
                  <a:lnTo>
                    <a:pt x="602" y="1832"/>
                  </a:lnTo>
                  <a:lnTo>
                    <a:pt x="628" y="1842"/>
                  </a:lnTo>
                  <a:lnTo>
                    <a:pt x="656" y="1850"/>
                  </a:lnTo>
                  <a:lnTo>
                    <a:pt x="684" y="1857"/>
                  </a:lnTo>
                  <a:lnTo>
                    <a:pt x="712" y="1861"/>
                  </a:lnTo>
                  <a:lnTo>
                    <a:pt x="741" y="1864"/>
                  </a:lnTo>
                  <a:lnTo>
                    <a:pt x="771" y="1865"/>
                  </a:lnTo>
                  <a:lnTo>
                    <a:pt x="792" y="1864"/>
                  </a:lnTo>
                  <a:lnTo>
                    <a:pt x="813" y="1863"/>
                  </a:lnTo>
                  <a:lnTo>
                    <a:pt x="834" y="1861"/>
                  </a:lnTo>
                  <a:lnTo>
                    <a:pt x="854" y="1857"/>
                  </a:lnTo>
                  <a:lnTo>
                    <a:pt x="874" y="1853"/>
                  </a:lnTo>
                  <a:lnTo>
                    <a:pt x="894" y="1848"/>
                  </a:lnTo>
                  <a:lnTo>
                    <a:pt x="915" y="1842"/>
                  </a:lnTo>
                  <a:lnTo>
                    <a:pt x="934" y="1835"/>
                  </a:lnTo>
                  <a:lnTo>
                    <a:pt x="953" y="1827"/>
                  </a:lnTo>
                  <a:lnTo>
                    <a:pt x="971" y="1819"/>
                  </a:lnTo>
                  <a:lnTo>
                    <a:pt x="990" y="1808"/>
                  </a:lnTo>
                  <a:lnTo>
                    <a:pt x="1007" y="1798"/>
                  </a:lnTo>
                  <a:lnTo>
                    <a:pt x="1025" y="1786"/>
                  </a:lnTo>
                  <a:lnTo>
                    <a:pt x="1043" y="1774"/>
                  </a:lnTo>
                  <a:lnTo>
                    <a:pt x="1060" y="1762"/>
                  </a:lnTo>
                  <a:lnTo>
                    <a:pt x="1076" y="1748"/>
                  </a:lnTo>
                  <a:lnTo>
                    <a:pt x="1092" y="1734"/>
                  </a:lnTo>
                  <a:lnTo>
                    <a:pt x="1107" y="1718"/>
                  </a:lnTo>
                  <a:lnTo>
                    <a:pt x="1122" y="1703"/>
                  </a:lnTo>
                  <a:lnTo>
                    <a:pt x="1137" y="1686"/>
                  </a:lnTo>
                  <a:lnTo>
                    <a:pt x="1151" y="1667"/>
                  </a:lnTo>
                  <a:lnTo>
                    <a:pt x="1164" y="1649"/>
                  </a:lnTo>
                  <a:lnTo>
                    <a:pt x="1178" y="1630"/>
                  </a:lnTo>
                  <a:lnTo>
                    <a:pt x="1191" y="1611"/>
                  </a:lnTo>
                  <a:lnTo>
                    <a:pt x="1202" y="1591"/>
                  </a:lnTo>
                  <a:lnTo>
                    <a:pt x="1214" y="1570"/>
                  </a:lnTo>
                  <a:lnTo>
                    <a:pt x="1225" y="1548"/>
                  </a:lnTo>
                  <a:lnTo>
                    <a:pt x="1235" y="1525"/>
                  </a:lnTo>
                  <a:lnTo>
                    <a:pt x="1245" y="1502"/>
                  </a:lnTo>
                  <a:lnTo>
                    <a:pt x="1254" y="1478"/>
                  </a:lnTo>
                  <a:lnTo>
                    <a:pt x="1263" y="1454"/>
                  </a:lnTo>
                  <a:lnTo>
                    <a:pt x="1271" y="1429"/>
                  </a:lnTo>
                  <a:lnTo>
                    <a:pt x="1272" y="1430"/>
                  </a:lnTo>
                  <a:lnTo>
                    <a:pt x="1274" y="1430"/>
                  </a:lnTo>
                  <a:lnTo>
                    <a:pt x="1284" y="1429"/>
                  </a:lnTo>
                  <a:lnTo>
                    <a:pt x="1294" y="1428"/>
                  </a:lnTo>
                  <a:lnTo>
                    <a:pt x="1305" y="1426"/>
                  </a:lnTo>
                  <a:lnTo>
                    <a:pt x="1314" y="1422"/>
                  </a:lnTo>
                  <a:lnTo>
                    <a:pt x="1324" y="1419"/>
                  </a:lnTo>
                  <a:lnTo>
                    <a:pt x="1333" y="1414"/>
                  </a:lnTo>
                  <a:lnTo>
                    <a:pt x="1342" y="1408"/>
                  </a:lnTo>
                  <a:lnTo>
                    <a:pt x="1351" y="1402"/>
                  </a:lnTo>
                  <a:lnTo>
                    <a:pt x="1364" y="1389"/>
                  </a:lnTo>
                  <a:lnTo>
                    <a:pt x="1377" y="1376"/>
                  </a:lnTo>
                  <a:lnTo>
                    <a:pt x="1388" y="1361"/>
                  </a:lnTo>
                  <a:lnTo>
                    <a:pt x="1399" y="1345"/>
                  </a:lnTo>
                  <a:lnTo>
                    <a:pt x="1409" y="1328"/>
                  </a:lnTo>
                  <a:lnTo>
                    <a:pt x="1418" y="1309"/>
                  </a:lnTo>
                  <a:lnTo>
                    <a:pt x="1426" y="1290"/>
                  </a:lnTo>
                  <a:lnTo>
                    <a:pt x="1433" y="1269"/>
                  </a:lnTo>
                  <a:lnTo>
                    <a:pt x="1440" y="1247"/>
                  </a:lnTo>
                  <a:lnTo>
                    <a:pt x="1445" y="1226"/>
                  </a:lnTo>
                  <a:lnTo>
                    <a:pt x="1449" y="1204"/>
                  </a:lnTo>
                  <a:lnTo>
                    <a:pt x="1452" y="1181"/>
                  </a:lnTo>
                  <a:lnTo>
                    <a:pt x="1453" y="1159"/>
                  </a:lnTo>
                  <a:lnTo>
                    <a:pt x="1453" y="1136"/>
                  </a:lnTo>
                  <a:lnTo>
                    <a:pt x="1452" y="1113"/>
                  </a:lnTo>
                  <a:lnTo>
                    <a:pt x="1449" y="1091"/>
                  </a:lnTo>
                  <a:lnTo>
                    <a:pt x="1445" y="1070"/>
                  </a:lnTo>
                  <a:lnTo>
                    <a:pt x="1439" y="1052"/>
                  </a:lnTo>
                  <a:lnTo>
                    <a:pt x="1432" y="1034"/>
                  </a:lnTo>
                  <a:lnTo>
                    <a:pt x="1424" y="1019"/>
                  </a:lnTo>
                  <a:lnTo>
                    <a:pt x="1419" y="1012"/>
                  </a:lnTo>
                  <a:lnTo>
                    <a:pt x="1414" y="1005"/>
                  </a:lnTo>
                  <a:lnTo>
                    <a:pt x="1409" y="999"/>
                  </a:lnTo>
                  <a:lnTo>
                    <a:pt x="1403" y="993"/>
                  </a:lnTo>
                  <a:lnTo>
                    <a:pt x="1398" y="988"/>
                  </a:lnTo>
                  <a:lnTo>
                    <a:pt x="1391" y="983"/>
                  </a:lnTo>
                  <a:lnTo>
                    <a:pt x="1385" y="978"/>
                  </a:lnTo>
                  <a:lnTo>
                    <a:pt x="1378" y="973"/>
                  </a:lnTo>
                  <a:lnTo>
                    <a:pt x="1366" y="968"/>
                  </a:lnTo>
                  <a:lnTo>
                    <a:pt x="1353" y="964"/>
                  </a:lnTo>
                  <a:lnTo>
                    <a:pt x="1353" y="941"/>
                  </a:lnTo>
                  <a:lnTo>
                    <a:pt x="1353" y="907"/>
                  </a:lnTo>
                  <a:lnTo>
                    <a:pt x="1353" y="868"/>
                  </a:lnTo>
                  <a:lnTo>
                    <a:pt x="1353" y="824"/>
                  </a:lnTo>
                  <a:lnTo>
                    <a:pt x="1353" y="816"/>
                  </a:lnTo>
                  <a:lnTo>
                    <a:pt x="1353" y="808"/>
                  </a:lnTo>
                  <a:lnTo>
                    <a:pt x="1346" y="769"/>
                  </a:lnTo>
                  <a:lnTo>
                    <a:pt x="1338" y="731"/>
                  </a:lnTo>
                  <a:lnTo>
                    <a:pt x="1327" y="692"/>
                  </a:lnTo>
                  <a:lnTo>
                    <a:pt x="1316" y="654"/>
                  </a:lnTo>
                  <a:lnTo>
                    <a:pt x="1309" y="635"/>
                  </a:lnTo>
                  <a:lnTo>
                    <a:pt x="1302" y="617"/>
                  </a:lnTo>
                  <a:lnTo>
                    <a:pt x="1293" y="599"/>
                  </a:lnTo>
                  <a:lnTo>
                    <a:pt x="1285" y="581"/>
                  </a:lnTo>
                  <a:lnTo>
                    <a:pt x="1277" y="563"/>
                  </a:lnTo>
                  <a:lnTo>
                    <a:pt x="1267" y="545"/>
                  </a:lnTo>
                  <a:lnTo>
                    <a:pt x="1258" y="528"/>
                  </a:lnTo>
                  <a:lnTo>
                    <a:pt x="1247" y="511"/>
                  </a:lnTo>
                  <a:lnTo>
                    <a:pt x="1237" y="495"/>
                  </a:lnTo>
                  <a:lnTo>
                    <a:pt x="1225" y="479"/>
                  </a:lnTo>
                  <a:lnTo>
                    <a:pt x="1213" y="463"/>
                  </a:lnTo>
                  <a:lnTo>
                    <a:pt x="1200" y="448"/>
                  </a:lnTo>
                  <a:lnTo>
                    <a:pt x="1187" y="434"/>
                  </a:lnTo>
                  <a:lnTo>
                    <a:pt x="1173" y="418"/>
                  </a:lnTo>
                  <a:lnTo>
                    <a:pt x="1158" y="405"/>
                  </a:lnTo>
                  <a:lnTo>
                    <a:pt x="1142" y="391"/>
                  </a:lnTo>
                  <a:lnTo>
                    <a:pt x="1126" y="379"/>
                  </a:lnTo>
                  <a:lnTo>
                    <a:pt x="1110" y="367"/>
                  </a:lnTo>
                  <a:lnTo>
                    <a:pt x="1092" y="355"/>
                  </a:lnTo>
                  <a:lnTo>
                    <a:pt x="1074" y="344"/>
                  </a:lnTo>
                  <a:lnTo>
                    <a:pt x="1055" y="334"/>
                  </a:lnTo>
                  <a:lnTo>
                    <a:pt x="1036" y="325"/>
                  </a:lnTo>
                  <a:lnTo>
                    <a:pt x="1014" y="316"/>
                  </a:lnTo>
                  <a:lnTo>
                    <a:pt x="993" y="308"/>
                  </a:lnTo>
                  <a:lnTo>
                    <a:pt x="981" y="303"/>
                  </a:lnTo>
                  <a:lnTo>
                    <a:pt x="969" y="300"/>
                  </a:lnTo>
                  <a:lnTo>
                    <a:pt x="946" y="293"/>
                  </a:lnTo>
                  <a:lnTo>
                    <a:pt x="922" y="288"/>
                  </a:lnTo>
                  <a:lnTo>
                    <a:pt x="897" y="283"/>
                  </a:lnTo>
                  <a:lnTo>
                    <a:pt x="871" y="278"/>
                  </a:lnTo>
                  <a:lnTo>
                    <a:pt x="845" y="275"/>
                  </a:lnTo>
                  <a:lnTo>
                    <a:pt x="818" y="273"/>
                  </a:lnTo>
                  <a:lnTo>
                    <a:pt x="791" y="271"/>
                  </a:lnTo>
                  <a:lnTo>
                    <a:pt x="761" y="271"/>
                  </a:lnTo>
                  <a:lnTo>
                    <a:pt x="738" y="271"/>
                  </a:lnTo>
                  <a:lnTo>
                    <a:pt x="716" y="272"/>
                  </a:lnTo>
                  <a:lnTo>
                    <a:pt x="694" y="273"/>
                  </a:lnTo>
                  <a:lnTo>
                    <a:pt x="672" y="275"/>
                  </a:lnTo>
                  <a:lnTo>
                    <a:pt x="652" y="278"/>
                  </a:lnTo>
                  <a:lnTo>
                    <a:pt x="631" y="282"/>
                  </a:lnTo>
                  <a:lnTo>
                    <a:pt x="610" y="285"/>
                  </a:lnTo>
                  <a:lnTo>
                    <a:pt x="591" y="289"/>
                  </a:lnTo>
                  <a:lnTo>
                    <a:pt x="586" y="290"/>
                  </a:lnTo>
                  <a:lnTo>
                    <a:pt x="581" y="291"/>
                  </a:lnTo>
                  <a:lnTo>
                    <a:pt x="570" y="294"/>
                  </a:lnTo>
                  <a:lnTo>
                    <a:pt x="560" y="297"/>
                  </a:lnTo>
                  <a:lnTo>
                    <a:pt x="542" y="302"/>
                  </a:lnTo>
                  <a:lnTo>
                    <a:pt x="525" y="308"/>
                  </a:lnTo>
                  <a:lnTo>
                    <a:pt x="508" y="314"/>
                  </a:lnTo>
                  <a:lnTo>
                    <a:pt x="491" y="321"/>
                  </a:lnTo>
                  <a:lnTo>
                    <a:pt x="475" y="329"/>
                  </a:lnTo>
                  <a:lnTo>
                    <a:pt x="459" y="337"/>
                  </a:lnTo>
                  <a:lnTo>
                    <a:pt x="444" y="345"/>
                  </a:lnTo>
                  <a:lnTo>
                    <a:pt x="429" y="354"/>
                  </a:lnTo>
                  <a:lnTo>
                    <a:pt x="414" y="363"/>
                  </a:lnTo>
                  <a:lnTo>
                    <a:pt x="400" y="373"/>
                  </a:lnTo>
                  <a:lnTo>
                    <a:pt x="386" y="383"/>
                  </a:lnTo>
                  <a:lnTo>
                    <a:pt x="373" y="394"/>
                  </a:lnTo>
                  <a:lnTo>
                    <a:pt x="359" y="406"/>
                  </a:lnTo>
                  <a:lnTo>
                    <a:pt x="346" y="418"/>
                  </a:lnTo>
                  <a:lnTo>
                    <a:pt x="334" y="431"/>
                  </a:lnTo>
                  <a:lnTo>
                    <a:pt x="322" y="444"/>
                  </a:lnTo>
                  <a:lnTo>
                    <a:pt x="310" y="458"/>
                  </a:lnTo>
                  <a:lnTo>
                    <a:pt x="298" y="473"/>
                  </a:lnTo>
                  <a:lnTo>
                    <a:pt x="287" y="488"/>
                  </a:lnTo>
                  <a:lnTo>
                    <a:pt x="276" y="504"/>
                  </a:lnTo>
                  <a:lnTo>
                    <a:pt x="266" y="520"/>
                  </a:lnTo>
                  <a:lnTo>
                    <a:pt x="257" y="536"/>
                  </a:lnTo>
                  <a:lnTo>
                    <a:pt x="248" y="552"/>
                  </a:lnTo>
                  <a:lnTo>
                    <a:pt x="239" y="569"/>
                  </a:lnTo>
                  <a:lnTo>
                    <a:pt x="223" y="603"/>
                  </a:lnTo>
                  <a:lnTo>
                    <a:pt x="209" y="637"/>
                  </a:lnTo>
                  <a:lnTo>
                    <a:pt x="197" y="672"/>
                  </a:lnTo>
                  <a:lnTo>
                    <a:pt x="187" y="707"/>
                  </a:lnTo>
                  <a:lnTo>
                    <a:pt x="183" y="735"/>
                  </a:lnTo>
                  <a:lnTo>
                    <a:pt x="179" y="764"/>
                  </a:lnTo>
                  <a:lnTo>
                    <a:pt x="177" y="794"/>
                  </a:lnTo>
                  <a:lnTo>
                    <a:pt x="176" y="824"/>
                  </a:lnTo>
                  <a:lnTo>
                    <a:pt x="176" y="896"/>
                  </a:lnTo>
                  <a:lnTo>
                    <a:pt x="181" y="899"/>
                  </a:lnTo>
                  <a:lnTo>
                    <a:pt x="186" y="904"/>
                  </a:lnTo>
                  <a:lnTo>
                    <a:pt x="190" y="909"/>
                  </a:lnTo>
                  <a:lnTo>
                    <a:pt x="194" y="914"/>
                  </a:lnTo>
                  <a:lnTo>
                    <a:pt x="200" y="927"/>
                  </a:lnTo>
                  <a:lnTo>
                    <a:pt x="206" y="940"/>
                  </a:lnTo>
                  <a:lnTo>
                    <a:pt x="214" y="963"/>
                  </a:lnTo>
                  <a:lnTo>
                    <a:pt x="216" y="973"/>
                  </a:lnTo>
                  <a:lnTo>
                    <a:pt x="224" y="1011"/>
                  </a:lnTo>
                  <a:lnTo>
                    <a:pt x="234" y="1046"/>
                  </a:lnTo>
                  <a:lnTo>
                    <a:pt x="244" y="1080"/>
                  </a:lnTo>
                  <a:lnTo>
                    <a:pt x="255" y="1112"/>
                  </a:lnTo>
                  <a:lnTo>
                    <a:pt x="260" y="1129"/>
                  </a:lnTo>
                  <a:lnTo>
                    <a:pt x="266" y="1143"/>
                  </a:lnTo>
                  <a:lnTo>
                    <a:pt x="272" y="1157"/>
                  </a:lnTo>
                  <a:lnTo>
                    <a:pt x="279" y="1170"/>
                  </a:lnTo>
                  <a:lnTo>
                    <a:pt x="285" y="1182"/>
                  </a:lnTo>
                  <a:lnTo>
                    <a:pt x="292" y="1193"/>
                  </a:lnTo>
                  <a:lnTo>
                    <a:pt x="299" y="1203"/>
                  </a:lnTo>
                  <a:lnTo>
                    <a:pt x="307" y="1212"/>
                  </a:lnTo>
                  <a:lnTo>
                    <a:pt x="306" y="1202"/>
                  </a:lnTo>
                  <a:lnTo>
                    <a:pt x="304" y="1175"/>
                  </a:lnTo>
                  <a:lnTo>
                    <a:pt x="302" y="1134"/>
                  </a:lnTo>
                  <a:lnTo>
                    <a:pt x="300" y="1082"/>
                  </a:lnTo>
                  <a:lnTo>
                    <a:pt x="300" y="1055"/>
                  </a:lnTo>
                  <a:lnTo>
                    <a:pt x="300" y="1026"/>
                  </a:lnTo>
                  <a:lnTo>
                    <a:pt x="301" y="997"/>
                  </a:lnTo>
                  <a:lnTo>
                    <a:pt x="302" y="967"/>
                  </a:lnTo>
                  <a:lnTo>
                    <a:pt x="305" y="938"/>
                  </a:lnTo>
                  <a:lnTo>
                    <a:pt x="308" y="910"/>
                  </a:lnTo>
                  <a:lnTo>
                    <a:pt x="312" y="883"/>
                  </a:lnTo>
                  <a:lnTo>
                    <a:pt x="317" y="859"/>
                  </a:lnTo>
                  <a:lnTo>
                    <a:pt x="321" y="843"/>
                  </a:lnTo>
                  <a:lnTo>
                    <a:pt x="327" y="826"/>
                  </a:lnTo>
                  <a:lnTo>
                    <a:pt x="333" y="810"/>
                  </a:lnTo>
                  <a:lnTo>
                    <a:pt x="340" y="794"/>
                  </a:lnTo>
                  <a:lnTo>
                    <a:pt x="347" y="777"/>
                  </a:lnTo>
                  <a:lnTo>
                    <a:pt x="356" y="761"/>
                  </a:lnTo>
                  <a:lnTo>
                    <a:pt x="366" y="744"/>
                  </a:lnTo>
                  <a:lnTo>
                    <a:pt x="376" y="727"/>
                  </a:lnTo>
                  <a:lnTo>
                    <a:pt x="387" y="710"/>
                  </a:lnTo>
                  <a:lnTo>
                    <a:pt x="398" y="693"/>
                  </a:lnTo>
                  <a:lnTo>
                    <a:pt x="410" y="676"/>
                  </a:lnTo>
                  <a:lnTo>
                    <a:pt x="423" y="660"/>
                  </a:lnTo>
                  <a:lnTo>
                    <a:pt x="436" y="644"/>
                  </a:lnTo>
                  <a:lnTo>
                    <a:pt x="450" y="628"/>
                  </a:lnTo>
                  <a:lnTo>
                    <a:pt x="464" y="613"/>
                  </a:lnTo>
                  <a:lnTo>
                    <a:pt x="479" y="598"/>
                  </a:lnTo>
                  <a:lnTo>
                    <a:pt x="485" y="610"/>
                  </a:lnTo>
                  <a:lnTo>
                    <a:pt x="493" y="622"/>
                  </a:lnTo>
                  <a:lnTo>
                    <a:pt x="502" y="634"/>
                  </a:lnTo>
                  <a:lnTo>
                    <a:pt x="512" y="646"/>
                  </a:lnTo>
                  <a:lnTo>
                    <a:pt x="524" y="658"/>
                  </a:lnTo>
                  <a:lnTo>
                    <a:pt x="537" y="669"/>
                  </a:lnTo>
                  <a:lnTo>
                    <a:pt x="552" y="681"/>
                  </a:lnTo>
                  <a:lnTo>
                    <a:pt x="568" y="692"/>
                  </a:lnTo>
                  <a:lnTo>
                    <a:pt x="587" y="703"/>
                  </a:lnTo>
                  <a:lnTo>
                    <a:pt x="607" y="713"/>
                  </a:lnTo>
                  <a:lnTo>
                    <a:pt x="631" y="723"/>
                  </a:lnTo>
                  <a:lnTo>
                    <a:pt x="656" y="732"/>
                  </a:lnTo>
                  <a:lnTo>
                    <a:pt x="683" y="740"/>
                  </a:lnTo>
                  <a:lnTo>
                    <a:pt x="713" y="747"/>
                  </a:lnTo>
                  <a:lnTo>
                    <a:pt x="745" y="753"/>
                  </a:lnTo>
                  <a:lnTo>
                    <a:pt x="781" y="758"/>
                  </a:lnTo>
                  <a:lnTo>
                    <a:pt x="830" y="765"/>
                  </a:lnTo>
                  <a:lnTo>
                    <a:pt x="876" y="772"/>
                  </a:lnTo>
                  <a:lnTo>
                    <a:pt x="919" y="779"/>
                  </a:lnTo>
                  <a:lnTo>
                    <a:pt x="958" y="787"/>
                  </a:lnTo>
                  <a:lnTo>
                    <a:pt x="993" y="795"/>
                  </a:lnTo>
                  <a:lnTo>
                    <a:pt x="1026" y="804"/>
                  </a:lnTo>
                  <a:lnTo>
                    <a:pt x="1056" y="813"/>
                  </a:lnTo>
                  <a:lnTo>
                    <a:pt x="1084" y="822"/>
                  </a:lnTo>
                  <a:lnTo>
                    <a:pt x="1108" y="832"/>
                  </a:lnTo>
                  <a:lnTo>
                    <a:pt x="1130" y="843"/>
                  </a:lnTo>
                  <a:lnTo>
                    <a:pt x="1150" y="854"/>
                  </a:lnTo>
                  <a:lnTo>
                    <a:pt x="1169" y="865"/>
                  </a:lnTo>
                  <a:lnTo>
                    <a:pt x="1185" y="877"/>
                  </a:lnTo>
                  <a:lnTo>
                    <a:pt x="1200" y="889"/>
                  </a:lnTo>
                  <a:lnTo>
                    <a:pt x="1212" y="902"/>
                  </a:lnTo>
                  <a:lnTo>
                    <a:pt x="1224" y="916"/>
                  </a:lnTo>
                  <a:lnTo>
                    <a:pt x="1227" y="940"/>
                  </a:lnTo>
                  <a:lnTo>
                    <a:pt x="1228" y="965"/>
                  </a:lnTo>
                  <a:lnTo>
                    <a:pt x="1230" y="991"/>
                  </a:lnTo>
                  <a:lnTo>
                    <a:pt x="1231" y="1016"/>
                  </a:lnTo>
                  <a:lnTo>
                    <a:pt x="1231" y="1066"/>
                  </a:lnTo>
                  <a:lnTo>
                    <a:pt x="1230" y="1111"/>
                  </a:lnTo>
                  <a:lnTo>
                    <a:pt x="1228" y="1152"/>
                  </a:lnTo>
                  <a:lnTo>
                    <a:pt x="1226" y="1184"/>
                  </a:lnTo>
                  <a:lnTo>
                    <a:pt x="1225" y="1204"/>
                  </a:lnTo>
                  <a:lnTo>
                    <a:pt x="1224" y="1212"/>
                  </a:lnTo>
                  <a:lnTo>
                    <a:pt x="1236" y="1197"/>
                  </a:lnTo>
                  <a:lnTo>
                    <a:pt x="1246" y="1180"/>
                  </a:lnTo>
                  <a:lnTo>
                    <a:pt x="1257" y="1161"/>
                  </a:lnTo>
                  <a:lnTo>
                    <a:pt x="1266" y="1139"/>
                  </a:lnTo>
                  <a:lnTo>
                    <a:pt x="1275" y="1116"/>
                  </a:lnTo>
                  <a:lnTo>
                    <a:pt x="1284" y="1090"/>
                  </a:lnTo>
                  <a:lnTo>
                    <a:pt x="1292" y="1064"/>
                  </a:lnTo>
                  <a:lnTo>
                    <a:pt x="1299" y="1037"/>
                  </a:lnTo>
                  <a:lnTo>
                    <a:pt x="1310" y="1035"/>
                  </a:lnTo>
                  <a:lnTo>
                    <a:pt x="1320" y="1035"/>
                  </a:lnTo>
                  <a:lnTo>
                    <a:pt x="1326" y="1035"/>
                  </a:lnTo>
                  <a:lnTo>
                    <a:pt x="1331" y="1036"/>
                  </a:lnTo>
                  <a:lnTo>
                    <a:pt x="1337" y="1038"/>
                  </a:lnTo>
                  <a:lnTo>
                    <a:pt x="1342" y="1040"/>
                  </a:lnTo>
                  <a:lnTo>
                    <a:pt x="1349" y="1045"/>
                  </a:lnTo>
                  <a:lnTo>
                    <a:pt x="1355" y="1051"/>
                  </a:lnTo>
                  <a:lnTo>
                    <a:pt x="1360" y="1059"/>
                  </a:lnTo>
                  <a:lnTo>
                    <a:pt x="1364" y="1067"/>
                  </a:lnTo>
                  <a:lnTo>
                    <a:pt x="1368" y="1076"/>
                  </a:lnTo>
                  <a:lnTo>
                    <a:pt x="1370" y="1085"/>
                  </a:lnTo>
                  <a:lnTo>
                    <a:pt x="1372" y="1094"/>
                  </a:lnTo>
                  <a:lnTo>
                    <a:pt x="1374" y="1102"/>
                  </a:lnTo>
                  <a:lnTo>
                    <a:pt x="1376" y="1122"/>
                  </a:lnTo>
                  <a:lnTo>
                    <a:pt x="1377" y="1140"/>
                  </a:lnTo>
                  <a:lnTo>
                    <a:pt x="1377" y="1159"/>
                  </a:lnTo>
                  <a:lnTo>
                    <a:pt x="1376" y="1177"/>
                  </a:lnTo>
                  <a:lnTo>
                    <a:pt x="1374" y="1195"/>
                  </a:lnTo>
                  <a:lnTo>
                    <a:pt x="1371" y="1212"/>
                  </a:lnTo>
                  <a:lnTo>
                    <a:pt x="1367" y="1229"/>
                  </a:lnTo>
                  <a:lnTo>
                    <a:pt x="1363" y="1246"/>
                  </a:lnTo>
                  <a:lnTo>
                    <a:pt x="1357" y="1262"/>
                  </a:lnTo>
                  <a:lnTo>
                    <a:pt x="1351" y="1277"/>
                  </a:lnTo>
                  <a:lnTo>
                    <a:pt x="1345" y="1291"/>
                  </a:lnTo>
                  <a:lnTo>
                    <a:pt x="1337" y="1304"/>
                  </a:lnTo>
                  <a:lnTo>
                    <a:pt x="1330" y="1315"/>
                  </a:lnTo>
                  <a:lnTo>
                    <a:pt x="1322" y="1326"/>
                  </a:lnTo>
                  <a:lnTo>
                    <a:pt x="1314" y="1334"/>
                  </a:lnTo>
                  <a:lnTo>
                    <a:pt x="1305" y="1342"/>
                  </a:lnTo>
                  <a:lnTo>
                    <a:pt x="1300" y="1345"/>
                  </a:lnTo>
                  <a:lnTo>
                    <a:pt x="1295" y="1347"/>
                  </a:lnTo>
                  <a:lnTo>
                    <a:pt x="1289" y="1350"/>
                  </a:lnTo>
                  <a:lnTo>
                    <a:pt x="1284" y="1352"/>
                  </a:lnTo>
                  <a:lnTo>
                    <a:pt x="1272" y="1354"/>
                  </a:lnTo>
                  <a:lnTo>
                    <a:pt x="1260" y="1355"/>
                  </a:lnTo>
                  <a:lnTo>
                    <a:pt x="1248" y="1355"/>
                  </a:lnTo>
                  <a:lnTo>
                    <a:pt x="1237" y="1352"/>
                  </a:lnTo>
                  <a:lnTo>
                    <a:pt x="1232" y="1351"/>
                  </a:lnTo>
                  <a:lnTo>
                    <a:pt x="1227" y="1349"/>
                  </a:lnTo>
                  <a:lnTo>
                    <a:pt x="1223" y="1346"/>
                  </a:lnTo>
                  <a:lnTo>
                    <a:pt x="1219" y="1344"/>
                  </a:lnTo>
                  <a:lnTo>
                    <a:pt x="1214" y="1372"/>
                  </a:lnTo>
                  <a:lnTo>
                    <a:pt x="1208" y="1392"/>
                  </a:lnTo>
                  <a:lnTo>
                    <a:pt x="1202" y="1414"/>
                  </a:lnTo>
                  <a:lnTo>
                    <a:pt x="1196" y="1433"/>
                  </a:lnTo>
                  <a:lnTo>
                    <a:pt x="1189" y="1453"/>
                  </a:lnTo>
                  <a:lnTo>
                    <a:pt x="1181" y="1472"/>
                  </a:lnTo>
                  <a:lnTo>
                    <a:pt x="1173" y="1491"/>
                  </a:lnTo>
                  <a:lnTo>
                    <a:pt x="1164" y="1510"/>
                  </a:lnTo>
                  <a:lnTo>
                    <a:pt x="1155" y="1528"/>
                  </a:lnTo>
                  <a:lnTo>
                    <a:pt x="1146" y="1546"/>
                  </a:lnTo>
                  <a:lnTo>
                    <a:pt x="1136" y="1563"/>
                  </a:lnTo>
                  <a:lnTo>
                    <a:pt x="1126" y="1580"/>
                  </a:lnTo>
                  <a:lnTo>
                    <a:pt x="1116" y="1596"/>
                  </a:lnTo>
                  <a:lnTo>
                    <a:pt x="1105" y="1611"/>
                  </a:lnTo>
                  <a:lnTo>
                    <a:pt x="1094" y="1626"/>
                  </a:lnTo>
                  <a:lnTo>
                    <a:pt x="1082" y="1640"/>
                  </a:lnTo>
                  <a:lnTo>
                    <a:pt x="1070" y="1654"/>
                  </a:lnTo>
                  <a:lnTo>
                    <a:pt x="1058" y="1667"/>
                  </a:lnTo>
                  <a:lnTo>
                    <a:pt x="1046" y="1680"/>
                  </a:lnTo>
                  <a:lnTo>
                    <a:pt x="1033" y="1692"/>
                  </a:lnTo>
                  <a:lnTo>
                    <a:pt x="1019" y="1704"/>
                  </a:lnTo>
                  <a:lnTo>
                    <a:pt x="1005" y="1714"/>
                  </a:lnTo>
                  <a:lnTo>
                    <a:pt x="991" y="1724"/>
                  </a:lnTo>
                  <a:lnTo>
                    <a:pt x="977" y="1734"/>
                  </a:lnTo>
                  <a:lnTo>
                    <a:pt x="963" y="1742"/>
                  </a:lnTo>
                  <a:lnTo>
                    <a:pt x="948" y="1750"/>
                  </a:lnTo>
                  <a:lnTo>
                    <a:pt x="933" y="1758"/>
                  </a:lnTo>
                  <a:lnTo>
                    <a:pt x="918" y="1765"/>
                  </a:lnTo>
                  <a:lnTo>
                    <a:pt x="903" y="1771"/>
                  </a:lnTo>
                  <a:lnTo>
                    <a:pt x="886" y="1776"/>
                  </a:lnTo>
                  <a:lnTo>
                    <a:pt x="870" y="1781"/>
                  </a:lnTo>
                  <a:lnTo>
                    <a:pt x="854" y="1785"/>
                  </a:lnTo>
                  <a:lnTo>
                    <a:pt x="838" y="1788"/>
                  </a:lnTo>
                  <a:lnTo>
                    <a:pt x="822" y="1791"/>
                  </a:lnTo>
                  <a:lnTo>
                    <a:pt x="805" y="1793"/>
                  </a:lnTo>
                  <a:lnTo>
                    <a:pt x="788" y="1794"/>
                  </a:lnTo>
                  <a:lnTo>
                    <a:pt x="771" y="1794"/>
                  </a:lnTo>
                  <a:lnTo>
                    <a:pt x="751" y="1794"/>
                  </a:lnTo>
                  <a:lnTo>
                    <a:pt x="732" y="1792"/>
                  </a:lnTo>
                  <a:lnTo>
                    <a:pt x="713" y="1790"/>
                  </a:lnTo>
                  <a:lnTo>
                    <a:pt x="694" y="1786"/>
                  </a:lnTo>
                  <a:lnTo>
                    <a:pt x="676" y="1782"/>
                  </a:lnTo>
                  <a:lnTo>
                    <a:pt x="658" y="1777"/>
                  </a:lnTo>
                  <a:lnTo>
                    <a:pt x="640" y="1771"/>
                  </a:lnTo>
                  <a:lnTo>
                    <a:pt x="622" y="1764"/>
                  </a:lnTo>
                  <a:lnTo>
                    <a:pt x="605" y="1756"/>
                  </a:lnTo>
                  <a:lnTo>
                    <a:pt x="588" y="1748"/>
                  </a:lnTo>
                  <a:lnTo>
                    <a:pt x="572" y="1738"/>
                  </a:lnTo>
                  <a:lnTo>
                    <a:pt x="555" y="1728"/>
                  </a:lnTo>
                  <a:lnTo>
                    <a:pt x="540" y="1717"/>
                  </a:lnTo>
                  <a:lnTo>
                    <a:pt x="524" y="1705"/>
                  </a:lnTo>
                  <a:lnTo>
                    <a:pt x="510" y="1692"/>
                  </a:lnTo>
                  <a:lnTo>
                    <a:pt x="494" y="1679"/>
                  </a:lnTo>
                  <a:lnTo>
                    <a:pt x="531" y="1685"/>
                  </a:lnTo>
                  <a:lnTo>
                    <a:pt x="568" y="1690"/>
                  </a:lnTo>
                  <a:lnTo>
                    <a:pt x="606" y="1693"/>
                  </a:lnTo>
                  <a:lnTo>
                    <a:pt x="646" y="1695"/>
                  </a:lnTo>
                  <a:lnTo>
                    <a:pt x="649" y="1700"/>
                  </a:lnTo>
                  <a:lnTo>
                    <a:pt x="653" y="1705"/>
                  </a:lnTo>
                  <a:lnTo>
                    <a:pt x="657" y="1709"/>
                  </a:lnTo>
                  <a:lnTo>
                    <a:pt x="662" y="1712"/>
                  </a:lnTo>
                  <a:lnTo>
                    <a:pt x="667" y="1715"/>
                  </a:lnTo>
                  <a:lnTo>
                    <a:pt x="673" y="1717"/>
                  </a:lnTo>
                  <a:lnTo>
                    <a:pt x="679" y="1719"/>
                  </a:lnTo>
                  <a:lnTo>
                    <a:pt x="685" y="1719"/>
                  </a:lnTo>
                  <a:lnTo>
                    <a:pt x="844" y="1719"/>
                  </a:lnTo>
                  <a:lnTo>
                    <a:pt x="853" y="1718"/>
                  </a:lnTo>
                  <a:lnTo>
                    <a:pt x="862" y="1715"/>
                  </a:lnTo>
                  <a:lnTo>
                    <a:pt x="870" y="1711"/>
                  </a:lnTo>
                  <a:lnTo>
                    <a:pt x="876" y="1706"/>
                  </a:lnTo>
                  <a:lnTo>
                    <a:pt x="882" y="1699"/>
                  </a:lnTo>
                  <a:lnTo>
                    <a:pt x="886" y="1691"/>
                  </a:lnTo>
                  <a:lnTo>
                    <a:pt x="889" y="1683"/>
                  </a:lnTo>
                  <a:lnTo>
                    <a:pt x="890" y="1674"/>
                  </a:lnTo>
                  <a:lnTo>
                    <a:pt x="890" y="1648"/>
                  </a:lnTo>
                  <a:lnTo>
                    <a:pt x="889" y="1639"/>
                  </a:lnTo>
                  <a:lnTo>
                    <a:pt x="886" y="1630"/>
                  </a:lnTo>
                  <a:lnTo>
                    <a:pt x="882" y="1623"/>
                  </a:lnTo>
                  <a:lnTo>
                    <a:pt x="876" y="1616"/>
                  </a:lnTo>
                  <a:lnTo>
                    <a:pt x="870" y="1611"/>
                  </a:lnTo>
                  <a:lnTo>
                    <a:pt x="862" y="1606"/>
                  </a:lnTo>
                  <a:lnTo>
                    <a:pt x="853" y="1604"/>
                  </a:lnTo>
                  <a:lnTo>
                    <a:pt x="844" y="1603"/>
                  </a:lnTo>
                  <a:lnTo>
                    <a:pt x="685" y="1603"/>
                  </a:lnTo>
                  <a:lnTo>
                    <a:pt x="678" y="1603"/>
                  </a:lnTo>
                  <a:lnTo>
                    <a:pt x="672" y="1605"/>
                  </a:lnTo>
                  <a:lnTo>
                    <a:pt x="665" y="1607"/>
                  </a:lnTo>
                  <a:lnTo>
                    <a:pt x="660" y="1611"/>
                  </a:lnTo>
                  <a:lnTo>
                    <a:pt x="655" y="1615"/>
                  </a:lnTo>
                  <a:lnTo>
                    <a:pt x="650" y="1620"/>
                  </a:lnTo>
                  <a:lnTo>
                    <a:pt x="646" y="1625"/>
                  </a:lnTo>
                  <a:lnTo>
                    <a:pt x="643" y="1631"/>
                  </a:lnTo>
                  <a:lnTo>
                    <a:pt x="606" y="1629"/>
                  </a:lnTo>
                  <a:lnTo>
                    <a:pt x="571" y="1626"/>
                  </a:lnTo>
                  <a:lnTo>
                    <a:pt x="536" y="1621"/>
                  </a:lnTo>
                  <a:lnTo>
                    <a:pt x="502" y="1615"/>
                  </a:lnTo>
                  <a:lnTo>
                    <a:pt x="470" y="1608"/>
                  </a:lnTo>
                  <a:lnTo>
                    <a:pt x="440" y="1600"/>
                  </a:lnTo>
                  <a:lnTo>
                    <a:pt x="427" y="1596"/>
                  </a:lnTo>
                  <a:lnTo>
                    <a:pt x="414" y="1591"/>
                  </a:lnTo>
                  <a:lnTo>
                    <a:pt x="402" y="1586"/>
                  </a:lnTo>
                  <a:lnTo>
                    <a:pt x="391" y="1581"/>
                  </a:lnTo>
                  <a:lnTo>
                    <a:pt x="375" y="1573"/>
                  </a:lnTo>
                  <a:lnTo>
                    <a:pt x="359" y="1565"/>
                  </a:lnTo>
                  <a:lnTo>
                    <a:pt x="345" y="1556"/>
                  </a:lnTo>
                  <a:lnTo>
                    <a:pt x="332" y="1547"/>
                  </a:lnTo>
                  <a:lnTo>
                    <a:pt x="319" y="1538"/>
                  </a:lnTo>
                  <a:lnTo>
                    <a:pt x="307" y="1527"/>
                  </a:lnTo>
                  <a:lnTo>
                    <a:pt x="296" y="1517"/>
                  </a:lnTo>
                  <a:lnTo>
                    <a:pt x="285" y="1507"/>
                  </a:lnTo>
                  <a:lnTo>
                    <a:pt x="266" y="1487"/>
                  </a:lnTo>
                  <a:lnTo>
                    <a:pt x="249" y="1467"/>
                  </a:lnTo>
                  <a:lnTo>
                    <a:pt x="234" y="1446"/>
                  </a:lnTo>
                  <a:lnTo>
                    <a:pt x="220" y="1426"/>
                  </a:lnTo>
                  <a:lnTo>
                    <a:pt x="225" y="1420"/>
                  </a:lnTo>
                  <a:lnTo>
                    <a:pt x="230" y="1414"/>
                  </a:lnTo>
                  <a:lnTo>
                    <a:pt x="234" y="1408"/>
                  </a:lnTo>
                  <a:lnTo>
                    <a:pt x="237" y="1402"/>
                  </a:lnTo>
                  <a:lnTo>
                    <a:pt x="242" y="1388"/>
                  </a:lnTo>
                  <a:lnTo>
                    <a:pt x="245" y="1376"/>
                  </a:lnTo>
                  <a:lnTo>
                    <a:pt x="248" y="1357"/>
                  </a:lnTo>
                  <a:lnTo>
                    <a:pt x="248" y="1349"/>
                  </a:lnTo>
                  <a:lnTo>
                    <a:pt x="195" y="1054"/>
                  </a:lnTo>
                  <a:lnTo>
                    <a:pt x="191" y="1038"/>
                  </a:lnTo>
                  <a:lnTo>
                    <a:pt x="186" y="1025"/>
                  </a:lnTo>
                  <a:lnTo>
                    <a:pt x="181" y="1012"/>
                  </a:lnTo>
                  <a:lnTo>
                    <a:pt x="175" y="1001"/>
                  </a:lnTo>
                  <a:lnTo>
                    <a:pt x="169" y="992"/>
                  </a:lnTo>
                  <a:lnTo>
                    <a:pt x="163" y="983"/>
                  </a:lnTo>
                  <a:lnTo>
                    <a:pt x="157" y="975"/>
                  </a:lnTo>
                  <a:lnTo>
                    <a:pt x="150" y="968"/>
                  </a:lnTo>
                  <a:lnTo>
                    <a:pt x="144" y="963"/>
                  </a:lnTo>
                  <a:lnTo>
                    <a:pt x="137" y="958"/>
                  </a:lnTo>
                  <a:lnTo>
                    <a:pt x="131" y="955"/>
                  </a:lnTo>
                  <a:lnTo>
                    <a:pt x="126" y="952"/>
                  </a:lnTo>
                  <a:lnTo>
                    <a:pt x="117" y="948"/>
                  </a:lnTo>
                  <a:lnTo>
                    <a:pt x="110" y="945"/>
                  </a:lnTo>
                  <a:lnTo>
                    <a:pt x="111" y="921"/>
                  </a:lnTo>
                  <a:lnTo>
                    <a:pt x="113" y="895"/>
                  </a:lnTo>
                  <a:lnTo>
                    <a:pt x="116" y="869"/>
                  </a:lnTo>
                  <a:lnTo>
                    <a:pt x="119" y="841"/>
                  </a:lnTo>
                  <a:lnTo>
                    <a:pt x="123" y="812"/>
                  </a:lnTo>
                  <a:lnTo>
                    <a:pt x="128" y="783"/>
                  </a:lnTo>
                  <a:lnTo>
                    <a:pt x="134" y="754"/>
                  </a:lnTo>
                  <a:lnTo>
                    <a:pt x="140" y="725"/>
                  </a:lnTo>
                  <a:lnTo>
                    <a:pt x="148" y="694"/>
                  </a:lnTo>
                  <a:lnTo>
                    <a:pt x="157" y="665"/>
                  </a:lnTo>
                  <a:lnTo>
                    <a:pt x="167" y="635"/>
                  </a:lnTo>
                  <a:lnTo>
                    <a:pt x="178" y="605"/>
                  </a:lnTo>
                  <a:lnTo>
                    <a:pt x="191" y="576"/>
                  </a:lnTo>
                  <a:lnTo>
                    <a:pt x="204" y="546"/>
                  </a:lnTo>
                  <a:lnTo>
                    <a:pt x="220" y="518"/>
                  </a:lnTo>
                  <a:lnTo>
                    <a:pt x="237" y="490"/>
                  </a:lnTo>
                  <a:lnTo>
                    <a:pt x="255" y="463"/>
                  </a:lnTo>
                  <a:lnTo>
                    <a:pt x="275" y="437"/>
                  </a:lnTo>
                  <a:lnTo>
                    <a:pt x="297" y="411"/>
                  </a:lnTo>
                  <a:lnTo>
                    <a:pt x="320" y="387"/>
                  </a:lnTo>
                  <a:lnTo>
                    <a:pt x="345" y="364"/>
                  </a:lnTo>
                  <a:lnTo>
                    <a:pt x="373" y="343"/>
                  </a:lnTo>
                  <a:lnTo>
                    <a:pt x="402" y="323"/>
                  </a:lnTo>
                  <a:lnTo>
                    <a:pt x="433" y="305"/>
                  </a:lnTo>
                  <a:lnTo>
                    <a:pt x="466" y="288"/>
                  </a:lnTo>
                  <a:lnTo>
                    <a:pt x="502" y="272"/>
                  </a:lnTo>
                  <a:lnTo>
                    <a:pt x="539" y="259"/>
                  </a:lnTo>
                  <a:lnTo>
                    <a:pt x="578" y="249"/>
                  </a:lnTo>
                  <a:lnTo>
                    <a:pt x="620" y="240"/>
                  </a:lnTo>
                  <a:lnTo>
                    <a:pt x="665" y="234"/>
                  </a:lnTo>
                  <a:lnTo>
                    <a:pt x="712" y="230"/>
                  </a:lnTo>
                  <a:lnTo>
                    <a:pt x="761" y="229"/>
                  </a:lnTo>
                  <a:lnTo>
                    <a:pt x="809" y="230"/>
                  </a:lnTo>
                  <a:lnTo>
                    <a:pt x="854" y="234"/>
                  </a:lnTo>
                  <a:lnTo>
                    <a:pt x="897" y="240"/>
                  </a:lnTo>
                  <a:lnTo>
                    <a:pt x="938" y="248"/>
                  </a:lnTo>
                  <a:lnTo>
                    <a:pt x="976" y="259"/>
                  </a:lnTo>
                  <a:lnTo>
                    <a:pt x="1012" y="271"/>
                  </a:lnTo>
                  <a:lnTo>
                    <a:pt x="1047" y="286"/>
                  </a:lnTo>
                  <a:lnTo>
                    <a:pt x="1079" y="302"/>
                  </a:lnTo>
                  <a:lnTo>
                    <a:pt x="1109" y="319"/>
                  </a:lnTo>
                  <a:lnTo>
                    <a:pt x="1137" y="338"/>
                  </a:lnTo>
                  <a:lnTo>
                    <a:pt x="1164" y="358"/>
                  </a:lnTo>
                  <a:lnTo>
                    <a:pt x="1189" y="380"/>
                  </a:lnTo>
                  <a:lnTo>
                    <a:pt x="1212" y="402"/>
                  </a:lnTo>
                  <a:lnTo>
                    <a:pt x="1234" y="427"/>
                  </a:lnTo>
                  <a:lnTo>
                    <a:pt x="1253" y="452"/>
                  </a:lnTo>
                  <a:lnTo>
                    <a:pt x="1272" y="477"/>
                  </a:lnTo>
                  <a:lnTo>
                    <a:pt x="1288" y="504"/>
                  </a:lnTo>
                  <a:lnTo>
                    <a:pt x="1305" y="531"/>
                  </a:lnTo>
                  <a:lnTo>
                    <a:pt x="1319" y="558"/>
                  </a:lnTo>
                  <a:lnTo>
                    <a:pt x="1332" y="587"/>
                  </a:lnTo>
                  <a:lnTo>
                    <a:pt x="1343" y="616"/>
                  </a:lnTo>
                  <a:lnTo>
                    <a:pt x="1353" y="644"/>
                  </a:lnTo>
                  <a:lnTo>
                    <a:pt x="1363" y="673"/>
                  </a:lnTo>
                  <a:lnTo>
                    <a:pt x="1371" y="702"/>
                  </a:lnTo>
                  <a:lnTo>
                    <a:pt x="1378" y="731"/>
                  </a:lnTo>
                  <a:lnTo>
                    <a:pt x="1384" y="759"/>
                  </a:lnTo>
                  <a:lnTo>
                    <a:pt x="1390" y="787"/>
                  </a:lnTo>
                  <a:lnTo>
                    <a:pt x="1394" y="815"/>
                  </a:lnTo>
                  <a:lnTo>
                    <a:pt x="1398" y="843"/>
                  </a:lnTo>
                  <a:lnTo>
                    <a:pt x="1401" y="869"/>
                  </a:lnTo>
                  <a:lnTo>
                    <a:pt x="1404" y="895"/>
                  </a:lnTo>
                  <a:lnTo>
                    <a:pt x="1406" y="919"/>
                  </a:lnTo>
                  <a:lnTo>
                    <a:pt x="1420" y="926"/>
                  </a:lnTo>
                  <a:lnTo>
                    <a:pt x="1433" y="935"/>
                  </a:lnTo>
                  <a:lnTo>
                    <a:pt x="1445" y="945"/>
                  </a:lnTo>
                  <a:lnTo>
                    <a:pt x="1456" y="956"/>
                  </a:lnTo>
                  <a:lnTo>
                    <a:pt x="1455" y="908"/>
                  </a:lnTo>
                  <a:lnTo>
                    <a:pt x="1452" y="863"/>
                  </a:lnTo>
                  <a:lnTo>
                    <a:pt x="1448" y="818"/>
                  </a:lnTo>
                  <a:lnTo>
                    <a:pt x="1443" y="776"/>
                  </a:lnTo>
                  <a:lnTo>
                    <a:pt x="1437" y="736"/>
                  </a:lnTo>
                  <a:lnTo>
                    <a:pt x="1428" y="697"/>
                  </a:lnTo>
                  <a:lnTo>
                    <a:pt x="1419" y="660"/>
                  </a:lnTo>
                  <a:lnTo>
                    <a:pt x="1410" y="626"/>
                  </a:lnTo>
                  <a:lnTo>
                    <a:pt x="1399" y="592"/>
                  </a:lnTo>
                  <a:lnTo>
                    <a:pt x="1388" y="561"/>
                  </a:lnTo>
                  <a:lnTo>
                    <a:pt x="1375" y="530"/>
                  </a:lnTo>
                  <a:lnTo>
                    <a:pt x="1362" y="501"/>
                  </a:lnTo>
                  <a:lnTo>
                    <a:pt x="1348" y="474"/>
                  </a:lnTo>
                  <a:lnTo>
                    <a:pt x="1333" y="449"/>
                  </a:lnTo>
                  <a:lnTo>
                    <a:pt x="1318" y="424"/>
                  </a:lnTo>
                  <a:lnTo>
                    <a:pt x="1302" y="401"/>
                  </a:lnTo>
                  <a:lnTo>
                    <a:pt x="1284" y="379"/>
                  </a:lnTo>
                  <a:lnTo>
                    <a:pt x="1267" y="359"/>
                  </a:lnTo>
                  <a:lnTo>
                    <a:pt x="1249" y="340"/>
                  </a:lnTo>
                  <a:lnTo>
                    <a:pt x="1231" y="322"/>
                  </a:lnTo>
                  <a:lnTo>
                    <a:pt x="1213" y="306"/>
                  </a:lnTo>
                  <a:lnTo>
                    <a:pt x="1194" y="290"/>
                  </a:lnTo>
                  <a:lnTo>
                    <a:pt x="1175" y="275"/>
                  </a:lnTo>
                  <a:lnTo>
                    <a:pt x="1155" y="262"/>
                  </a:lnTo>
                  <a:lnTo>
                    <a:pt x="1136" y="249"/>
                  </a:lnTo>
                  <a:lnTo>
                    <a:pt x="1117" y="238"/>
                  </a:lnTo>
                  <a:lnTo>
                    <a:pt x="1097" y="228"/>
                  </a:lnTo>
                  <a:lnTo>
                    <a:pt x="1078" y="218"/>
                  </a:lnTo>
                  <a:lnTo>
                    <a:pt x="1059" y="209"/>
                  </a:lnTo>
                  <a:lnTo>
                    <a:pt x="1039" y="202"/>
                  </a:lnTo>
                  <a:lnTo>
                    <a:pt x="1019" y="195"/>
                  </a:lnTo>
                  <a:lnTo>
                    <a:pt x="1001" y="188"/>
                  </a:lnTo>
                  <a:lnTo>
                    <a:pt x="995" y="169"/>
                  </a:lnTo>
                  <a:lnTo>
                    <a:pt x="988" y="150"/>
                  </a:lnTo>
                  <a:lnTo>
                    <a:pt x="980" y="130"/>
                  </a:lnTo>
                  <a:lnTo>
                    <a:pt x="970" y="113"/>
                  </a:lnTo>
                  <a:lnTo>
                    <a:pt x="959" y="97"/>
                  </a:lnTo>
                  <a:lnTo>
                    <a:pt x="946" y="81"/>
                  </a:lnTo>
                  <a:lnTo>
                    <a:pt x="932" y="67"/>
                  </a:lnTo>
                  <a:lnTo>
                    <a:pt x="917" y="54"/>
                  </a:lnTo>
                  <a:lnTo>
                    <a:pt x="902" y="42"/>
                  </a:lnTo>
                  <a:lnTo>
                    <a:pt x="884" y="32"/>
                  </a:lnTo>
                  <a:lnTo>
                    <a:pt x="866" y="23"/>
                  </a:lnTo>
                  <a:lnTo>
                    <a:pt x="847" y="15"/>
                  </a:lnTo>
                  <a:lnTo>
                    <a:pt x="828" y="9"/>
                  </a:lnTo>
                  <a:lnTo>
                    <a:pt x="808" y="4"/>
                  </a:lnTo>
                  <a:lnTo>
                    <a:pt x="787" y="1"/>
                  </a:lnTo>
                  <a:lnTo>
                    <a:pt x="766" y="0"/>
                  </a:lnTo>
                  <a:lnTo>
                    <a:pt x="744" y="1"/>
                  </a:lnTo>
                  <a:lnTo>
                    <a:pt x="724" y="4"/>
                  </a:lnTo>
                  <a:lnTo>
                    <a:pt x="704" y="9"/>
                  </a:lnTo>
                  <a:lnTo>
                    <a:pt x="685" y="14"/>
                  </a:lnTo>
                  <a:lnTo>
                    <a:pt x="666" y="22"/>
                  </a:lnTo>
                  <a:lnTo>
                    <a:pt x="649" y="31"/>
                  </a:lnTo>
                  <a:lnTo>
                    <a:pt x="632" y="41"/>
                  </a:lnTo>
                  <a:lnTo>
                    <a:pt x="615" y="53"/>
                  </a:lnTo>
                  <a:lnTo>
                    <a:pt x="601" y="65"/>
                  </a:lnTo>
                  <a:lnTo>
                    <a:pt x="587" y="79"/>
                  </a:lnTo>
                  <a:lnTo>
                    <a:pt x="574" y="94"/>
                  </a:lnTo>
                  <a:lnTo>
                    <a:pt x="563" y="110"/>
                  </a:lnTo>
                  <a:lnTo>
                    <a:pt x="553" y="127"/>
                  </a:lnTo>
                  <a:lnTo>
                    <a:pt x="544" y="146"/>
                  </a:lnTo>
                  <a:lnTo>
                    <a:pt x="537" y="164"/>
                  </a:lnTo>
                  <a:lnTo>
                    <a:pt x="531" y="184"/>
                  </a:lnTo>
                  <a:lnTo>
                    <a:pt x="512" y="189"/>
                  </a:lnTo>
                  <a:lnTo>
                    <a:pt x="492" y="196"/>
                  </a:lnTo>
                  <a:lnTo>
                    <a:pt x="472" y="204"/>
                  </a:lnTo>
                  <a:lnTo>
                    <a:pt x="452" y="212"/>
                  </a:lnTo>
                  <a:lnTo>
                    <a:pt x="433" y="221"/>
                  </a:lnTo>
                  <a:lnTo>
                    <a:pt x="413" y="231"/>
                  </a:lnTo>
                  <a:lnTo>
                    <a:pt x="393" y="242"/>
                  </a:lnTo>
                  <a:lnTo>
                    <a:pt x="373" y="254"/>
                  </a:lnTo>
                  <a:lnTo>
                    <a:pt x="352" y="267"/>
                  </a:lnTo>
                  <a:lnTo>
                    <a:pt x="332" y="282"/>
                  </a:lnTo>
                  <a:lnTo>
                    <a:pt x="313" y="298"/>
                  </a:lnTo>
                  <a:lnTo>
                    <a:pt x="294" y="314"/>
                  </a:lnTo>
                  <a:lnTo>
                    <a:pt x="275" y="332"/>
                  </a:lnTo>
                  <a:lnTo>
                    <a:pt x="257" y="351"/>
                  </a:lnTo>
                  <a:lnTo>
                    <a:pt x="239" y="371"/>
                  </a:lnTo>
                  <a:lnTo>
                    <a:pt x="221" y="393"/>
                  </a:lnTo>
                  <a:lnTo>
                    <a:pt x="204" y="416"/>
                  </a:lnTo>
                  <a:lnTo>
                    <a:pt x="188" y="441"/>
                  </a:lnTo>
                  <a:lnTo>
                    <a:pt x="173" y="467"/>
                  </a:lnTo>
                  <a:lnTo>
                    <a:pt x="158" y="495"/>
                  </a:lnTo>
                  <a:lnTo>
                    <a:pt x="144" y="524"/>
                  </a:lnTo>
                  <a:lnTo>
                    <a:pt x="131" y="555"/>
                  </a:lnTo>
                  <a:lnTo>
                    <a:pt x="119" y="588"/>
                  </a:lnTo>
                  <a:lnTo>
                    <a:pt x="108" y="622"/>
                  </a:lnTo>
                  <a:lnTo>
                    <a:pt x="98" y="658"/>
                  </a:lnTo>
                  <a:lnTo>
                    <a:pt x="88" y="695"/>
                  </a:lnTo>
                  <a:lnTo>
                    <a:pt x="81" y="735"/>
                  </a:lnTo>
                  <a:lnTo>
                    <a:pt x="74" y="777"/>
                  </a:lnTo>
                  <a:lnTo>
                    <a:pt x="69" y="820"/>
                  </a:lnTo>
                  <a:lnTo>
                    <a:pt x="65" y="866"/>
                  </a:lnTo>
                  <a:lnTo>
                    <a:pt x="62" y="913"/>
                  </a:lnTo>
                  <a:lnTo>
                    <a:pt x="61" y="962"/>
                  </a:lnTo>
                  <a:lnTo>
                    <a:pt x="53" y="967"/>
                  </a:lnTo>
                  <a:lnTo>
                    <a:pt x="46" y="973"/>
                  </a:lnTo>
                  <a:lnTo>
                    <a:pt x="39" y="980"/>
                  </a:lnTo>
                  <a:lnTo>
                    <a:pt x="32" y="986"/>
                  </a:lnTo>
                  <a:lnTo>
                    <a:pt x="27" y="993"/>
                  </a:lnTo>
                  <a:lnTo>
                    <a:pt x="21" y="1000"/>
                  </a:lnTo>
                  <a:lnTo>
                    <a:pt x="16" y="1008"/>
                  </a:lnTo>
                  <a:lnTo>
                    <a:pt x="12" y="1016"/>
                  </a:lnTo>
                  <a:lnTo>
                    <a:pt x="8" y="1024"/>
                  </a:lnTo>
                  <a:lnTo>
                    <a:pt x="5" y="1033"/>
                  </a:lnTo>
                  <a:lnTo>
                    <a:pt x="3" y="1042"/>
                  </a:lnTo>
                  <a:lnTo>
                    <a:pt x="1" y="1050"/>
                  </a:lnTo>
                  <a:lnTo>
                    <a:pt x="0" y="1060"/>
                  </a:lnTo>
                  <a:lnTo>
                    <a:pt x="0" y="1069"/>
                  </a:lnTo>
                  <a:lnTo>
                    <a:pt x="1" y="1078"/>
                  </a:lnTo>
                  <a:lnTo>
                    <a:pt x="2" y="1087"/>
                  </a:lnTo>
                  <a:lnTo>
                    <a:pt x="46" y="1345"/>
                  </a:lnTo>
                  <a:close/>
                </a:path>
              </a:pathLst>
            </a:custGeom>
            <a:solidFill>
              <a:schemeClr val="bg1"/>
            </a:solidFill>
            <a:ln w="9525">
              <a:noFill/>
              <a:round/>
              <a:headEnd/>
              <a:tailEnd/>
            </a:ln>
          </p:spPr>
          <p:txBody>
            <a:bodyPr/>
            <a:lstStyle/>
            <a:p>
              <a:endParaRPr lang="en-US"/>
            </a:p>
          </p:txBody>
        </p:sp>
      </p:grpSp>
      <p:sp>
        <p:nvSpPr>
          <p:cNvPr id="42" name="Slide Number Placeholder 5"/>
          <p:cNvSpPr txBox="1">
            <a:spLocks noGrp="1"/>
          </p:cNvSpPr>
          <p:nvPr/>
        </p:nvSpPr>
        <p:spPr bwMode="auto">
          <a:xfrm>
            <a:off x="8228013" y="4803775"/>
            <a:ext cx="581025" cy="273050"/>
          </a:xfrm>
          <a:prstGeom prst="rect">
            <a:avLst/>
          </a:prstGeom>
          <a:noFill/>
          <a:ln w="9525">
            <a:noFill/>
            <a:miter lim="800000"/>
            <a:headEnd/>
            <a:tailEnd/>
          </a:ln>
        </p:spPr>
        <p:txBody>
          <a:bodyPr anchor="ctr"/>
          <a:lstStyle/>
          <a:p>
            <a:pPr algn="r"/>
            <a:fld id="{8270C07F-2380-4F70-8D3F-1097B695265B}" type="slidenum">
              <a:rPr lang="en-US" sz="1000">
                <a:solidFill>
                  <a:srgbClr val="001F8E"/>
                </a:solidFill>
                <a:latin typeface="Gill Sans Light"/>
                <a:ea typeface="Gill Sans Light"/>
                <a:cs typeface="Gill Sans Light"/>
              </a:rPr>
              <a:pPr algn="r"/>
              <a:t>20</a:t>
            </a:fld>
            <a:endParaRPr lang="en-US" sz="1000" dirty="0">
              <a:solidFill>
                <a:srgbClr val="001F8E"/>
              </a:solidFill>
              <a:latin typeface="Gill Sans Light"/>
              <a:ea typeface="Gill Sans Light"/>
              <a:cs typeface="Gill Sans Light"/>
            </a:endParaRPr>
          </a:p>
        </p:txBody>
      </p:sp>
    </p:spTree>
    <p:extLst>
      <p:ext uri="{BB962C8B-B14F-4D97-AF65-F5344CB8AC3E}">
        <p14:creationId xmlns:p14="http://schemas.microsoft.com/office/powerpoint/2010/main" val="19020538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US" sz="3200" dirty="0" smtClean="0"/>
              <a:t>How to participate in the Open Mainframe Project</a:t>
            </a:r>
            <a:endParaRPr lang="en-US" sz="3200" dirty="0"/>
          </a:p>
        </p:txBody>
      </p:sp>
    </p:spTree>
    <p:extLst>
      <p:ext uri="{BB962C8B-B14F-4D97-AF65-F5344CB8AC3E}">
        <p14:creationId xmlns:p14="http://schemas.microsoft.com/office/powerpoint/2010/main" val="1132373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Group 156"/>
          <p:cNvGraphicFramePr>
            <a:graphicFrameLocks noGrp="1"/>
          </p:cNvGraphicFramePr>
          <p:nvPr>
            <p:extLst/>
          </p:nvPr>
        </p:nvGraphicFramePr>
        <p:xfrm>
          <a:off x="455613" y="750889"/>
          <a:ext cx="8267700" cy="2982163"/>
        </p:xfrm>
        <a:graphic>
          <a:graphicData uri="http://schemas.openxmlformats.org/drawingml/2006/table">
            <a:tbl>
              <a:tblPr/>
              <a:tblGrid>
                <a:gridCol w="1307284">
                  <a:extLst>
                    <a:ext uri="{9D8B030D-6E8A-4147-A177-3AD203B41FA5}">
                      <a16:colId xmlns:a16="http://schemas.microsoft.com/office/drawing/2014/main" val="20000"/>
                    </a:ext>
                  </a:extLst>
                </a:gridCol>
                <a:gridCol w="1548628">
                  <a:extLst>
                    <a:ext uri="{9D8B030D-6E8A-4147-A177-3AD203B41FA5}">
                      <a16:colId xmlns:a16="http://schemas.microsoft.com/office/drawing/2014/main" val="20001"/>
                    </a:ext>
                  </a:extLst>
                </a:gridCol>
                <a:gridCol w="728663">
                  <a:extLst>
                    <a:ext uri="{9D8B030D-6E8A-4147-A177-3AD203B41FA5}">
                      <a16:colId xmlns:a16="http://schemas.microsoft.com/office/drawing/2014/main" val="20002"/>
                    </a:ext>
                  </a:extLst>
                </a:gridCol>
                <a:gridCol w="815975">
                  <a:extLst>
                    <a:ext uri="{9D8B030D-6E8A-4147-A177-3AD203B41FA5}">
                      <a16:colId xmlns:a16="http://schemas.microsoft.com/office/drawing/2014/main" val="20003"/>
                    </a:ext>
                  </a:extLst>
                </a:gridCol>
                <a:gridCol w="1165696">
                  <a:extLst>
                    <a:ext uri="{9D8B030D-6E8A-4147-A177-3AD203B41FA5}">
                      <a16:colId xmlns:a16="http://schemas.microsoft.com/office/drawing/2014/main" val="20004"/>
                    </a:ext>
                  </a:extLst>
                </a:gridCol>
                <a:gridCol w="2701454">
                  <a:extLst>
                    <a:ext uri="{9D8B030D-6E8A-4147-A177-3AD203B41FA5}">
                      <a16:colId xmlns:a16="http://schemas.microsoft.com/office/drawing/2014/main" val="20005"/>
                    </a:ext>
                  </a:extLst>
                </a:gridCol>
              </a:tblGrid>
              <a:tr h="470713">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FFFFFF"/>
                          </a:solidFill>
                          <a:effectLst/>
                          <a:latin typeface="Gill Sans Light"/>
                          <a:ea typeface="MS PGothic" pitchFamily="34" charset="-128"/>
                          <a:cs typeface="Arial" pitchFamily="34" charset="0"/>
                        </a:rPr>
                        <a:t>Participation Level *</a:t>
                      </a:r>
                    </a:p>
                  </a:txBody>
                  <a:tcPr anchor="ctr" horzOverflow="overflow">
                    <a:lnL cap="flat">
                      <a:noFill/>
                    </a:lnL>
                    <a:lnR w="952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cap="flat">
                      <a:noFill/>
                    </a:lnB>
                    <a:lnTlToBr>
                      <a:noFill/>
                    </a:lnTlToBr>
                    <a:lnBlToTr>
                      <a:noFill/>
                    </a:lnBlToTr>
                    <a:gradFill rotWithShape="1">
                      <a:gsLst>
                        <a:gs pos="0">
                          <a:schemeClr val="tx2"/>
                        </a:gs>
                        <a:gs pos="100000">
                          <a:schemeClr val="tx2">
                            <a:gamma/>
                            <a:shade val="46275"/>
                            <a:invGamma/>
                          </a:schemeClr>
                        </a:gs>
                      </a:gsLst>
                      <a:lin ang="5400000" scaled="1"/>
                    </a:grad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FFFFFF"/>
                          </a:solidFill>
                          <a:effectLst/>
                          <a:latin typeface="Gill Sans Light"/>
                          <a:ea typeface="MS PGothic" pitchFamily="34" charset="-128"/>
                          <a:cs typeface="Arial" pitchFamily="34" charset="0"/>
                        </a:rPr>
                        <a:t>Annual Fee</a:t>
                      </a:r>
                    </a:p>
                  </a:txBody>
                  <a:tcPr anchor="ctr" horzOverflow="overflow">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cap="flat">
                      <a:noFill/>
                    </a:lnB>
                    <a:lnTlToBr>
                      <a:noFill/>
                    </a:lnTlToBr>
                    <a:lnBlToTr>
                      <a:noFill/>
                    </a:lnBlToTr>
                    <a:gradFill rotWithShape="1">
                      <a:gsLst>
                        <a:gs pos="0">
                          <a:schemeClr val="tx2"/>
                        </a:gs>
                        <a:gs pos="100000">
                          <a:schemeClr val="tx2">
                            <a:gamma/>
                            <a:shade val="46275"/>
                            <a:invGamma/>
                          </a:schemeClr>
                        </a:gs>
                      </a:gsLst>
                      <a:lin ang="5400000" scaled="1"/>
                    </a:grad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FFFFFF"/>
                          </a:solidFill>
                          <a:effectLst/>
                          <a:latin typeface="Gill Sans Light"/>
                          <a:ea typeface="MS PGothic" pitchFamily="34" charset="-128"/>
                          <a:cs typeface="Arial" pitchFamily="34" charset="0"/>
                        </a:rPr>
                        <a:t>Board Seat</a:t>
                      </a:r>
                    </a:p>
                  </a:txBody>
                  <a:tcPr anchor="ctr" horzOverflow="overflow">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cap="flat">
                      <a:noFill/>
                    </a:lnB>
                    <a:lnTlToBr>
                      <a:noFill/>
                    </a:lnTlToBr>
                    <a:lnBlToTr>
                      <a:noFill/>
                    </a:lnBlToTr>
                    <a:gradFill rotWithShape="1">
                      <a:gsLst>
                        <a:gs pos="0">
                          <a:schemeClr val="tx2"/>
                        </a:gs>
                        <a:gs pos="100000">
                          <a:schemeClr val="tx2">
                            <a:gamma/>
                            <a:shade val="46275"/>
                            <a:invGamma/>
                          </a:schemeClr>
                        </a:gs>
                      </a:gsLst>
                      <a:lin ang="5400000" scaled="1"/>
                    </a:grad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FFFFFF"/>
                          </a:solidFill>
                          <a:effectLst/>
                          <a:latin typeface="Gill Sans Light"/>
                          <a:ea typeface="MS PGothic" pitchFamily="34" charset="-128"/>
                          <a:cs typeface="Arial" pitchFamily="34" charset="0"/>
                        </a:rPr>
                        <a:t>TSC Seat</a:t>
                      </a:r>
                    </a:p>
                  </a:txBody>
                  <a:tcPr anchor="ctr" horzOverflow="overflow">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cap="flat">
                      <a:noFill/>
                    </a:lnB>
                    <a:lnTlToBr>
                      <a:noFill/>
                    </a:lnTlToBr>
                    <a:lnBlToTr>
                      <a:noFill/>
                    </a:lnBlToTr>
                    <a:gradFill rotWithShape="1">
                      <a:gsLst>
                        <a:gs pos="0">
                          <a:schemeClr val="tx2"/>
                        </a:gs>
                        <a:gs pos="100000">
                          <a:schemeClr val="tx2">
                            <a:gamma/>
                            <a:shade val="46275"/>
                            <a:invGamma/>
                          </a:schemeClr>
                        </a:gs>
                      </a:gsLst>
                      <a:lin ang="5400000" scaled="1"/>
                    </a:grad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FFFFFF"/>
                          </a:solidFill>
                          <a:effectLst/>
                          <a:latin typeface="Gill Sans Light"/>
                          <a:ea typeface="MS PGothic" pitchFamily="34" charset="-128"/>
                          <a:cs typeface="Arial" pitchFamily="34" charset="0"/>
                        </a:rPr>
                        <a:t>Marketing Committee</a:t>
                      </a:r>
                    </a:p>
                  </a:txBody>
                  <a:tcPr anchor="ctr" horzOverflow="overflow">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cap="flat">
                      <a:noFill/>
                    </a:lnB>
                    <a:lnTlToBr>
                      <a:noFill/>
                    </a:lnTlToBr>
                    <a:lnBlToTr>
                      <a:noFill/>
                    </a:lnBlToTr>
                    <a:gradFill rotWithShape="1">
                      <a:gsLst>
                        <a:gs pos="0">
                          <a:schemeClr val="tx2"/>
                        </a:gs>
                        <a:gs pos="100000">
                          <a:schemeClr val="tx2">
                            <a:gamma/>
                            <a:shade val="46275"/>
                            <a:invGamma/>
                          </a:schemeClr>
                        </a:gs>
                      </a:gsLst>
                      <a:lin ang="5400000" scaled="1"/>
                    </a:grad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FFFFFF"/>
                          </a:solidFill>
                          <a:effectLst/>
                          <a:latin typeface="Gill Sans Light"/>
                          <a:ea typeface="MS PGothic" pitchFamily="34" charset="-128"/>
                          <a:cs typeface="Arial" pitchFamily="34" charset="0"/>
                        </a:rPr>
                        <a:t>Notes</a:t>
                      </a:r>
                    </a:p>
                  </a:txBody>
                  <a:tcPr anchor="ctr" horzOverflow="overflow">
                    <a:lnL w="9525" cap="flat" cmpd="sng" algn="ctr">
                      <a:solidFill>
                        <a:schemeClr val="bg1"/>
                      </a:solidFill>
                      <a:prstDash val="solid"/>
                      <a:round/>
                      <a:headEnd type="none" w="med" len="med"/>
                      <a:tailEnd type="none" w="med" len="med"/>
                    </a:lnL>
                    <a:lnR cap="flat">
                      <a:noFill/>
                    </a:lnR>
                    <a:lnT w="12700" cap="flat" cmpd="sng" algn="ctr">
                      <a:solidFill>
                        <a:schemeClr val="bg1"/>
                      </a:solidFill>
                      <a:prstDash val="solid"/>
                      <a:round/>
                      <a:headEnd type="none" w="med" len="med"/>
                      <a:tailEnd type="none" w="med" len="med"/>
                    </a:lnT>
                    <a:lnB cap="flat">
                      <a:noFill/>
                    </a:lnB>
                    <a:lnTlToBr>
                      <a:noFill/>
                    </a:lnTlToBr>
                    <a:lnBlToTr>
                      <a:noFill/>
                    </a:lnBlToTr>
                    <a:gradFill rotWithShape="1">
                      <a:gsLst>
                        <a:gs pos="0">
                          <a:schemeClr val="tx2"/>
                        </a:gs>
                        <a:gs pos="100000">
                          <a:schemeClr val="tx2">
                            <a:gamma/>
                            <a:shade val="46275"/>
                            <a:invGamma/>
                          </a:schemeClr>
                        </a:gs>
                      </a:gsLst>
                      <a:lin ang="5400000" scaled="1"/>
                    </a:gradFill>
                  </a:tcPr>
                </a:tc>
                <a:extLst>
                  <a:ext uri="{0D108BD9-81ED-4DB2-BD59-A6C34878D82A}">
                    <a16:rowId xmlns:a16="http://schemas.microsoft.com/office/drawing/2014/main" val="10000"/>
                  </a:ext>
                </a:extLst>
              </a:tr>
              <a:tr h="356945">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Platinum</a:t>
                      </a:r>
                    </a:p>
                  </a:txBody>
                  <a:tcPr anchor="ctr" horzOverflow="overflow">
                    <a:lnL cap="flat">
                      <a:noFill/>
                    </a:lnL>
                    <a:lnR w="9525" cap="flat" cmpd="sng" algn="ctr">
                      <a:solidFill>
                        <a:schemeClr val="tx2"/>
                      </a:solidFill>
                      <a:prstDash val="solid"/>
                      <a:round/>
                      <a:headEnd type="none" w="med" len="med"/>
                      <a:tailEnd type="none" w="med" len="med"/>
                    </a:lnR>
                    <a:lnT cap="fla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Flat fee: $100,000</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cap="fla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Yes</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cap="fla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Yes</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cap="fla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Yes</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cap="fla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Initial 2-year participant commitment</a:t>
                      </a:r>
                    </a:p>
                  </a:txBody>
                  <a:tcPr anchor="ctr" horzOverflow="overflow">
                    <a:lnL w="9525" cap="flat" cmpd="sng" algn="ctr">
                      <a:solidFill>
                        <a:schemeClr val="tx2"/>
                      </a:solidFill>
                      <a:prstDash val="solid"/>
                      <a:round/>
                      <a:headEnd type="none" w="med" len="med"/>
                      <a:tailEnd type="none" w="med" len="med"/>
                    </a:lnL>
                    <a:lnR cap="flat">
                      <a:noFill/>
                    </a:lnR>
                    <a:lnT cap="flat">
                      <a:noFill/>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33909">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Platinum </a:t>
                      </a:r>
                      <a:b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b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End-User</a:t>
                      </a:r>
                    </a:p>
                  </a:txBody>
                  <a:tcPr anchor="ctr" horzOverflow="overflow">
                    <a:lnL cap="flat">
                      <a:noFill/>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Flat fee: $10,000</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Yes</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Yes</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Yes</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Initial 2-year participant commitment</a:t>
                      </a:r>
                    </a:p>
                  </a:txBody>
                  <a:tcPr anchor="ctr" horzOverflow="overflow">
                    <a:lnL w="9525" cap="flat" cmpd="sng" algn="ctr">
                      <a:solidFill>
                        <a:schemeClr val="tx2"/>
                      </a:solidFill>
                      <a:prstDash val="solid"/>
                      <a:round/>
                      <a:headEnd type="none" w="med" len="med"/>
                      <a:tailEnd type="none" w="med" len="med"/>
                    </a:lnL>
                    <a:lnR cap="flat">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extLst>
                  <a:ext uri="{0D108BD9-81ED-4DB2-BD59-A6C34878D82A}">
                    <a16:rowId xmlns:a16="http://schemas.microsoft.com/office/drawing/2014/main" val="10002"/>
                  </a:ext>
                </a:extLst>
              </a:tr>
              <a:tr h="433909">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Silver</a:t>
                      </a:r>
                    </a:p>
                  </a:txBody>
                  <a:tcPr anchor="ctr" horzOverflow="overflow">
                    <a:lnL cap="flat">
                      <a:noFill/>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$2,000 – $15,000 depending on size**</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1 per 10</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No</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Yes</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endParaRPr>
                    </a:p>
                  </a:txBody>
                  <a:tcPr anchor="ctr" horzOverflow="overflow">
                    <a:lnL w="9525" cap="flat" cmpd="sng" algn="ctr">
                      <a:solidFill>
                        <a:schemeClr val="tx2"/>
                      </a:solidFill>
                      <a:prstDash val="solid"/>
                      <a:round/>
                      <a:headEnd type="none" w="med" len="med"/>
                      <a:tailEnd type="none" w="med" len="med"/>
                    </a:lnL>
                    <a:lnR cap="flat">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07473">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Academic</a:t>
                      </a:r>
                    </a:p>
                  </a:txBody>
                  <a:tcPr anchor="ctr" horzOverflow="overflow">
                    <a:lnL cap="flat">
                      <a:noFill/>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Free</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1 per 10</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endParaRP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Yes</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Restricted to academic institutions; expected to provide environment access for the community</a:t>
                      </a:r>
                    </a:p>
                  </a:txBody>
                  <a:tcPr anchor="ctr" horzOverflow="overflow">
                    <a:lnL w="9525" cap="flat" cmpd="sng" algn="ctr">
                      <a:solidFill>
                        <a:schemeClr val="tx2"/>
                      </a:solidFill>
                      <a:prstDash val="solid"/>
                      <a:round/>
                      <a:headEnd type="none" w="med" len="med"/>
                      <a:tailEnd type="none" w="med" len="med"/>
                    </a:lnL>
                    <a:lnR cap="flat">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CE1">
                        <a:alpha val="80000"/>
                      </a:srgbClr>
                    </a:solidFill>
                  </a:tcPr>
                </a:tc>
                <a:extLst>
                  <a:ext uri="{0D108BD9-81ED-4DB2-BD59-A6C34878D82A}">
                    <a16:rowId xmlns:a16="http://schemas.microsoft.com/office/drawing/2014/main" val="10004"/>
                  </a:ext>
                </a:extLst>
              </a:tr>
              <a:tr h="291529">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Associate</a:t>
                      </a:r>
                    </a:p>
                  </a:txBody>
                  <a:tcPr anchor="ctr" horzOverflow="overflow">
                    <a:lnL cap="flat">
                      <a:noFill/>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Free</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No</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endParaRP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Gill Sans Light"/>
                          <a:ea typeface="MS PGothic" pitchFamily="34" charset="-128"/>
                          <a:cs typeface="Arial" pitchFamily="34" charset="0"/>
                        </a:rPr>
                        <a:t>Yes</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Non-profits, open source projects</a:t>
                      </a:r>
                    </a:p>
                  </a:txBody>
                  <a:tcPr anchor="ctr" horzOverflow="overflow">
                    <a:lnL w="9525" cap="flat" cmpd="sng" algn="ctr">
                      <a:solidFill>
                        <a:schemeClr val="tx2"/>
                      </a:solidFill>
                      <a:prstDash val="solid"/>
                      <a:round/>
                      <a:headEnd type="none" w="med" len="med"/>
                      <a:tailEnd type="none" w="med" len="med"/>
                    </a:lnL>
                    <a:lnR cap="flat">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91529">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Individual</a:t>
                      </a:r>
                    </a:p>
                  </a:txBody>
                  <a:tcPr anchor="ctr" horzOverflow="overflow">
                    <a:lnL cap="flat">
                      <a:noFill/>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Free</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No</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455613"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No</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rPr>
                        <a:t>No</a:t>
                      </a:r>
                    </a:p>
                  </a:txBody>
                  <a:tcPr anchor="ctr" horzOverflow="overflow">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Gill Sans Light"/>
                        <a:ea typeface="MS PGothic" pitchFamily="34" charset="-128"/>
                        <a:cs typeface="Arial" pitchFamily="34" charset="0"/>
                      </a:endParaRPr>
                    </a:p>
                  </a:txBody>
                  <a:tcPr anchor="ctr" horzOverflow="overflow">
                    <a:lnL w="9525" cap="flat" cmpd="sng" algn="ctr">
                      <a:solidFill>
                        <a:schemeClr val="tx2"/>
                      </a:solidFill>
                      <a:prstDash val="solid"/>
                      <a:round/>
                      <a:headEnd type="none" w="med" len="med"/>
                      <a:tailEnd type="none" w="med" len="med"/>
                    </a:lnL>
                    <a:lnR cap="flat">
                      <a:noFill/>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11" name="TextBox 10"/>
          <p:cNvSpPr txBox="1"/>
          <p:nvPr/>
        </p:nvSpPr>
        <p:spPr>
          <a:xfrm>
            <a:off x="377826" y="3755941"/>
            <a:ext cx="5591172" cy="1387559"/>
          </a:xfrm>
          <a:prstGeom prst="rect">
            <a:avLst/>
          </a:prstGeom>
          <a:noFill/>
        </p:spPr>
        <p:txBody>
          <a:bodyPr wrap="square" lIns="68580" tIns="34290" rIns="68580" bIns="34290">
            <a:spAutoFit/>
          </a:bodyPr>
          <a:lstStyle/>
          <a:p>
            <a:pPr marL="91440" indent="-115888">
              <a:spcAft>
                <a:spcPts val="230"/>
              </a:spcAft>
            </a:pPr>
            <a:r>
              <a:rPr lang="en-US" sz="1200" dirty="0" smtClean="0">
                <a:solidFill>
                  <a:srgbClr val="262626"/>
                </a:solidFill>
                <a:latin typeface="Gill Sans Light"/>
              </a:rPr>
              <a:t>*	Anyone </a:t>
            </a:r>
            <a:r>
              <a:rPr lang="en-US" sz="1200" dirty="0">
                <a:solidFill>
                  <a:srgbClr val="262626"/>
                </a:solidFill>
                <a:latin typeface="Gill Sans Light"/>
              </a:rPr>
              <a:t>(including individuals, students and developers in open source project communities) may participate in the technical community work without becoming a member of the LF or Open Mainframe </a:t>
            </a:r>
            <a:r>
              <a:rPr lang="en-US" sz="1200" dirty="0" smtClean="0">
                <a:solidFill>
                  <a:srgbClr val="262626"/>
                </a:solidFill>
                <a:latin typeface="Gill Sans Light"/>
              </a:rPr>
              <a:t>Project</a:t>
            </a:r>
          </a:p>
          <a:p>
            <a:pPr marL="91440" indent="-115888">
              <a:spcAft>
                <a:spcPts val="230"/>
              </a:spcAft>
              <a:buFont typeface="Arial" pitchFamily="34" charset="0"/>
              <a:buChar char="•"/>
            </a:pPr>
            <a:r>
              <a:rPr lang="en-US" sz="1200" dirty="0" smtClean="0">
                <a:solidFill>
                  <a:srgbClr val="262626"/>
                </a:solidFill>
                <a:latin typeface="Gill Sans Light"/>
              </a:rPr>
              <a:t>The </a:t>
            </a:r>
            <a:r>
              <a:rPr lang="en-US" sz="1200" dirty="0">
                <a:solidFill>
                  <a:srgbClr val="262626"/>
                </a:solidFill>
                <a:latin typeface="Gill Sans Light"/>
              </a:rPr>
              <a:t>Open Mainframe Project is setup as a Collaborative Project under The Linux Foundation legal entity. All participants will have to be members of The Linux Foundation to participate. Please visit </a:t>
            </a:r>
            <a:r>
              <a:rPr lang="en-US" sz="1200" dirty="0">
                <a:solidFill>
                  <a:srgbClr val="262626"/>
                </a:solidFill>
                <a:latin typeface="Gill Sans Light"/>
                <a:hlinkClick r:id="rId2"/>
              </a:rPr>
              <a:t>http://www.linuxfoundation.org/about/join/corporate</a:t>
            </a:r>
            <a:r>
              <a:rPr lang="en-US" sz="1200" dirty="0">
                <a:solidFill>
                  <a:srgbClr val="262626"/>
                </a:solidFill>
                <a:latin typeface="Gill Sans Light"/>
              </a:rPr>
              <a:t> to learn more about Linux Foundation membership.</a:t>
            </a:r>
          </a:p>
        </p:txBody>
      </p:sp>
      <p:sp>
        <p:nvSpPr>
          <p:cNvPr id="12" name="Title 1"/>
          <p:cNvSpPr>
            <a:spLocks/>
          </p:cNvSpPr>
          <p:nvPr/>
        </p:nvSpPr>
        <p:spPr bwMode="auto">
          <a:xfrm>
            <a:off x="365125" y="-49213"/>
            <a:ext cx="7985125" cy="857251"/>
          </a:xfrm>
          <a:prstGeom prst="rect">
            <a:avLst/>
          </a:prstGeom>
          <a:noFill/>
          <a:ln w="9525">
            <a:noFill/>
            <a:miter lim="800000"/>
            <a:headEnd/>
            <a:tailEnd/>
          </a:ln>
        </p:spPr>
        <p:txBody>
          <a:bodyPr anchor="ctr"/>
          <a:lstStyle/>
          <a:p>
            <a:pPr defTabSz="914400"/>
            <a:r>
              <a:rPr lang="en-US" sz="3000" dirty="0">
                <a:solidFill>
                  <a:srgbClr val="262626"/>
                </a:solidFill>
                <a:latin typeface="Gill Sans Light"/>
                <a:ea typeface="Gill Sans Light"/>
                <a:cs typeface="Gill Sans Light"/>
              </a:rPr>
              <a:t>Participation Levels</a:t>
            </a:r>
          </a:p>
        </p:txBody>
      </p:sp>
      <p:sp>
        <p:nvSpPr>
          <p:cNvPr id="13" name="Rectangle 157"/>
          <p:cNvSpPr>
            <a:spLocks noChangeArrowheads="1"/>
          </p:cNvSpPr>
          <p:nvPr/>
        </p:nvSpPr>
        <p:spPr bwMode="auto">
          <a:xfrm>
            <a:off x="6091236" y="3786060"/>
            <a:ext cx="2443162" cy="1204913"/>
          </a:xfrm>
          <a:prstGeom prst="rect">
            <a:avLst/>
          </a:prstGeom>
          <a:solidFill>
            <a:schemeClr val="bg1"/>
          </a:solidFill>
          <a:ln w="9525">
            <a:solidFill>
              <a:schemeClr val="accent2"/>
            </a:solidFill>
            <a:miter lim="800000"/>
            <a:headEnd/>
            <a:tailEnd/>
          </a:ln>
          <a:effectLst>
            <a:outerShdw blurRad="50800" dist="38100" dir="2700000" algn="tl" rotWithShape="0">
              <a:prstClr val="black">
                <a:alpha val="40000"/>
              </a:prstClr>
            </a:outerShdw>
          </a:effectLst>
        </p:spPr>
        <p:txBody>
          <a:bodyPr wrap="none" anchor="ctr"/>
          <a:lstStyle/>
          <a:p>
            <a:endParaRPr lang="en-US"/>
          </a:p>
        </p:txBody>
      </p:sp>
      <p:sp>
        <p:nvSpPr>
          <p:cNvPr id="14" name="Rectangle 13"/>
          <p:cNvSpPr/>
          <p:nvPr/>
        </p:nvSpPr>
        <p:spPr>
          <a:xfrm>
            <a:off x="5910261" y="3819398"/>
            <a:ext cx="2746375" cy="1084262"/>
          </a:xfrm>
          <a:prstGeom prst="rect">
            <a:avLst/>
          </a:prstGeom>
        </p:spPr>
        <p:txBody>
          <a:bodyPr lIns="91412" tIns="45706" rIns="91412" bIns="45706">
            <a:spAutoFit/>
          </a:bodyPr>
          <a:lstStyle/>
          <a:p>
            <a:pPr marL="342900" lvl="2" indent="-114300" defTabSz="912813">
              <a:spcAft>
                <a:spcPct val="20000"/>
              </a:spcAft>
            </a:pPr>
            <a:r>
              <a:rPr lang="en-US" sz="1200" b="1" baseline="20000" dirty="0">
                <a:latin typeface="Gill Sans Light"/>
                <a:ea typeface="Helvetica Neue"/>
                <a:cs typeface="Helvetica Neue"/>
              </a:rPr>
              <a:t>**</a:t>
            </a:r>
            <a:r>
              <a:rPr lang="en-US" sz="1200" b="1" dirty="0">
                <a:latin typeface="Gill Sans Light"/>
                <a:ea typeface="Helvetica Neue"/>
                <a:cs typeface="Helvetica Neue"/>
              </a:rPr>
              <a:t> </a:t>
            </a:r>
            <a:r>
              <a:rPr lang="en-US" sz="1200" b="1" u="sng" dirty="0">
                <a:latin typeface="Gill Sans Light"/>
                <a:ea typeface="Helvetica Neue"/>
                <a:cs typeface="Helvetica Neue"/>
              </a:rPr>
              <a:t>Silver</a:t>
            </a:r>
            <a:r>
              <a:rPr lang="en-US" sz="1200" b="1" dirty="0">
                <a:latin typeface="Gill Sans Light"/>
                <a:ea typeface="Helvetica Neue"/>
                <a:cs typeface="Helvetica Neue"/>
              </a:rPr>
              <a:t> Annual Fee Scale</a:t>
            </a:r>
          </a:p>
          <a:p>
            <a:pPr marL="342900" lvl="2" indent="-114300" defTabSz="912813">
              <a:spcAft>
                <a:spcPct val="20000"/>
              </a:spcAft>
              <a:buFontTx/>
              <a:buChar char="•"/>
            </a:pPr>
            <a:r>
              <a:rPr lang="en-US" sz="1100" dirty="0">
                <a:latin typeface="Gill Sans Light"/>
                <a:ea typeface="Helvetica Neue"/>
                <a:cs typeface="Helvetica Neue"/>
              </a:rPr>
              <a:t>3,000 employees = $15K</a:t>
            </a:r>
          </a:p>
          <a:p>
            <a:pPr marL="342900" lvl="2" indent="-114300" defTabSz="912813">
              <a:spcAft>
                <a:spcPct val="20000"/>
              </a:spcAft>
              <a:buFontTx/>
              <a:buChar char="•"/>
            </a:pPr>
            <a:r>
              <a:rPr lang="en-US" sz="1100" dirty="0">
                <a:latin typeface="Gill Sans Light"/>
                <a:ea typeface="Helvetica Neue"/>
                <a:cs typeface="Helvetica Neue"/>
              </a:rPr>
              <a:t>1,000 &lt; 3,000 employees = $10K</a:t>
            </a:r>
          </a:p>
          <a:p>
            <a:pPr marL="342900" lvl="2" indent="-114300" defTabSz="912813">
              <a:spcAft>
                <a:spcPct val="20000"/>
              </a:spcAft>
              <a:buFontTx/>
              <a:buChar char="•"/>
            </a:pPr>
            <a:r>
              <a:rPr lang="en-US" sz="1100" dirty="0">
                <a:latin typeface="Gill Sans Light"/>
                <a:ea typeface="Helvetica Neue"/>
                <a:cs typeface="Helvetica Neue"/>
              </a:rPr>
              <a:t>500  &lt; 1,000 employees = $5K</a:t>
            </a:r>
          </a:p>
          <a:p>
            <a:pPr marL="342900" lvl="2" indent="-114300" defTabSz="912813">
              <a:spcAft>
                <a:spcPct val="20000"/>
              </a:spcAft>
              <a:buFontTx/>
              <a:buChar char="•"/>
            </a:pPr>
            <a:r>
              <a:rPr lang="en-US" sz="1100" dirty="0">
                <a:latin typeface="Gill Sans Light"/>
                <a:ea typeface="Helvetica Neue"/>
                <a:cs typeface="Helvetica Neue"/>
              </a:rPr>
              <a:t>&lt; 500 employees = $2K</a:t>
            </a:r>
          </a:p>
        </p:txBody>
      </p:sp>
      <p:sp>
        <p:nvSpPr>
          <p:cNvPr id="17" name="Slide Number Placeholder 5"/>
          <p:cNvSpPr txBox="1">
            <a:spLocks noGrp="1"/>
          </p:cNvSpPr>
          <p:nvPr/>
        </p:nvSpPr>
        <p:spPr bwMode="auto">
          <a:xfrm>
            <a:off x="8228013" y="4803775"/>
            <a:ext cx="581025" cy="273050"/>
          </a:xfrm>
          <a:prstGeom prst="rect">
            <a:avLst/>
          </a:prstGeom>
          <a:noFill/>
          <a:ln w="9525">
            <a:noFill/>
            <a:miter lim="800000"/>
            <a:headEnd/>
            <a:tailEnd/>
          </a:ln>
        </p:spPr>
        <p:txBody>
          <a:bodyPr anchor="ctr"/>
          <a:lstStyle/>
          <a:p>
            <a:pPr algn="r"/>
            <a:fld id="{8270C07F-2380-4F70-8D3F-1097B695265B}" type="slidenum">
              <a:rPr lang="en-US" sz="1000">
                <a:solidFill>
                  <a:srgbClr val="001F8E"/>
                </a:solidFill>
                <a:latin typeface="Gill Sans Light"/>
                <a:ea typeface="Gill Sans Light"/>
                <a:cs typeface="Gill Sans Light"/>
              </a:rPr>
              <a:pPr algn="r"/>
              <a:t>22</a:t>
            </a:fld>
            <a:endParaRPr lang="en-US" sz="1000" dirty="0">
              <a:solidFill>
                <a:srgbClr val="001F8E"/>
              </a:solidFill>
              <a:latin typeface="Gill Sans Light"/>
              <a:ea typeface="Gill Sans Light"/>
              <a:cs typeface="Gill Sans Light"/>
            </a:endParaRPr>
          </a:p>
        </p:txBody>
      </p:sp>
    </p:spTree>
    <p:extLst>
      <p:ext uri="{BB962C8B-B14F-4D97-AF65-F5344CB8AC3E}">
        <p14:creationId xmlns:p14="http://schemas.microsoft.com/office/powerpoint/2010/main" val="1037341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4" descr="11 copy"/>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06475" y="0"/>
            <a:ext cx="8137525" cy="2432050"/>
          </a:xfrm>
          <a:prstGeom prst="rect">
            <a:avLst/>
          </a:prstGeom>
          <a:noFill/>
        </p:spPr>
      </p:pic>
      <p:sp>
        <p:nvSpPr>
          <p:cNvPr id="6" name="Slide Number Placeholder 5"/>
          <p:cNvSpPr>
            <a:spLocks noGrp="1"/>
          </p:cNvSpPr>
          <p:nvPr>
            <p:ph type="sldNum" sz="quarter" idx="12"/>
          </p:nvPr>
        </p:nvSpPr>
        <p:spPr/>
        <p:txBody>
          <a:bodyPr/>
          <a:lstStyle/>
          <a:p>
            <a:fld id="{40CC8E1A-A953-FA40-9E8D-D790E7D153E7}" type="slidenum">
              <a:rPr lang="en-US" smtClean="0"/>
              <a:pPr/>
              <a:t>23</a:t>
            </a:fld>
            <a:endParaRPr lang="en-US"/>
          </a:p>
        </p:txBody>
      </p:sp>
      <p:sp>
        <p:nvSpPr>
          <p:cNvPr id="24" name="Rectangle 21"/>
          <p:cNvSpPr>
            <a:spLocks noChangeArrowheads="1"/>
          </p:cNvSpPr>
          <p:nvPr/>
        </p:nvSpPr>
        <p:spPr bwMode="auto">
          <a:xfrm>
            <a:off x="960438" y="1"/>
            <a:ext cx="6599237" cy="2089426"/>
          </a:xfrm>
          <a:prstGeom prst="rect">
            <a:avLst/>
          </a:prstGeom>
          <a:gradFill rotWithShape="1">
            <a:gsLst>
              <a:gs pos="0">
                <a:schemeClr val="bg1"/>
              </a:gs>
              <a:gs pos="100000">
                <a:schemeClr val="bg1">
                  <a:alpha val="0"/>
                </a:schemeClr>
              </a:gs>
            </a:gsLst>
            <a:lin ang="0" scaled="1"/>
          </a:gradFill>
          <a:ln w="9525">
            <a:noFill/>
            <a:miter lim="800000"/>
            <a:headEnd/>
            <a:tailEnd/>
          </a:ln>
          <a:effectLst/>
        </p:spPr>
        <p:txBody>
          <a:bodyPr wrap="none" anchor="ctr"/>
          <a:lstStyle/>
          <a:p>
            <a:endParaRPr lang="en-US"/>
          </a:p>
        </p:txBody>
      </p:sp>
      <p:pic>
        <p:nvPicPr>
          <p:cNvPr id="25" name="Picture 7" descr="OpenMainframe_Logo_Pantone.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07388" y="100013"/>
            <a:ext cx="469900" cy="519112"/>
          </a:xfrm>
          <a:prstGeom prst="rect">
            <a:avLst/>
          </a:prstGeom>
          <a:noFill/>
          <a:ln w="9525">
            <a:noFill/>
            <a:miter lim="800000"/>
            <a:headEnd/>
            <a:tailEnd/>
          </a:ln>
        </p:spPr>
      </p:pic>
      <p:sp>
        <p:nvSpPr>
          <p:cNvPr id="43" name="Title 3"/>
          <p:cNvSpPr>
            <a:spLocks/>
          </p:cNvSpPr>
          <p:nvPr/>
        </p:nvSpPr>
        <p:spPr bwMode="auto">
          <a:xfrm>
            <a:off x="304800" y="722313"/>
            <a:ext cx="3506788" cy="760412"/>
          </a:xfrm>
          <a:prstGeom prst="rect">
            <a:avLst/>
          </a:prstGeom>
          <a:noFill/>
          <a:ln w="9525">
            <a:noFill/>
            <a:miter lim="800000"/>
            <a:headEnd/>
            <a:tailEnd/>
          </a:ln>
        </p:spPr>
        <p:txBody>
          <a:bodyPr anchor="ctr"/>
          <a:lstStyle/>
          <a:p>
            <a:pPr defTabSz="914400"/>
            <a:r>
              <a:rPr lang="en-US" sz="3000" dirty="0">
                <a:solidFill>
                  <a:srgbClr val="262626"/>
                </a:solidFill>
                <a:latin typeface="Gill Sans Light"/>
                <a:ea typeface="Gill Sans Light"/>
                <a:cs typeface="Gill Sans Light"/>
              </a:rPr>
              <a:t>Current </a:t>
            </a:r>
            <a:br>
              <a:rPr lang="en-US" sz="3000" dirty="0">
                <a:solidFill>
                  <a:srgbClr val="262626"/>
                </a:solidFill>
                <a:latin typeface="Gill Sans Light"/>
                <a:ea typeface="Gill Sans Light"/>
                <a:cs typeface="Gill Sans Light"/>
              </a:rPr>
            </a:br>
            <a:r>
              <a:rPr lang="en-US" sz="3000" dirty="0">
                <a:solidFill>
                  <a:srgbClr val="262626"/>
                </a:solidFill>
                <a:latin typeface="Gill Sans Light"/>
                <a:ea typeface="Gill Sans Light"/>
                <a:cs typeface="Gill Sans Light"/>
              </a:rPr>
              <a:t>Members</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3186" y="1793306"/>
            <a:ext cx="7281582" cy="3314986"/>
          </a:xfrm>
          <a:prstGeom prst="rect">
            <a:avLst/>
          </a:prstGeom>
        </p:spPr>
      </p:pic>
    </p:spTree>
    <p:extLst>
      <p:ext uri="{BB962C8B-B14F-4D97-AF65-F5344CB8AC3E}">
        <p14:creationId xmlns:p14="http://schemas.microsoft.com/office/powerpoint/2010/main" val="197828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12c copy"/>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915988" y="0"/>
            <a:ext cx="8228012" cy="2560638"/>
          </a:xfrm>
          <a:prstGeom prst="rect">
            <a:avLst/>
          </a:prstGeom>
          <a:noFill/>
        </p:spPr>
      </p:pic>
      <p:sp>
        <p:nvSpPr>
          <p:cNvPr id="11" name="Rectangle 13"/>
          <p:cNvSpPr>
            <a:spLocks noChangeArrowheads="1"/>
          </p:cNvSpPr>
          <p:nvPr/>
        </p:nvSpPr>
        <p:spPr bwMode="auto">
          <a:xfrm>
            <a:off x="1375315" y="0"/>
            <a:ext cx="4349209" cy="2638425"/>
          </a:xfrm>
          <a:prstGeom prst="rect">
            <a:avLst/>
          </a:prstGeom>
          <a:gradFill rotWithShape="1">
            <a:gsLst>
              <a:gs pos="0">
                <a:schemeClr val="bg1"/>
              </a:gs>
              <a:gs pos="100000">
                <a:schemeClr val="bg1">
                  <a:alpha val="0"/>
                </a:schemeClr>
              </a:gs>
            </a:gsLst>
            <a:lin ang="0" scaled="1"/>
          </a:gradFill>
          <a:ln w="9525">
            <a:noFill/>
            <a:miter lim="800000"/>
            <a:headEnd/>
            <a:tailEnd/>
          </a:ln>
          <a:effectLst/>
        </p:spPr>
        <p:txBody>
          <a:bodyPr wrap="none" anchor="ctr"/>
          <a:lstStyle/>
          <a:p>
            <a:endParaRPr lang="en-US"/>
          </a:p>
        </p:txBody>
      </p:sp>
      <p:sp>
        <p:nvSpPr>
          <p:cNvPr id="14" name="Rectangle 13"/>
          <p:cNvSpPr/>
          <p:nvPr/>
        </p:nvSpPr>
        <p:spPr>
          <a:xfrm>
            <a:off x="-1" y="0"/>
            <a:ext cx="1375317" cy="26384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Content Placeholder 7"/>
          <p:cNvSpPr>
            <a:spLocks noGrp="1"/>
          </p:cNvSpPr>
          <p:nvPr>
            <p:ph idx="1"/>
          </p:nvPr>
        </p:nvSpPr>
        <p:spPr>
          <a:xfrm>
            <a:off x="317500" y="2749437"/>
            <a:ext cx="8369300" cy="2067854"/>
          </a:xfrm>
        </p:spPr>
        <p:txBody>
          <a:bodyPr>
            <a:noAutofit/>
          </a:bodyPr>
          <a:lstStyle/>
          <a:p>
            <a:pPr marL="231775" indent="-231775">
              <a:spcBef>
                <a:spcPct val="10000"/>
              </a:spcBef>
              <a:spcAft>
                <a:spcPct val="30000"/>
              </a:spcAft>
            </a:pPr>
            <a:r>
              <a:rPr lang="en-US" sz="1800" dirty="0" smtClean="0"/>
              <a:t>Find out more the Project at </a:t>
            </a:r>
            <a:r>
              <a:rPr lang="en-US" sz="1800" dirty="0" smtClean="0">
                <a:hlinkClick r:id="rId3"/>
              </a:rPr>
              <a:t>www.openmainframeproject.org</a:t>
            </a:r>
            <a:endParaRPr lang="en-US" sz="1800" dirty="0" smtClean="0"/>
          </a:p>
          <a:p>
            <a:pPr marL="231775" indent="-231775">
              <a:spcBef>
                <a:spcPct val="10000"/>
              </a:spcBef>
              <a:spcAft>
                <a:spcPct val="30000"/>
              </a:spcAft>
            </a:pPr>
            <a:r>
              <a:rPr lang="en-US" sz="1800" dirty="0" smtClean="0"/>
              <a:t>Fill in the online form for more info: </a:t>
            </a:r>
            <a:r>
              <a:rPr lang="en-US" sz="1800" dirty="0" smtClean="0">
                <a:hlinkClick r:id="rId4"/>
              </a:rPr>
              <a:t>https://www.openmainframeproject.org/about/join</a:t>
            </a:r>
            <a:r>
              <a:rPr lang="en-US" sz="1800" dirty="0" smtClean="0"/>
              <a:t> </a:t>
            </a:r>
          </a:p>
          <a:p>
            <a:pPr marL="231775" indent="-231775">
              <a:spcBef>
                <a:spcPct val="10000"/>
              </a:spcBef>
              <a:spcAft>
                <a:spcPct val="30000"/>
              </a:spcAft>
            </a:pPr>
            <a:r>
              <a:rPr lang="en-US" sz="1800" dirty="0" smtClean="0"/>
              <a:t>Alternatively contact John </a:t>
            </a:r>
            <a:r>
              <a:rPr lang="en-US" sz="1800" dirty="0" err="1" smtClean="0"/>
              <a:t>Mertic</a:t>
            </a:r>
            <a:r>
              <a:rPr lang="en-US" sz="1800" dirty="0" smtClean="0"/>
              <a:t> at the Linux Foundation: </a:t>
            </a:r>
            <a:r>
              <a:rPr lang="en-US" sz="1800" dirty="0" smtClean="0">
                <a:hlinkClick r:id="rId5"/>
              </a:rPr>
              <a:t>jmertic@linuxfoundation.org</a:t>
            </a:r>
            <a:endParaRPr lang="en-US" sz="1800" dirty="0" smtClean="0"/>
          </a:p>
          <a:p>
            <a:pPr marL="231775" indent="-231775">
              <a:spcBef>
                <a:spcPct val="10000"/>
              </a:spcBef>
              <a:spcAft>
                <a:spcPct val="30000"/>
              </a:spcAft>
            </a:pPr>
            <a:r>
              <a:rPr lang="en-US" sz="1800" dirty="0"/>
              <a:t>Research other Linux Foundation Collaborative Projects:</a:t>
            </a:r>
            <a:br>
              <a:rPr lang="en-US" sz="1800" dirty="0"/>
            </a:br>
            <a:r>
              <a:rPr lang="en-US" sz="1800" dirty="0">
                <a:hlinkClick r:id="rId6"/>
              </a:rPr>
              <a:t>http://collabprojects.linuxfoundation.org</a:t>
            </a:r>
            <a:r>
              <a:rPr lang="en-US" sz="1800" dirty="0"/>
              <a:t> </a:t>
            </a:r>
            <a:r>
              <a:rPr lang="en-US" sz="1800" dirty="0" smtClean="0"/>
              <a:t> </a:t>
            </a:r>
          </a:p>
        </p:txBody>
      </p:sp>
      <p:pic>
        <p:nvPicPr>
          <p:cNvPr id="12" name="Picture 7" descr="OpenMainframe_Logo_Pantone.png"/>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8307388" y="100013"/>
            <a:ext cx="469900" cy="519112"/>
          </a:xfrm>
          <a:prstGeom prst="rect">
            <a:avLst/>
          </a:prstGeom>
          <a:noFill/>
          <a:ln w="9525">
            <a:noFill/>
            <a:miter lim="800000"/>
            <a:headEnd/>
            <a:tailEnd/>
          </a:ln>
        </p:spPr>
      </p:pic>
      <p:sp>
        <p:nvSpPr>
          <p:cNvPr id="13" name="Title 3"/>
          <p:cNvSpPr>
            <a:spLocks/>
          </p:cNvSpPr>
          <p:nvPr/>
        </p:nvSpPr>
        <p:spPr bwMode="auto">
          <a:xfrm>
            <a:off x="298450" y="646113"/>
            <a:ext cx="4330700" cy="876300"/>
          </a:xfrm>
          <a:prstGeom prst="rect">
            <a:avLst/>
          </a:prstGeom>
          <a:noFill/>
          <a:ln w="9525">
            <a:noFill/>
            <a:miter lim="800000"/>
            <a:headEnd/>
            <a:tailEnd/>
          </a:ln>
        </p:spPr>
        <p:txBody>
          <a:bodyPr anchor="ctr"/>
          <a:lstStyle/>
          <a:p>
            <a:pPr defTabSz="914400"/>
            <a:r>
              <a:rPr lang="en-US" sz="3000" dirty="0">
                <a:latin typeface="Gill Sans Light"/>
                <a:ea typeface="Gill Sans Light"/>
                <a:cs typeface="Gill Sans Light"/>
              </a:rPr>
              <a:t>How to Join the Open Mainframe Project</a:t>
            </a:r>
            <a:endParaRPr lang="en-US" sz="3000" b="1" dirty="0">
              <a:latin typeface="Gill Sans Light"/>
              <a:ea typeface="Gill Sans Light"/>
              <a:cs typeface="Gill Sans Light"/>
            </a:endParaRPr>
          </a:p>
        </p:txBody>
      </p:sp>
      <p:sp>
        <p:nvSpPr>
          <p:cNvPr id="15" name="Slide Number Placeholder 5"/>
          <p:cNvSpPr>
            <a:spLocks noGrp="1"/>
          </p:cNvSpPr>
          <p:nvPr>
            <p:ph type="sldNum" sz="quarter" idx="12"/>
          </p:nvPr>
        </p:nvSpPr>
        <p:spPr>
          <a:xfrm>
            <a:off x="8227786" y="4803547"/>
            <a:ext cx="580570" cy="273844"/>
          </a:xfrm>
        </p:spPr>
        <p:txBody>
          <a:bodyPr/>
          <a:lstStyle/>
          <a:p>
            <a:fld id="{40CC8E1A-A953-FA40-9E8D-D790E7D153E7}" type="slidenum">
              <a:rPr lang="en-US" smtClean="0"/>
              <a:pPr/>
              <a:t>24</a:t>
            </a:fld>
            <a:endParaRPr lang="en-US"/>
          </a:p>
        </p:txBody>
      </p:sp>
    </p:spTree>
    <p:extLst>
      <p:ext uri="{BB962C8B-B14F-4D97-AF65-F5344CB8AC3E}">
        <p14:creationId xmlns:p14="http://schemas.microsoft.com/office/powerpoint/2010/main" val="3728603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Questions?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88089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Tree>
    <p:extLst>
      <p:ext uri="{BB962C8B-B14F-4D97-AF65-F5344CB8AC3E}">
        <p14:creationId xmlns:p14="http://schemas.microsoft.com/office/powerpoint/2010/main" val="3487198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Open Source and The Linux Foundation</a:t>
            </a:r>
            <a:endParaRPr lang="en-US" dirty="0"/>
          </a:p>
        </p:txBody>
      </p:sp>
    </p:spTree>
    <p:extLst>
      <p:ext uri="{BB962C8B-B14F-4D97-AF65-F5344CB8AC3E}">
        <p14:creationId xmlns:p14="http://schemas.microsoft.com/office/powerpoint/2010/main" val="846867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Open Source?</a:t>
            </a:r>
            <a:endParaRPr lang="en-US" dirty="0"/>
          </a:p>
        </p:txBody>
      </p:sp>
      <p:sp>
        <p:nvSpPr>
          <p:cNvPr id="3" name="Content Placeholder 2"/>
          <p:cNvSpPr>
            <a:spLocks noGrp="1"/>
          </p:cNvSpPr>
          <p:nvPr>
            <p:ph idx="1"/>
          </p:nvPr>
        </p:nvSpPr>
        <p:spPr/>
        <p:txBody>
          <a:bodyPr>
            <a:normAutofit lnSpcReduction="10000"/>
          </a:bodyPr>
          <a:lstStyle/>
          <a:p>
            <a:r>
              <a:rPr lang="en-US" dirty="0"/>
              <a:t>Open source is a </a:t>
            </a:r>
            <a:r>
              <a:rPr lang="en-US" b="1" dirty="0"/>
              <a:t>development method for software </a:t>
            </a:r>
            <a:r>
              <a:rPr lang="en-US" dirty="0"/>
              <a:t>that harnesses the power of distributed peer review, transparency of process and the creativity of a global ecosystem of industry experts. </a:t>
            </a:r>
          </a:p>
          <a:p>
            <a:r>
              <a:rPr lang="en-US" dirty="0"/>
              <a:t>The promise of open source is better quality, higher reliability, more flexibility, lower cost and the opportunity to drive open standards.</a:t>
            </a:r>
          </a:p>
          <a:p>
            <a:r>
              <a:rPr lang="en-US" dirty="0"/>
              <a:t>Open source software is most often modular and enables open APIs that can be leveraged to swap out/in new capabilities as members of the community “scratch their own itch”</a:t>
            </a:r>
            <a:r>
              <a:rPr lang="en-US" dirty="0" smtClean="0"/>
              <a:t>.</a:t>
            </a:r>
          </a:p>
          <a:p>
            <a:r>
              <a:rPr lang="en-US" dirty="0" smtClean="0"/>
              <a:t>Does not have to be just about code – open source projects often encompass marketing and infrastructure goals as well.</a:t>
            </a:r>
            <a:endParaRPr lang="en-US" dirty="0"/>
          </a:p>
        </p:txBody>
      </p:sp>
    </p:spTree>
    <p:extLst>
      <p:ext uri="{BB962C8B-B14F-4D97-AF65-F5344CB8AC3E}">
        <p14:creationId xmlns:p14="http://schemas.microsoft.com/office/powerpoint/2010/main" val="382076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US" dirty="0" smtClean="0"/>
              <a:t>About the Linux Foundation</a:t>
            </a:r>
            <a:endParaRPr lang="en-US" dirty="0"/>
          </a:p>
        </p:txBody>
      </p:sp>
      <p:sp>
        <p:nvSpPr>
          <p:cNvPr id="5" name="Content Placeholder 2"/>
          <p:cNvSpPr>
            <a:spLocks noGrp="1"/>
          </p:cNvSpPr>
          <p:nvPr>
            <p:ph idx="1"/>
          </p:nvPr>
        </p:nvSpPr>
        <p:spPr>
          <a:xfrm>
            <a:off x="701279" y="1200151"/>
            <a:ext cx="5425856" cy="3194447"/>
          </a:xfrm>
        </p:spPr>
        <p:txBody>
          <a:bodyPr>
            <a:noAutofit/>
          </a:bodyPr>
          <a:lstStyle/>
          <a:p>
            <a:pPr>
              <a:defRPr/>
            </a:pPr>
            <a:r>
              <a:rPr lang="en-US" sz="1800" dirty="0" smtClean="0"/>
              <a:t>The Linux Foundation is hosting the Open Mainframe Project, providing operational, governance and other support</a:t>
            </a:r>
          </a:p>
          <a:p>
            <a:pPr>
              <a:defRPr/>
            </a:pPr>
            <a:r>
              <a:rPr lang="en-US" sz="1800" dirty="0" smtClean="0"/>
              <a:t>The Linux Foundation supports the Linux OS and numerous collaborative projects</a:t>
            </a:r>
          </a:p>
          <a:p>
            <a:pPr>
              <a:defRPr/>
            </a:pPr>
            <a:r>
              <a:rPr lang="en-US" sz="1800" dirty="0" smtClean="0"/>
              <a:t>&gt; 100 </a:t>
            </a:r>
            <a:r>
              <a:rPr lang="en-US" sz="1800" dirty="0"/>
              <a:t>staff </a:t>
            </a:r>
          </a:p>
          <a:p>
            <a:pPr>
              <a:defRPr/>
            </a:pPr>
            <a:r>
              <a:rPr lang="en-US" sz="1800" dirty="0" smtClean="0"/>
              <a:t>450+ members </a:t>
            </a:r>
            <a:r>
              <a:rPr lang="en-US" sz="1800" dirty="0"/>
              <a:t>across all our projects</a:t>
            </a:r>
          </a:p>
          <a:p>
            <a:pPr>
              <a:defRPr/>
            </a:pPr>
            <a:r>
              <a:rPr lang="en-US" sz="1800" dirty="0"/>
              <a:t>Dozens of projects beyond Linux </a:t>
            </a:r>
            <a:r>
              <a:rPr lang="en-US" sz="1800" dirty="0" smtClean="0"/>
              <a:t>spanning </a:t>
            </a:r>
            <a:r>
              <a:rPr lang="en-US" sz="1800" dirty="0"/>
              <a:t>thousands of developers</a:t>
            </a:r>
          </a:p>
          <a:p>
            <a:pPr>
              <a:defRPr/>
            </a:pPr>
            <a:r>
              <a:rPr lang="en-US" sz="1800" dirty="0"/>
              <a:t>Over 50 key developer events a year worldwide</a:t>
            </a:r>
          </a:p>
          <a:p>
            <a:pPr>
              <a:defRPr/>
            </a:pPr>
            <a:r>
              <a:rPr lang="en-US" sz="1800" dirty="0"/>
              <a:t>Largest share of voice in open </a:t>
            </a:r>
            <a:r>
              <a:rPr lang="en-US" sz="1800" dirty="0" smtClean="0"/>
              <a:t>source</a:t>
            </a:r>
            <a:endParaRPr lang="en-US" sz="1800" dirty="0"/>
          </a:p>
        </p:txBody>
      </p:sp>
      <p:pic>
        <p:nvPicPr>
          <p:cNvPr id="6" name="Shape 312"/>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6127135" y="1200151"/>
            <a:ext cx="2649220" cy="803578"/>
          </a:xfrm>
          <a:prstGeom prst="rect">
            <a:avLst/>
          </a:prstGeom>
          <a:noFill/>
          <a:ln>
            <a:noFill/>
          </a:ln>
        </p:spPr>
      </p:pic>
    </p:spTree>
    <p:extLst>
      <p:ext uri="{BB962C8B-B14F-4D97-AF65-F5344CB8AC3E}">
        <p14:creationId xmlns:p14="http://schemas.microsoft.com/office/powerpoint/2010/main" val="10017986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ea typeface="ＭＳ Ｐゴシック" charset="0"/>
              </a:rPr>
              <a:t>The Linux Foundation team includes</a:t>
            </a:r>
            <a:endParaRPr lang="en-US" dirty="0">
              <a:ea typeface="ＭＳ Ｐゴシック" charset="0"/>
            </a:endParaRPr>
          </a:p>
        </p:txBody>
      </p:sp>
      <p:sp>
        <p:nvSpPr>
          <p:cNvPr id="20482" name="Content Placeholder 2"/>
          <p:cNvSpPr>
            <a:spLocks noGrp="1"/>
          </p:cNvSpPr>
          <p:nvPr>
            <p:ph idx="1"/>
          </p:nvPr>
        </p:nvSpPr>
        <p:spPr>
          <a:xfrm>
            <a:off x="701278" y="1150144"/>
            <a:ext cx="7985522" cy="3313510"/>
          </a:xfrm>
        </p:spPr>
        <p:txBody>
          <a:bodyPr>
            <a:normAutofit lnSpcReduction="10000"/>
          </a:bodyPr>
          <a:lstStyle/>
          <a:p>
            <a:r>
              <a:rPr lang="en-US" altLang="en-US" sz="1575" dirty="0">
                <a:solidFill>
                  <a:srgbClr val="262626"/>
                </a:solidFill>
                <a:latin typeface="Gill Sans Light" charset="0"/>
                <a:ea typeface="Gill Sans Light" charset="0"/>
                <a:cs typeface="Gill Sans Light" charset="0"/>
              </a:rPr>
              <a:t>Time Magazine’s 17</a:t>
            </a:r>
            <a:r>
              <a:rPr lang="en-US" altLang="en-US" sz="1575" baseline="30000" dirty="0">
                <a:solidFill>
                  <a:srgbClr val="262626"/>
                </a:solidFill>
                <a:latin typeface="Gill Sans Light" charset="0"/>
                <a:ea typeface="Gill Sans Light" charset="0"/>
                <a:cs typeface="Gill Sans Light" charset="0"/>
              </a:rPr>
              <a:t>th</a:t>
            </a:r>
            <a:r>
              <a:rPr lang="en-US" altLang="en-US" sz="1575" dirty="0">
                <a:solidFill>
                  <a:srgbClr val="262626"/>
                </a:solidFill>
                <a:latin typeface="Gill Sans Light" charset="0"/>
                <a:ea typeface="Gill Sans Light" charset="0"/>
                <a:cs typeface="Gill Sans Light" charset="0"/>
              </a:rPr>
              <a:t> most important person of the century, Winner of Millennium Technology prize, IEEE Computer Pioneer Award, Internet Hall of Fame inductee </a:t>
            </a:r>
          </a:p>
          <a:p>
            <a:r>
              <a:rPr lang="en-US" altLang="en-US" sz="1575" dirty="0">
                <a:solidFill>
                  <a:srgbClr val="262626"/>
                </a:solidFill>
                <a:latin typeface="Gill Sans Light" charset="0"/>
                <a:ea typeface="Gill Sans Light" charset="0"/>
                <a:cs typeface="Gill Sans Light" charset="0"/>
              </a:rPr>
              <a:t>Internationally recognized legal counsel have authored hundreds of open source legal publications, formed over 140 consortium, serve on the boards of ANSI, Center for Women in Enterprise, and more</a:t>
            </a:r>
          </a:p>
          <a:p>
            <a:r>
              <a:rPr lang="en-US" altLang="en-US" sz="1575" dirty="0">
                <a:solidFill>
                  <a:srgbClr val="262626"/>
                </a:solidFill>
                <a:latin typeface="Gill Sans Light" charset="0"/>
                <a:ea typeface="Gill Sans Light" charset="0"/>
                <a:cs typeface="Gill Sans Light" charset="0"/>
              </a:rPr>
              <a:t>Full time staff fluent in English, Spanish, French, German, Russian, Japanese, and Korean</a:t>
            </a:r>
          </a:p>
          <a:p>
            <a:r>
              <a:rPr lang="en-US" altLang="en-US" sz="1575" dirty="0">
                <a:solidFill>
                  <a:srgbClr val="262626"/>
                </a:solidFill>
                <a:latin typeface="Gill Sans Light" charset="0"/>
                <a:ea typeface="Gill Sans Light" charset="0"/>
                <a:cs typeface="Gill Sans Light" charset="0"/>
              </a:rPr>
              <a:t>Expertise in semiconductors, embedded systems, mobile computing, enterprise software, cloud infrastructure, automotive, </a:t>
            </a:r>
            <a:r>
              <a:rPr lang="en-US" altLang="en-US" sz="1575" dirty="0" err="1">
                <a:solidFill>
                  <a:srgbClr val="262626"/>
                </a:solidFill>
                <a:latin typeface="Gill Sans Light" charset="0"/>
                <a:ea typeface="Gill Sans Light" charset="0"/>
                <a:cs typeface="Gill Sans Light" charset="0"/>
              </a:rPr>
              <a:t>IoT</a:t>
            </a:r>
            <a:r>
              <a:rPr lang="en-US" altLang="en-US" sz="1575" dirty="0">
                <a:solidFill>
                  <a:srgbClr val="262626"/>
                </a:solidFill>
                <a:latin typeface="Gill Sans Light" charset="0"/>
                <a:ea typeface="Gill Sans Light" charset="0"/>
                <a:cs typeface="Gill Sans Light" charset="0"/>
              </a:rPr>
              <a:t>, technical training and more</a:t>
            </a:r>
          </a:p>
          <a:p>
            <a:r>
              <a:rPr lang="en-US" altLang="en-US" sz="1575" dirty="0">
                <a:solidFill>
                  <a:srgbClr val="262626"/>
                </a:solidFill>
                <a:latin typeface="Gill Sans Light" charset="0"/>
                <a:ea typeface="Gill Sans Light" charset="0"/>
                <a:cs typeface="Gill Sans Light" charset="0"/>
              </a:rPr>
              <a:t>Dev/Ops team that maintain and secure the world’s largest open source project with expertise in a wide variety of scalable development environments</a:t>
            </a:r>
          </a:p>
          <a:p>
            <a:r>
              <a:rPr lang="en-US" altLang="en-US" sz="1575" dirty="0">
                <a:solidFill>
                  <a:srgbClr val="262626"/>
                </a:solidFill>
                <a:latin typeface="Gill Sans Light" charset="0"/>
                <a:ea typeface="Gill Sans Light" charset="0"/>
                <a:cs typeface="Gill Sans Light" charset="0"/>
              </a:rPr>
              <a:t>Marketing and Ecosystem development team with experience from pre-IPO startups to large scale </a:t>
            </a:r>
            <a:r>
              <a:rPr lang="en-US" altLang="en-US" sz="1575" dirty="0" smtClean="0">
                <a:solidFill>
                  <a:srgbClr val="262626"/>
                </a:solidFill>
                <a:latin typeface="Gill Sans Light" charset="0"/>
                <a:ea typeface="Gill Sans Light" charset="0"/>
                <a:cs typeface="Gill Sans Light" charset="0"/>
              </a:rPr>
              <a:t>enterprises</a:t>
            </a:r>
            <a:endParaRPr lang="en-US" altLang="en-US" sz="1575" dirty="0">
              <a:solidFill>
                <a:srgbClr val="262626"/>
              </a:solidFill>
              <a:latin typeface="Gill Sans Light" charset="0"/>
              <a:ea typeface="Gill Sans Light" charset="0"/>
              <a:cs typeface="Gill Sans Light" charset="0"/>
            </a:endParaRPr>
          </a:p>
        </p:txBody>
      </p:sp>
      <p:sp>
        <p:nvSpPr>
          <p:cNvPr id="2048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Calibri" charset="0"/>
                <a:ea typeface="MS PGothic" charset="-128"/>
              </a:defRPr>
            </a:lvl1pPr>
            <a:lvl2pPr marL="557213" indent="-214313">
              <a:defRPr sz="1800">
                <a:solidFill>
                  <a:schemeClr val="tx1"/>
                </a:solidFill>
                <a:latin typeface="Calibri" charset="0"/>
                <a:ea typeface="MS PGothic" charset="-128"/>
              </a:defRPr>
            </a:lvl2pPr>
            <a:lvl3pPr marL="857250" indent="-171450">
              <a:defRPr sz="1800">
                <a:solidFill>
                  <a:schemeClr val="tx1"/>
                </a:solidFill>
                <a:latin typeface="Calibri" charset="0"/>
                <a:ea typeface="MS PGothic" charset="-128"/>
              </a:defRPr>
            </a:lvl3pPr>
            <a:lvl4pPr marL="1200150" indent="-171450">
              <a:defRPr sz="1800">
                <a:solidFill>
                  <a:schemeClr val="tx1"/>
                </a:solidFill>
                <a:latin typeface="Calibri" charset="0"/>
                <a:ea typeface="MS PGothic" charset="-128"/>
              </a:defRPr>
            </a:lvl4pPr>
            <a:lvl5pPr marL="1543050" indent="-171450">
              <a:defRPr sz="1800">
                <a:solidFill>
                  <a:schemeClr val="tx1"/>
                </a:solidFill>
                <a:latin typeface="Calibri" charset="0"/>
                <a:ea typeface="MS PGothic" charset="-128"/>
              </a:defRPr>
            </a:lvl5pPr>
            <a:lvl6pPr marL="1885950" indent="-171450" defTabSz="342900" eaLnBrk="0" fontAlgn="base" hangingPunct="0">
              <a:spcBef>
                <a:spcPct val="0"/>
              </a:spcBef>
              <a:spcAft>
                <a:spcPct val="0"/>
              </a:spcAft>
              <a:defRPr sz="1800">
                <a:solidFill>
                  <a:schemeClr val="tx1"/>
                </a:solidFill>
                <a:latin typeface="Calibri" charset="0"/>
                <a:ea typeface="MS PGothic" charset="-128"/>
              </a:defRPr>
            </a:lvl6pPr>
            <a:lvl7pPr marL="2228850" indent="-171450" defTabSz="342900" eaLnBrk="0" fontAlgn="base" hangingPunct="0">
              <a:spcBef>
                <a:spcPct val="0"/>
              </a:spcBef>
              <a:spcAft>
                <a:spcPct val="0"/>
              </a:spcAft>
              <a:defRPr sz="1800">
                <a:solidFill>
                  <a:schemeClr val="tx1"/>
                </a:solidFill>
                <a:latin typeface="Calibri" charset="0"/>
                <a:ea typeface="MS PGothic" charset="-128"/>
              </a:defRPr>
            </a:lvl7pPr>
            <a:lvl8pPr marL="2571750" indent="-171450" defTabSz="342900" eaLnBrk="0" fontAlgn="base" hangingPunct="0">
              <a:spcBef>
                <a:spcPct val="0"/>
              </a:spcBef>
              <a:spcAft>
                <a:spcPct val="0"/>
              </a:spcAft>
              <a:defRPr sz="1800">
                <a:solidFill>
                  <a:schemeClr val="tx1"/>
                </a:solidFill>
                <a:latin typeface="Calibri" charset="0"/>
                <a:ea typeface="MS PGothic" charset="-128"/>
              </a:defRPr>
            </a:lvl8pPr>
            <a:lvl9pPr marL="2914650" indent="-171450" defTabSz="342900" eaLnBrk="0" fontAlgn="base" hangingPunct="0">
              <a:spcBef>
                <a:spcPct val="0"/>
              </a:spcBef>
              <a:spcAft>
                <a:spcPct val="0"/>
              </a:spcAft>
              <a:defRPr sz="1800">
                <a:solidFill>
                  <a:schemeClr val="tx1"/>
                </a:solidFill>
                <a:latin typeface="Calibri" charset="0"/>
                <a:ea typeface="MS PGothic" charset="-128"/>
              </a:defRPr>
            </a:lvl9pPr>
          </a:lstStyle>
          <a:p>
            <a:fld id="{28EC3E68-08E8-6845-B55D-3DC0DA62C9A6}" type="slidenum">
              <a:rPr lang="en-US" altLang="en-US" sz="900">
                <a:solidFill>
                  <a:srgbClr val="898989"/>
                </a:solidFill>
                <a:latin typeface="Arial" charset="0"/>
              </a:rPr>
              <a:pPr/>
              <a:t>6</a:t>
            </a:fld>
            <a:endParaRPr lang="en-US" altLang="en-US" sz="900">
              <a:solidFill>
                <a:srgbClr val="898989"/>
              </a:solidFill>
              <a:latin typeface="Arial" charset="0"/>
            </a:endParaRPr>
          </a:p>
        </p:txBody>
      </p:sp>
    </p:spTree>
    <p:extLst>
      <p:ext uri="{BB962C8B-B14F-4D97-AF65-F5344CB8AC3E}">
        <p14:creationId xmlns:p14="http://schemas.microsoft.com/office/powerpoint/2010/main" val="14518011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278" y="-51197"/>
            <a:ext cx="7985522" cy="857251"/>
          </a:xfrm>
        </p:spPr>
        <p:txBody>
          <a:bodyPr/>
          <a:lstStyle/>
          <a:p>
            <a:pPr>
              <a:defRPr/>
            </a:pPr>
            <a:r>
              <a:rPr lang="en-US" sz="2700" dirty="0">
                <a:ea typeface="ＭＳ Ｐゴシック" charset="0"/>
              </a:rPr>
              <a:t>The </a:t>
            </a:r>
            <a:r>
              <a:rPr lang="en-US" sz="2700" dirty="0" smtClean="0">
                <a:ea typeface="ＭＳ Ｐゴシック" charset="0"/>
              </a:rPr>
              <a:t>Growing Linux </a:t>
            </a:r>
            <a:r>
              <a:rPr lang="en-US" sz="2700" dirty="0">
                <a:ea typeface="ＭＳ Ｐゴシック" charset="0"/>
              </a:rPr>
              <a:t>Foundation </a:t>
            </a:r>
            <a:r>
              <a:rPr lang="en-US" sz="2700" dirty="0" smtClean="0">
                <a:ea typeface="ＭＳ Ｐゴシック" charset="0"/>
              </a:rPr>
              <a:t>Ecosystem</a:t>
            </a:r>
            <a:endParaRPr lang="en-US" sz="2700" dirty="0">
              <a:ea typeface="ＭＳ Ｐゴシック" charset="0"/>
            </a:endParaRPr>
          </a:p>
        </p:txBody>
      </p:sp>
      <p:pic>
        <p:nvPicPr>
          <p:cNvPr id="22530" name="Content Placeholder 4"/>
          <p:cNvPicPr>
            <a:picLocks noGrp="1" noChangeAspect="1"/>
          </p:cNvPicPr>
          <p:nvPr>
            <p:ph idx="1"/>
          </p:nvPr>
        </p:nvPicPr>
        <p:blipFill>
          <a:blip r:embed="rId3">
            <a:extLst>
              <a:ext uri="{28A0092B-C50C-407E-A947-70E740481C1C}">
                <a14:useLocalDpi xmlns:a14="http://schemas.microsoft.com/office/drawing/2010/main"/>
              </a:ext>
            </a:extLst>
          </a:blip>
          <a:srcRect/>
          <a:stretch>
            <a:fillRect/>
          </a:stretch>
        </p:blipFill>
        <p:spPr>
          <a:xfrm>
            <a:off x="444103" y="610791"/>
            <a:ext cx="8515350" cy="4267200"/>
          </a:xfrm>
        </p:spPr>
      </p:pic>
      <p:sp>
        <p:nvSpPr>
          <p:cNvPr id="22531"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Calibri" charset="0"/>
                <a:ea typeface="ＭＳ Ｐゴシック" charset="0"/>
                <a:cs typeface="MS PGothic" charset="0"/>
              </a:defRPr>
            </a:lvl1pPr>
            <a:lvl2pPr marL="557213" indent="-214313">
              <a:defRPr sz="1800">
                <a:solidFill>
                  <a:schemeClr val="tx1"/>
                </a:solidFill>
                <a:latin typeface="Calibri" charset="0"/>
                <a:ea typeface="MS PGothic" charset="0"/>
                <a:cs typeface="MS PGothic" charset="0"/>
              </a:defRPr>
            </a:lvl2pPr>
            <a:lvl3pPr marL="857250" indent="-171450">
              <a:defRPr sz="1800">
                <a:solidFill>
                  <a:schemeClr val="tx1"/>
                </a:solidFill>
                <a:latin typeface="Calibri" charset="0"/>
                <a:ea typeface="MS PGothic" charset="0"/>
                <a:cs typeface="MS PGothic" charset="0"/>
              </a:defRPr>
            </a:lvl3pPr>
            <a:lvl4pPr marL="1200150" indent="-171450">
              <a:defRPr sz="1800">
                <a:solidFill>
                  <a:schemeClr val="tx1"/>
                </a:solidFill>
                <a:latin typeface="Calibri" charset="0"/>
                <a:ea typeface="MS PGothic" charset="0"/>
                <a:cs typeface="MS PGothic" charset="0"/>
              </a:defRPr>
            </a:lvl4pPr>
            <a:lvl5pPr marL="1543050" indent="-171450">
              <a:defRPr sz="1800">
                <a:solidFill>
                  <a:schemeClr val="tx1"/>
                </a:solidFill>
                <a:latin typeface="Calibri" charset="0"/>
                <a:ea typeface="MS PGothic" charset="0"/>
                <a:cs typeface="MS PGothic" charset="0"/>
              </a:defRPr>
            </a:lvl5pPr>
            <a:lvl6pPr marL="1885950" indent="-171450" eaLnBrk="0" fontAlgn="base" hangingPunct="0">
              <a:spcBef>
                <a:spcPct val="0"/>
              </a:spcBef>
              <a:spcAft>
                <a:spcPct val="0"/>
              </a:spcAft>
              <a:defRPr sz="1800">
                <a:solidFill>
                  <a:schemeClr val="tx1"/>
                </a:solidFill>
                <a:latin typeface="Calibri" charset="0"/>
                <a:ea typeface="MS PGothic" charset="0"/>
                <a:cs typeface="MS PGothic" charset="0"/>
              </a:defRPr>
            </a:lvl6pPr>
            <a:lvl7pPr marL="2228850" indent="-171450" eaLnBrk="0" fontAlgn="base" hangingPunct="0">
              <a:spcBef>
                <a:spcPct val="0"/>
              </a:spcBef>
              <a:spcAft>
                <a:spcPct val="0"/>
              </a:spcAft>
              <a:defRPr sz="1800">
                <a:solidFill>
                  <a:schemeClr val="tx1"/>
                </a:solidFill>
                <a:latin typeface="Calibri" charset="0"/>
                <a:ea typeface="MS PGothic" charset="0"/>
                <a:cs typeface="MS PGothic" charset="0"/>
              </a:defRPr>
            </a:lvl7pPr>
            <a:lvl8pPr marL="2571750" indent="-171450" eaLnBrk="0" fontAlgn="base" hangingPunct="0">
              <a:spcBef>
                <a:spcPct val="0"/>
              </a:spcBef>
              <a:spcAft>
                <a:spcPct val="0"/>
              </a:spcAft>
              <a:defRPr sz="1800">
                <a:solidFill>
                  <a:schemeClr val="tx1"/>
                </a:solidFill>
                <a:latin typeface="Calibri" charset="0"/>
                <a:ea typeface="MS PGothic" charset="0"/>
                <a:cs typeface="MS PGothic" charset="0"/>
              </a:defRPr>
            </a:lvl8pPr>
            <a:lvl9pPr marL="2914650" indent="-171450" eaLnBrk="0" fontAlgn="base" hangingPunct="0">
              <a:spcBef>
                <a:spcPct val="0"/>
              </a:spcBef>
              <a:spcAft>
                <a:spcPct val="0"/>
              </a:spcAft>
              <a:defRPr sz="1800">
                <a:solidFill>
                  <a:schemeClr val="tx1"/>
                </a:solidFill>
                <a:latin typeface="Calibri" charset="0"/>
                <a:ea typeface="MS PGothic" charset="0"/>
                <a:cs typeface="MS PGothic" charset="0"/>
              </a:defRPr>
            </a:lvl9pPr>
          </a:lstStyle>
          <a:p>
            <a:fld id="{BF41338C-1D26-D140-82E2-FF643771133D}" type="slidenum">
              <a:rPr lang="en-US" sz="900">
                <a:solidFill>
                  <a:srgbClr val="898989"/>
                </a:solidFill>
                <a:latin typeface="Arial" charset="0"/>
                <a:cs typeface="Arial" charset="0"/>
              </a:rPr>
              <a:pPr/>
              <a:t>7</a:t>
            </a:fld>
            <a:endParaRPr lang="en-US" sz="900">
              <a:solidFill>
                <a:srgbClr val="898989"/>
              </a:solidFill>
              <a:latin typeface="Arial" charset="0"/>
              <a:cs typeface="Arial" charset="0"/>
            </a:endParaRPr>
          </a:p>
        </p:txBody>
      </p:sp>
    </p:spTree>
    <p:extLst>
      <p:ext uri="{BB962C8B-B14F-4D97-AF65-F5344CB8AC3E}">
        <p14:creationId xmlns:p14="http://schemas.microsoft.com/office/powerpoint/2010/main" val="20155224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ea typeface="ＭＳ Ｐゴシック" charset="0"/>
              </a:rPr>
              <a:t>The Linux Foundation is the leader in its field.</a:t>
            </a:r>
            <a:endParaRPr lang="en-US" dirty="0">
              <a:ea typeface="ＭＳ Ｐゴシック" charset="0"/>
            </a:endParaRPr>
          </a:p>
        </p:txBody>
      </p:sp>
      <p:sp>
        <p:nvSpPr>
          <p:cNvPr id="33794" name="Content Placeholder 2"/>
          <p:cNvSpPr>
            <a:spLocks noGrp="1"/>
          </p:cNvSpPr>
          <p:nvPr>
            <p:ph idx="1"/>
          </p:nvPr>
        </p:nvSpPr>
        <p:spPr>
          <a:xfrm>
            <a:off x="2035969" y="931069"/>
            <a:ext cx="6803231" cy="3500438"/>
          </a:xfrm>
        </p:spPr>
        <p:txBody>
          <a:bodyPr>
            <a:normAutofit fontScale="92500" lnSpcReduction="10000"/>
          </a:bodyPr>
          <a:lstStyle/>
          <a:p>
            <a:pPr marL="0" indent="0">
              <a:spcBef>
                <a:spcPts val="1800"/>
              </a:spcBef>
              <a:buNone/>
            </a:pPr>
            <a:r>
              <a:rPr lang="en-US" altLang="en-US" sz="1400" i="1" dirty="0">
                <a:solidFill>
                  <a:srgbClr val="262626"/>
                </a:solidFill>
                <a:latin typeface="Gill Sans Light" charset="0"/>
                <a:ea typeface="Gill Sans Light" charset="0"/>
                <a:cs typeface="Gill Sans Light" charset="0"/>
              </a:rPr>
              <a:t>“</a:t>
            </a:r>
            <a:r>
              <a:rPr lang="en-US" altLang="en-US" sz="1400" i="1" dirty="0" err="1">
                <a:solidFill>
                  <a:srgbClr val="262626"/>
                </a:solidFill>
                <a:latin typeface="Gill Sans Light" charset="0"/>
                <a:ea typeface="Gill Sans Light" charset="0"/>
                <a:cs typeface="Gill Sans Light" charset="0"/>
              </a:rPr>
              <a:t>OpenDaylight</a:t>
            </a:r>
            <a:r>
              <a:rPr lang="en-US" altLang="en-US" sz="1400" i="1" dirty="0">
                <a:solidFill>
                  <a:srgbClr val="262626"/>
                </a:solidFill>
                <a:latin typeface="Gill Sans Light" charset="0"/>
                <a:ea typeface="Gill Sans Light" charset="0"/>
                <a:cs typeface="Gill Sans Light" charset="0"/>
              </a:rPr>
              <a:t> arrives with some instant credibility because it’s hosted by the Linux Foundation, the not-for-profit that oversees the Linux operating system, the most successful open source project of them all.” -- </a:t>
            </a:r>
            <a:r>
              <a:rPr lang="en-US" altLang="en-US" sz="1400" i="1" dirty="0" smtClean="0">
                <a:solidFill>
                  <a:srgbClr val="262626"/>
                </a:solidFill>
                <a:latin typeface="Gill Sans Light" charset="0"/>
                <a:ea typeface="Gill Sans Light" charset="0"/>
                <a:cs typeface="Gill Sans Light" charset="0"/>
              </a:rPr>
              <a:t>Wired</a:t>
            </a:r>
          </a:p>
          <a:p>
            <a:pPr marL="0" indent="0">
              <a:spcBef>
                <a:spcPts val="1800"/>
              </a:spcBef>
              <a:buNone/>
            </a:pPr>
            <a:r>
              <a:rPr lang="en-US" altLang="en-US" sz="1400" i="1" dirty="0" smtClean="0">
                <a:solidFill>
                  <a:srgbClr val="262626"/>
                </a:solidFill>
                <a:latin typeface="Gill Sans Light" charset="0"/>
                <a:ea typeface="Gill Sans Light" charset="0"/>
                <a:cs typeface="Gill Sans Light" charset="0"/>
              </a:rPr>
              <a:t>“</a:t>
            </a:r>
            <a:r>
              <a:rPr lang="en-US" altLang="en-US" sz="1400" i="1" dirty="0">
                <a:solidFill>
                  <a:srgbClr val="262626"/>
                </a:solidFill>
                <a:latin typeface="Gill Sans Light" charset="0"/>
                <a:ea typeface="Gill Sans Light" charset="0"/>
                <a:cs typeface="Gill Sans Light" charset="0"/>
              </a:rPr>
              <a:t>The mere fact that The Linux Foundation has brought together essentially all the major players in the SDN space and has gotten them to agree to work on a common, open framework is remarkable in its own right.”</a:t>
            </a:r>
            <a:r>
              <a:rPr lang="en-US" altLang="ja-JP" sz="1400" i="1" dirty="0">
                <a:solidFill>
                  <a:srgbClr val="262626"/>
                </a:solidFill>
                <a:latin typeface="Gill Sans Light" charset="0"/>
                <a:ea typeface="Gill Sans Light" charset="0"/>
                <a:cs typeface="Gill Sans Light" charset="0"/>
              </a:rPr>
              <a:t> – </a:t>
            </a:r>
            <a:r>
              <a:rPr lang="en-US" altLang="ja-JP" sz="1400" i="1" dirty="0" err="1">
                <a:solidFill>
                  <a:srgbClr val="262626"/>
                </a:solidFill>
                <a:latin typeface="Gill Sans Light" charset="0"/>
                <a:ea typeface="Gill Sans Light" charset="0"/>
                <a:cs typeface="Gill Sans Light" charset="0"/>
              </a:rPr>
              <a:t>Zdnet</a:t>
            </a:r>
            <a:endParaRPr lang="en-US" altLang="ja-JP" sz="1400" i="1" dirty="0">
              <a:solidFill>
                <a:srgbClr val="262626"/>
              </a:solidFill>
              <a:latin typeface="Gill Sans Light" charset="0"/>
              <a:ea typeface="Gill Sans Light" charset="0"/>
              <a:cs typeface="Gill Sans Light" charset="0"/>
            </a:endParaRPr>
          </a:p>
          <a:p>
            <a:pPr marL="0" indent="0">
              <a:spcBef>
                <a:spcPts val="1800"/>
              </a:spcBef>
              <a:buNone/>
            </a:pPr>
            <a:r>
              <a:rPr lang="en-US" altLang="en-US" sz="1400" i="1" dirty="0">
                <a:solidFill>
                  <a:srgbClr val="262626"/>
                </a:solidFill>
                <a:latin typeface="Gill Sans Light" charset="0"/>
                <a:ea typeface="Gill Sans Light" charset="0"/>
                <a:cs typeface="Gill Sans Light" charset="0"/>
              </a:rPr>
              <a:t>“Just like the Linux kernel, Xen enjoys contributions from a variety of different companies, so a vendor-neutral organization to host development and collaboration is a big win for the project.” – Tech Crunch</a:t>
            </a:r>
          </a:p>
          <a:p>
            <a:pPr marL="0" indent="0">
              <a:spcBef>
                <a:spcPts val="1800"/>
              </a:spcBef>
              <a:buNone/>
            </a:pPr>
            <a:r>
              <a:rPr lang="en-US" altLang="en-US" sz="1400" i="1" dirty="0">
                <a:solidFill>
                  <a:srgbClr val="262626"/>
                </a:solidFill>
                <a:latin typeface="Gill Sans Light" charset="0"/>
                <a:ea typeface="Gill Sans Light" charset="0"/>
                <a:cs typeface="Gill Sans Light" charset="0"/>
              </a:rPr>
              <a:t>“The Linux Foundation continues to amaze me as it never ceases to stop adding new members to its roster.” – IT Business Edge</a:t>
            </a:r>
          </a:p>
          <a:p>
            <a:pPr marL="0" indent="0">
              <a:spcBef>
                <a:spcPts val="1800"/>
              </a:spcBef>
              <a:buNone/>
            </a:pPr>
            <a:r>
              <a:rPr lang="en-US" altLang="en-US" sz="1400" i="1" dirty="0">
                <a:solidFill>
                  <a:srgbClr val="262626"/>
                </a:solidFill>
                <a:latin typeface="Gill Sans Light" charset="0"/>
                <a:ea typeface="Gill Sans Light" charset="0"/>
                <a:cs typeface="Gill Sans Light" charset="0"/>
              </a:rPr>
              <a:t>“This organization [Bitcoin] was modeled on the Linux Foundation, according to Gavin Andresen, who is currently the Bitcoin Foundation’s chief scientist.” – The New Yorker</a:t>
            </a:r>
          </a:p>
          <a:p>
            <a:pPr marL="0" indent="0">
              <a:spcBef>
                <a:spcPts val="1800"/>
              </a:spcBef>
            </a:pPr>
            <a:endParaRPr lang="en-US" altLang="en-US" sz="1200" i="1" dirty="0">
              <a:solidFill>
                <a:srgbClr val="262626"/>
              </a:solidFill>
              <a:latin typeface="Gill Sans Light" charset="0"/>
              <a:ea typeface="Gill Sans Light" charset="0"/>
              <a:cs typeface="Gill Sans Light" charset="0"/>
            </a:endParaRPr>
          </a:p>
        </p:txBody>
      </p:sp>
      <p:pic>
        <p:nvPicPr>
          <p:cNvPr id="33795" name="Picture 2" descr="http://lealanforsenate.org/wp-content/uploads/2010/09/newyorker-logo.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76301" y="3688556"/>
            <a:ext cx="965597" cy="6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4" descr="http://www.elrha.org/uploads/wired_logo.gif"/>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8200" y="931069"/>
            <a:ext cx="1144191" cy="420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6" descr="http://static.crowdscience.com/blog/2011/11/zdnet_logo.jpe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1532" y="1751410"/>
            <a:ext cx="1054894"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8" descr="http://www.cdn.net/wp-content/uploads/2013/03/IT-Business-Edge-logo.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50107" y="3332560"/>
            <a:ext cx="1132285" cy="251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Calibri" charset="0"/>
                <a:ea typeface="MS PGothic" charset="-128"/>
              </a:defRPr>
            </a:lvl1pPr>
            <a:lvl2pPr marL="557213" indent="-214313">
              <a:defRPr sz="1800">
                <a:solidFill>
                  <a:schemeClr val="tx1"/>
                </a:solidFill>
                <a:latin typeface="Calibri" charset="0"/>
                <a:ea typeface="MS PGothic" charset="-128"/>
              </a:defRPr>
            </a:lvl2pPr>
            <a:lvl3pPr marL="857250" indent="-171450">
              <a:defRPr sz="1800">
                <a:solidFill>
                  <a:schemeClr val="tx1"/>
                </a:solidFill>
                <a:latin typeface="Calibri" charset="0"/>
                <a:ea typeface="MS PGothic" charset="-128"/>
              </a:defRPr>
            </a:lvl3pPr>
            <a:lvl4pPr marL="1200150" indent="-171450">
              <a:defRPr sz="1800">
                <a:solidFill>
                  <a:schemeClr val="tx1"/>
                </a:solidFill>
                <a:latin typeface="Calibri" charset="0"/>
                <a:ea typeface="MS PGothic" charset="-128"/>
              </a:defRPr>
            </a:lvl4pPr>
            <a:lvl5pPr marL="1543050" indent="-171450">
              <a:defRPr sz="1800">
                <a:solidFill>
                  <a:schemeClr val="tx1"/>
                </a:solidFill>
                <a:latin typeface="Calibri" charset="0"/>
                <a:ea typeface="MS PGothic" charset="-128"/>
              </a:defRPr>
            </a:lvl5pPr>
            <a:lvl6pPr marL="1885950" indent="-171450" defTabSz="342900" eaLnBrk="0" fontAlgn="base" hangingPunct="0">
              <a:spcBef>
                <a:spcPct val="0"/>
              </a:spcBef>
              <a:spcAft>
                <a:spcPct val="0"/>
              </a:spcAft>
              <a:defRPr sz="1800">
                <a:solidFill>
                  <a:schemeClr val="tx1"/>
                </a:solidFill>
                <a:latin typeface="Calibri" charset="0"/>
                <a:ea typeface="MS PGothic" charset="-128"/>
              </a:defRPr>
            </a:lvl6pPr>
            <a:lvl7pPr marL="2228850" indent="-171450" defTabSz="342900" eaLnBrk="0" fontAlgn="base" hangingPunct="0">
              <a:spcBef>
                <a:spcPct val="0"/>
              </a:spcBef>
              <a:spcAft>
                <a:spcPct val="0"/>
              </a:spcAft>
              <a:defRPr sz="1800">
                <a:solidFill>
                  <a:schemeClr val="tx1"/>
                </a:solidFill>
                <a:latin typeface="Calibri" charset="0"/>
                <a:ea typeface="MS PGothic" charset="-128"/>
              </a:defRPr>
            </a:lvl7pPr>
            <a:lvl8pPr marL="2571750" indent="-171450" defTabSz="342900" eaLnBrk="0" fontAlgn="base" hangingPunct="0">
              <a:spcBef>
                <a:spcPct val="0"/>
              </a:spcBef>
              <a:spcAft>
                <a:spcPct val="0"/>
              </a:spcAft>
              <a:defRPr sz="1800">
                <a:solidFill>
                  <a:schemeClr val="tx1"/>
                </a:solidFill>
                <a:latin typeface="Calibri" charset="0"/>
                <a:ea typeface="MS PGothic" charset="-128"/>
              </a:defRPr>
            </a:lvl8pPr>
            <a:lvl9pPr marL="2914650" indent="-171450" defTabSz="342900" eaLnBrk="0" fontAlgn="base" hangingPunct="0">
              <a:spcBef>
                <a:spcPct val="0"/>
              </a:spcBef>
              <a:spcAft>
                <a:spcPct val="0"/>
              </a:spcAft>
              <a:defRPr sz="1800">
                <a:solidFill>
                  <a:schemeClr val="tx1"/>
                </a:solidFill>
                <a:latin typeface="Calibri" charset="0"/>
                <a:ea typeface="MS PGothic" charset="-128"/>
              </a:defRPr>
            </a:lvl9pPr>
          </a:lstStyle>
          <a:p>
            <a:fld id="{887E8F28-3E04-9641-A95E-ABDA80CA2452}" type="slidenum">
              <a:rPr lang="en-US" altLang="en-US" sz="900">
                <a:solidFill>
                  <a:srgbClr val="898989"/>
                </a:solidFill>
                <a:latin typeface="Arial" charset="0"/>
              </a:rPr>
              <a:pPr/>
              <a:t>8</a:t>
            </a:fld>
            <a:endParaRPr lang="en-US" altLang="en-US" sz="900">
              <a:solidFill>
                <a:srgbClr val="898989"/>
              </a:solidFill>
              <a:latin typeface="Arial" charset="0"/>
            </a:endParaRPr>
          </a:p>
        </p:txBody>
      </p:sp>
      <p:pic>
        <p:nvPicPr>
          <p:cNvPr id="33800" name="Picture 5"/>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26269" y="2591991"/>
            <a:ext cx="1451372"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9557246"/>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2700" dirty="0">
                <a:ea typeface="ＭＳ Ｐゴシック" charset="0"/>
              </a:rPr>
              <a:t>Scalable Open Source Collaboration has a Common Set of Requirements </a:t>
            </a:r>
          </a:p>
        </p:txBody>
      </p:sp>
      <p:sp>
        <p:nvSpPr>
          <p:cNvPr id="2355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Calibri" charset="0"/>
                <a:ea typeface="MS PGothic" charset="-128"/>
              </a:defRPr>
            </a:lvl1pPr>
            <a:lvl2pPr marL="557213" indent="-214313">
              <a:defRPr sz="1800">
                <a:solidFill>
                  <a:schemeClr val="tx1"/>
                </a:solidFill>
                <a:latin typeface="Calibri" charset="0"/>
                <a:ea typeface="MS PGothic" charset="-128"/>
              </a:defRPr>
            </a:lvl2pPr>
            <a:lvl3pPr marL="857250" indent="-171450">
              <a:defRPr sz="1800">
                <a:solidFill>
                  <a:schemeClr val="tx1"/>
                </a:solidFill>
                <a:latin typeface="Calibri" charset="0"/>
                <a:ea typeface="MS PGothic" charset="-128"/>
              </a:defRPr>
            </a:lvl3pPr>
            <a:lvl4pPr marL="1200150" indent="-171450">
              <a:defRPr sz="1800">
                <a:solidFill>
                  <a:schemeClr val="tx1"/>
                </a:solidFill>
                <a:latin typeface="Calibri" charset="0"/>
                <a:ea typeface="MS PGothic" charset="-128"/>
              </a:defRPr>
            </a:lvl4pPr>
            <a:lvl5pPr marL="1543050" indent="-171450">
              <a:defRPr sz="1800">
                <a:solidFill>
                  <a:schemeClr val="tx1"/>
                </a:solidFill>
                <a:latin typeface="Calibri" charset="0"/>
                <a:ea typeface="MS PGothic" charset="-128"/>
              </a:defRPr>
            </a:lvl5pPr>
            <a:lvl6pPr marL="1885950" indent="-171450" defTabSz="342900" eaLnBrk="0" fontAlgn="base" hangingPunct="0">
              <a:spcBef>
                <a:spcPct val="0"/>
              </a:spcBef>
              <a:spcAft>
                <a:spcPct val="0"/>
              </a:spcAft>
              <a:defRPr sz="1800">
                <a:solidFill>
                  <a:schemeClr val="tx1"/>
                </a:solidFill>
                <a:latin typeface="Calibri" charset="0"/>
                <a:ea typeface="MS PGothic" charset="-128"/>
              </a:defRPr>
            </a:lvl6pPr>
            <a:lvl7pPr marL="2228850" indent="-171450" defTabSz="342900" eaLnBrk="0" fontAlgn="base" hangingPunct="0">
              <a:spcBef>
                <a:spcPct val="0"/>
              </a:spcBef>
              <a:spcAft>
                <a:spcPct val="0"/>
              </a:spcAft>
              <a:defRPr sz="1800">
                <a:solidFill>
                  <a:schemeClr val="tx1"/>
                </a:solidFill>
                <a:latin typeface="Calibri" charset="0"/>
                <a:ea typeface="MS PGothic" charset="-128"/>
              </a:defRPr>
            </a:lvl7pPr>
            <a:lvl8pPr marL="2571750" indent="-171450" defTabSz="342900" eaLnBrk="0" fontAlgn="base" hangingPunct="0">
              <a:spcBef>
                <a:spcPct val="0"/>
              </a:spcBef>
              <a:spcAft>
                <a:spcPct val="0"/>
              </a:spcAft>
              <a:defRPr sz="1800">
                <a:solidFill>
                  <a:schemeClr val="tx1"/>
                </a:solidFill>
                <a:latin typeface="Calibri" charset="0"/>
                <a:ea typeface="MS PGothic" charset="-128"/>
              </a:defRPr>
            </a:lvl8pPr>
            <a:lvl9pPr marL="2914650" indent="-171450" defTabSz="342900" eaLnBrk="0" fontAlgn="base" hangingPunct="0">
              <a:spcBef>
                <a:spcPct val="0"/>
              </a:spcBef>
              <a:spcAft>
                <a:spcPct val="0"/>
              </a:spcAft>
              <a:defRPr sz="1800">
                <a:solidFill>
                  <a:schemeClr val="tx1"/>
                </a:solidFill>
                <a:latin typeface="Calibri" charset="0"/>
                <a:ea typeface="MS PGothic" charset="-128"/>
              </a:defRPr>
            </a:lvl9pPr>
          </a:lstStyle>
          <a:p>
            <a:fld id="{3CD78BA7-79B4-CB4C-AFD6-2EF97CCA440D}" type="slidenum">
              <a:rPr lang="en-US" altLang="en-US" sz="900">
                <a:solidFill>
                  <a:srgbClr val="898989"/>
                </a:solidFill>
                <a:latin typeface="Arial" charset="0"/>
              </a:rPr>
              <a:pPr/>
              <a:t>9</a:t>
            </a:fld>
            <a:endParaRPr lang="en-US" altLang="en-US" sz="900">
              <a:solidFill>
                <a:srgbClr val="898989"/>
              </a:solidFill>
              <a:latin typeface="Arial"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27099140"/>
              </p:ext>
            </p:extLst>
          </p:nvPr>
        </p:nvGraphicFramePr>
        <p:xfrm>
          <a:off x="701278" y="1200152"/>
          <a:ext cx="7985522" cy="33135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251311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13934</TotalTime>
  <Words>1960</Words>
  <Application>Microsoft Office PowerPoint</Application>
  <PresentationFormat>On-screen Show (16:9)</PresentationFormat>
  <Paragraphs>240</Paragraphs>
  <Slides>26</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ＭＳ Ｐゴシック</vt:lpstr>
      <vt:lpstr>ＭＳ Ｐゴシック</vt:lpstr>
      <vt:lpstr>Arial</vt:lpstr>
      <vt:lpstr>Calibri</vt:lpstr>
      <vt:lpstr>Gill Sans</vt:lpstr>
      <vt:lpstr>Gill Sans Light</vt:lpstr>
      <vt:lpstr>Helvetica Neue</vt:lpstr>
      <vt:lpstr>Office Theme</vt:lpstr>
      <vt:lpstr>Linux Foundation and Open Mainframe Project Overview</vt:lpstr>
      <vt:lpstr>Agenda</vt:lpstr>
      <vt:lpstr>Open Source and The Linux Foundation</vt:lpstr>
      <vt:lpstr>What is Open Source?</vt:lpstr>
      <vt:lpstr>About the Linux Foundation</vt:lpstr>
      <vt:lpstr>The Linux Foundation team includes</vt:lpstr>
      <vt:lpstr>The Growing Linux Foundation Ecosystem</vt:lpstr>
      <vt:lpstr>The Linux Foundation is the leader in its field.</vt:lpstr>
      <vt:lpstr>Scalable Open Source Collaboration has a Common Set of Requirements </vt:lpstr>
      <vt:lpstr>PowerPoint Presentation</vt:lpstr>
      <vt:lpstr>Impact of Linux Foundation Projects</vt:lpstr>
      <vt:lpstr>Open Mainframe Project Background</vt:lpstr>
      <vt:lpstr>PowerPoint Presentation</vt:lpstr>
      <vt:lpstr>PowerPoint Presentation</vt:lpstr>
      <vt:lpstr>PowerPoint Presentation</vt:lpstr>
      <vt:lpstr>Technical Focus: Make Linux on Mainframe a first class Linux platform</vt:lpstr>
      <vt:lpstr>Technical progress</vt:lpstr>
      <vt:lpstr>PowerPoint Presentation</vt:lpstr>
      <vt:lpstr>PowerPoint Presentation</vt:lpstr>
      <vt:lpstr>PowerPoint Presentation</vt:lpstr>
      <vt:lpstr>How to participate in the Open Mainframe Project</vt:lpstr>
      <vt:lpstr>PowerPoint Presentation</vt:lpstr>
      <vt:lpstr>PowerPoint Presentation</vt:lpstr>
      <vt:lpstr>PowerPoint Presentation</vt:lpstr>
      <vt:lpstr>Questions?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edit Master title style</dc:title>
  <dc:creator>Amanda Cohen</dc:creator>
  <cp:lastModifiedBy>Leonard Santalucia</cp:lastModifiedBy>
  <cp:revision>88</cp:revision>
  <cp:lastPrinted>2016-02-04T20:56:21Z</cp:lastPrinted>
  <dcterms:created xsi:type="dcterms:W3CDTF">2015-09-01T19:28:56Z</dcterms:created>
  <dcterms:modified xsi:type="dcterms:W3CDTF">2016-06-16T13:19:16Z</dcterms:modified>
</cp:coreProperties>
</file>