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52"/>
  </p:notesMasterIdLst>
  <p:handoutMasterIdLst>
    <p:handoutMasterId r:id="rId53"/>
  </p:handoutMasterIdLst>
  <p:sldIdLst>
    <p:sldId id="1559" r:id="rId2"/>
    <p:sldId id="1561" r:id="rId3"/>
    <p:sldId id="1562" r:id="rId4"/>
    <p:sldId id="1578" r:id="rId5"/>
    <p:sldId id="1582" r:id="rId6"/>
    <p:sldId id="1600" r:id="rId7"/>
    <p:sldId id="1579" r:id="rId8"/>
    <p:sldId id="1581" r:id="rId9"/>
    <p:sldId id="1629" r:id="rId10"/>
    <p:sldId id="1585" r:id="rId11"/>
    <p:sldId id="1588" r:id="rId12"/>
    <p:sldId id="1630" r:id="rId13"/>
    <p:sldId id="1586" r:id="rId14"/>
    <p:sldId id="1587" r:id="rId15"/>
    <p:sldId id="1589" r:id="rId16"/>
    <p:sldId id="1606" r:id="rId17"/>
    <p:sldId id="1607" r:id="rId18"/>
    <p:sldId id="1631" r:id="rId19"/>
    <p:sldId id="1584" r:id="rId20"/>
    <p:sldId id="1595" r:id="rId21"/>
    <p:sldId id="1632" r:id="rId22"/>
    <p:sldId id="1611" r:id="rId23"/>
    <p:sldId id="1596" r:id="rId24"/>
    <p:sldId id="1583" r:id="rId25"/>
    <p:sldId id="1601" r:id="rId26"/>
    <p:sldId id="1612" r:id="rId27"/>
    <p:sldId id="1597" r:id="rId28"/>
    <p:sldId id="1616" r:id="rId29"/>
    <p:sldId id="1603" r:id="rId30"/>
    <p:sldId id="1620" r:id="rId31"/>
    <p:sldId id="1602" r:id="rId32"/>
    <p:sldId id="1604" r:id="rId33"/>
    <p:sldId id="1598" r:id="rId34"/>
    <p:sldId id="1599" r:id="rId35"/>
    <p:sldId id="1634" r:id="rId36"/>
    <p:sldId id="1633" r:id="rId37"/>
    <p:sldId id="1608" r:id="rId38"/>
    <p:sldId id="1614" r:id="rId39"/>
    <p:sldId id="1609" r:id="rId40"/>
    <p:sldId id="1610" r:id="rId41"/>
    <p:sldId id="1591" r:id="rId42"/>
    <p:sldId id="1635" r:id="rId43"/>
    <p:sldId id="1615" r:id="rId44"/>
    <p:sldId id="1617" r:id="rId45"/>
    <p:sldId id="1628" r:id="rId46"/>
    <p:sldId id="1619" r:id="rId47"/>
    <p:sldId id="1618" r:id="rId48"/>
    <p:sldId id="1592" r:id="rId49"/>
    <p:sldId id="1594" r:id="rId50"/>
    <p:sldId id="1593" r:id="rId51"/>
  </p:sldIdLst>
  <p:sldSz cx="9144000" cy="6858000" type="letter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13">
          <p15:clr>
            <a:srgbClr val="A4A3A4"/>
          </p15:clr>
        </p15:guide>
        <p15:guide id="2" orient="horz" pos="4000">
          <p15:clr>
            <a:srgbClr val="A4A3A4"/>
          </p15:clr>
        </p15:guide>
        <p15:guide id="3" orient="horz" pos="924">
          <p15:clr>
            <a:srgbClr val="A4A3A4"/>
          </p15:clr>
        </p15:guide>
        <p15:guide id="4" orient="horz" pos="465">
          <p15:clr>
            <a:srgbClr val="A4A3A4"/>
          </p15:clr>
        </p15:guide>
        <p15:guide id="5" orient="horz" pos="335">
          <p15:clr>
            <a:srgbClr val="A4A3A4"/>
          </p15:clr>
        </p15:guide>
        <p15:guide id="6" pos="71">
          <p15:clr>
            <a:srgbClr val="A4A3A4"/>
          </p15:clr>
        </p15:guide>
        <p15:guide id="7" pos="5705">
          <p15:clr>
            <a:srgbClr val="A4A3A4"/>
          </p15:clr>
        </p15:guide>
        <p15:guide id="8" pos="2499">
          <p15:clr>
            <a:srgbClr val="A4A3A4"/>
          </p15:clr>
        </p15:guide>
        <p15:guide id="9" pos="1438">
          <p15:clr>
            <a:srgbClr val="A4A3A4"/>
          </p15:clr>
        </p15:guide>
        <p15:guide id="10" pos="3570">
          <p15:clr>
            <a:srgbClr val="A4A3A4"/>
          </p15:clr>
        </p15:guide>
        <p15:guide id="11" pos="4629">
          <p15:clr>
            <a:srgbClr val="A4A3A4"/>
          </p15:clr>
        </p15:guide>
        <p15:guide id="12" pos="15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00CCFF"/>
    <a:srgbClr val="E46D0A"/>
    <a:srgbClr val="D6DAFD"/>
    <a:srgbClr val="0070C0"/>
    <a:srgbClr val="CC0000"/>
    <a:srgbClr val="E6B9B8"/>
    <a:srgbClr val="CC9900"/>
    <a:srgbClr val="7889FB"/>
    <a:srgbClr val="D1C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412" autoAdjust="0"/>
    <p:restoredTop sz="90231" autoAdjust="0"/>
  </p:normalViewPr>
  <p:slideViewPr>
    <p:cSldViewPr snapToObjects="1">
      <p:cViewPr varScale="1">
        <p:scale>
          <a:sx n="83" d="100"/>
          <a:sy n="83" d="100"/>
        </p:scale>
        <p:origin x="900" y="90"/>
      </p:cViewPr>
      <p:guideLst>
        <p:guide orient="horz" pos="713"/>
        <p:guide orient="horz" pos="4000"/>
        <p:guide orient="horz" pos="924"/>
        <p:guide orient="horz" pos="465"/>
        <p:guide orient="horz" pos="335"/>
        <p:guide pos="71"/>
        <p:guide pos="5705"/>
        <p:guide pos="2499"/>
        <p:guide pos="1438"/>
        <p:guide pos="3570"/>
        <p:guide pos="4629"/>
        <p:guide pos="151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68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buClrTx/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7638" y="0"/>
            <a:ext cx="3027362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buClrTx/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361D00-EF3D-4107-80FD-3BECF3914019}" type="datetime1">
              <a:rPr lang="en-US"/>
              <a:pPr>
                <a:defRPr/>
              </a:pPr>
              <a:t>6/25/2014</a:t>
            </a:fld>
            <a:endParaRPr lang="en-US"/>
          </a:p>
        </p:txBody>
      </p:sp>
      <p:sp>
        <p:nvSpPr>
          <p:cNvPr id="1024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7450"/>
            <a:ext cx="302736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buClrTx/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IBM Confidential</a:t>
            </a:r>
          </a:p>
        </p:txBody>
      </p:sp>
      <p:sp>
        <p:nvSpPr>
          <p:cNvPr id="1024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7638" y="8807450"/>
            <a:ext cx="3027362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buClrTx/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75A2F2-1C88-4160-94F1-1C0045F12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757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l" defTabSz="928688">
              <a:buClrTx/>
              <a:defRPr sz="12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>
            <a:lvl1pPr algn="r" defTabSz="928688">
              <a:buClrTx/>
              <a:defRPr sz="12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632DC551-01CB-476F-AEAA-DB59D56F0DAD}" type="datetime1">
              <a:rPr lang="en-US"/>
              <a:pPr>
                <a:defRPr/>
              </a:pPr>
              <a:t>6/25/2014</a:t>
            </a:fld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l" defTabSz="928688">
              <a:buClrTx/>
              <a:defRPr sz="12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IBM Confidential</a:t>
            </a:r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2885" tIns="46442" rIns="92885" bIns="46442" numCol="1" anchor="b" anchorCtr="0" compatLnSpc="1">
            <a:prstTxWarp prst="textNoShape">
              <a:avLst/>
            </a:prstTxWarp>
          </a:bodyPr>
          <a:lstStyle>
            <a:lvl1pPr algn="r" defTabSz="928688">
              <a:buClrTx/>
              <a:defRPr sz="1200" b="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7E8BBD2B-C189-49EB-8266-5D056836A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77435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919" algn="l" defTabSz="9143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03" algn="l" defTabSz="9143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87" algn="l" defTabSz="9143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70" algn="l" defTabSz="9143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AU" smtClean="0"/>
          </a:p>
        </p:txBody>
      </p:sp>
      <p:sp>
        <p:nvSpPr>
          <p:cNvPr id="13315" name="Date Placeholder 3"/>
          <p:cNvSpPr>
            <a:spLocks noGrp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3F6232F-ACA0-484E-9CEC-96B726BEE97A}" type="datetime1">
              <a:rPr lang="en-US" smtClean="0"/>
              <a:pPr/>
              <a:t>6/25/2014</a:t>
            </a:fld>
            <a:endParaRPr lang="en-US" smtClean="0"/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4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IBM Confidential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67EDEF-E081-4890-91C5-D5C721B6FC44}" type="slidenum">
              <a:rPr lang="en-US" smtClean="0"/>
              <a:pPr/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2913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if you have specific application things - sending over the exact # of bytes changed.  Extremely dependent on that specific application.  system things, cross-</a:t>
            </a:r>
            <a:r>
              <a:rPr lang="en-US" altLang="en-US" dirty="0" err="1" smtClean="0"/>
              <a:t>appl</a:t>
            </a:r>
            <a:r>
              <a:rPr lang="en-US" altLang="en-US" dirty="0" smtClean="0"/>
              <a:t> things are not included.  </a:t>
            </a:r>
          </a:p>
          <a:p>
            <a:r>
              <a:rPr lang="en-US" altLang="en-US" dirty="0" smtClean="0"/>
              <a:t>Post office looking into </a:t>
            </a:r>
            <a:r>
              <a:rPr lang="en-US" altLang="en-US" dirty="0" err="1" smtClean="0"/>
              <a:t>realtime</a:t>
            </a:r>
            <a:r>
              <a:rPr lang="en-US" altLang="en-US" dirty="0" smtClean="0"/>
              <a:t> mirroring between MN and CA - line cost $1 million/month. so used DB2 replicator to reduce cost.</a:t>
            </a:r>
          </a:p>
          <a:p>
            <a:r>
              <a:rPr lang="en-US" altLang="en-US" dirty="0" smtClean="0"/>
              <a:t>Lotus notes replication down to </a:t>
            </a:r>
            <a:r>
              <a:rPr lang="en-US" altLang="en-US" dirty="0" err="1" smtClean="0"/>
              <a:t>thinkpad</a:t>
            </a:r>
            <a:r>
              <a:rPr lang="en-US" altLang="en-US" dirty="0" smtClean="0"/>
              <a:t> everyday - ONLY lotus notes</a:t>
            </a:r>
          </a:p>
          <a:p>
            <a:r>
              <a:rPr lang="en-US" altLang="en-US" dirty="0" smtClean="0"/>
              <a:t>IBM Academy meeting on Data replication - notes people were looking at common SW replication to multiple targets.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32DC551-01CB-476F-AEAA-DB59D56F0DAD}" type="datetime1">
              <a:rPr lang="en-US" smtClean="0"/>
              <a:pPr>
                <a:defRPr/>
              </a:pPr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IBM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8BBD2B-C189-49EB-8266-5D056836A24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522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We are talking about mirroring physical block or record</a:t>
            </a:r>
          </a:p>
          <a:p>
            <a:r>
              <a:rPr lang="en-US" altLang="en-US" dirty="0" smtClean="0"/>
              <a:t>Independent of actual data</a:t>
            </a:r>
          </a:p>
          <a:p>
            <a:r>
              <a:rPr lang="en-US" altLang="en-US" dirty="0" smtClean="0"/>
              <a:t>Copy </a:t>
            </a:r>
            <a:r>
              <a:rPr lang="en-US" altLang="en-US" dirty="0" err="1" smtClean="0"/>
              <a:t>fliesystem</a:t>
            </a:r>
            <a:r>
              <a:rPr lang="en-US" altLang="en-US" dirty="0" smtClean="0"/>
              <a:t>, DBs, systems data  - all with same technique</a:t>
            </a:r>
          </a:p>
          <a:p>
            <a:r>
              <a:rPr lang="en-US" altLang="en-US" dirty="0" smtClean="0"/>
              <a:t>Tend to send more data</a:t>
            </a:r>
          </a:p>
          <a:p>
            <a:r>
              <a:rPr lang="en-US" altLang="en-US" dirty="0" smtClean="0"/>
              <a:t>How to provide consistency at remote site?</a:t>
            </a:r>
          </a:p>
          <a:p>
            <a:r>
              <a:rPr lang="en-US" altLang="en-US" dirty="0" smtClean="0"/>
              <a:t>If some links break, how do </a:t>
            </a:r>
            <a:r>
              <a:rPr lang="en-US" altLang="en-US" dirty="0" err="1" smtClean="0"/>
              <a:t>i</a:t>
            </a:r>
            <a:r>
              <a:rPr lang="en-US" altLang="en-US" dirty="0" smtClean="0"/>
              <a:t> make </a:t>
            </a:r>
            <a:r>
              <a:rPr lang="en-US" altLang="en-US" dirty="0" err="1" smtClean="0"/>
              <a:t>sur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eits</a:t>
            </a:r>
            <a:r>
              <a:rPr lang="en-US" altLang="en-US" dirty="0" smtClean="0"/>
              <a:t> consistent</a:t>
            </a:r>
          </a:p>
          <a:p>
            <a:r>
              <a:rPr lang="en-US" altLang="en-US" dirty="0" smtClean="0"/>
              <a:t>Application understands the consistency of the data, block based do not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32DC551-01CB-476F-AEAA-DB59D56F0DAD}" type="datetime1">
              <a:rPr lang="en-US" smtClean="0"/>
              <a:pPr>
                <a:defRPr/>
              </a:pPr>
              <a:t>6/25/2014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IBM Confidential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8BBD2B-C189-49EB-8266-5D056836A24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4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7987B2-8F59-456A-8937-D7F52198FE8C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373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10038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DF3A81-B0E6-4A91-87B9-8962311534B1}" type="slidenum">
              <a:rPr lang="en-US"/>
              <a:pPr/>
              <a:t>26</a:t>
            </a:fld>
            <a:endParaRPr lang="en-US"/>
          </a:p>
        </p:txBody>
      </p:sp>
      <p:sp>
        <p:nvSpPr>
          <p:cNvPr id="374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74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swoosh_bg_clipped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50"/>
          <p:cNvSpPr>
            <a:spLocks noChangeShapeType="1"/>
          </p:cNvSpPr>
          <p:nvPr userDrawn="1"/>
        </p:nvSpPr>
        <p:spPr bwMode="auto">
          <a:xfrm>
            <a:off x="255588" y="1022350"/>
            <a:ext cx="86201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lIns="91437" tIns="45718" rIns="91437" bIns="45718"/>
          <a:lstStyle/>
          <a:p>
            <a:pPr algn="ctr">
              <a:buClr>
                <a:schemeClr val="bg1"/>
              </a:buClr>
              <a:defRPr/>
            </a:pPr>
            <a:endParaRPr lang="en-US">
              <a:latin typeface="Calibri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 userDrawn="1"/>
        </p:nvSpPr>
        <p:spPr bwMode="black">
          <a:xfrm>
            <a:off x="5927725" y="6491288"/>
            <a:ext cx="3054350" cy="24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1" tIns="46037" rIns="92071" bIns="46037">
            <a:spAutoFit/>
          </a:bodyPr>
          <a:lstStyle/>
          <a:p>
            <a:pPr algn="r">
              <a:defRPr/>
            </a:pPr>
            <a:r>
              <a:rPr lang="en-US" sz="1000" b="0" dirty="0">
                <a:solidFill>
                  <a:srgbClr val="000000"/>
                </a:solidFill>
                <a:latin typeface="Calibri" pitchFamily="34" charset="0"/>
              </a:rPr>
              <a:t>© </a:t>
            </a:r>
            <a:r>
              <a:rPr lang="en-US" sz="1000" b="0" dirty="0" smtClean="0">
                <a:solidFill>
                  <a:srgbClr val="000000"/>
                </a:solidFill>
                <a:latin typeface="Calibri" pitchFamily="34" charset="0"/>
              </a:rPr>
              <a:t>2014</a:t>
            </a:r>
            <a:r>
              <a:rPr lang="en-US" sz="1000" b="0" baseline="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000" b="0" baseline="0" dirty="0" err="1" smtClean="0">
                <a:solidFill>
                  <a:srgbClr val="000000"/>
                </a:solidFill>
                <a:latin typeface="Calibri" pitchFamily="34" charset="0"/>
              </a:rPr>
              <a:t>Vicom</a:t>
            </a:r>
            <a:r>
              <a:rPr lang="en-US" sz="1000" b="0" baseline="0" dirty="0" smtClean="0">
                <a:solidFill>
                  <a:srgbClr val="000000"/>
                </a:solidFill>
                <a:latin typeface="Calibri" pitchFamily="34" charset="0"/>
              </a:rPr>
              <a:t> Infinity</a:t>
            </a:r>
            <a:endParaRPr lang="en-US" sz="1000" b="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51685" name="Rectangle 37"/>
          <p:cNvSpPr>
            <a:spLocks noGrp="1" noChangeArrowheads="1"/>
          </p:cNvSpPr>
          <p:nvPr>
            <p:ph type="ctrTitle"/>
          </p:nvPr>
        </p:nvSpPr>
        <p:spPr>
          <a:xfrm>
            <a:off x="139701" y="1428751"/>
            <a:ext cx="8763000" cy="1992313"/>
          </a:xfrm>
          <a:extLst/>
        </p:spPr>
        <p:txBody>
          <a:bodyPr anchor="b"/>
          <a:lstStyle>
            <a:lvl1pPr>
              <a:defRPr>
                <a:solidFill>
                  <a:srgbClr val="002060"/>
                </a:solidFill>
                <a:latin typeface="Calibri" pitchFamily="34" charset="0"/>
                <a:ea typeface="Arial Unicode MS" pitchFamily="34" charset="-128"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051686" name="Rectangle 38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9701" y="3897052"/>
            <a:ext cx="4881563" cy="1548172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rgbClr val="002060"/>
                </a:solidFill>
                <a:latin typeface="Calibri" pitchFamily="34" charset="0"/>
                <a:ea typeface="Arial Unicode MS" pitchFamily="34" charset="-128"/>
              </a:defRPr>
            </a:lvl1pPr>
          </a:lstStyle>
          <a:p>
            <a:pPr lvl="0"/>
            <a:r>
              <a:rPr lang="en-US" noProof="0" dirty="0" smtClean="0"/>
              <a:t>IBM Smarter Storage</a:t>
            </a:r>
          </a:p>
        </p:txBody>
      </p:sp>
      <p:sp>
        <p:nvSpPr>
          <p:cNvPr id="8" name="Rectangle 53"/>
          <p:cNvSpPr>
            <a:spLocks noGrp="1" noChangeArrowheads="1"/>
          </p:cNvSpPr>
          <p:nvPr>
            <p:ph type="ftr" sz="quarter" idx="10"/>
          </p:nvPr>
        </p:nvSpPr>
        <p:spPr>
          <a:xfrm>
            <a:off x="681038" y="6453188"/>
            <a:ext cx="6842125" cy="40481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43" y="692696"/>
            <a:ext cx="2687191" cy="246577"/>
          </a:xfrm>
          <a:prstGeom prst="rect">
            <a:avLst/>
          </a:prstGeom>
        </p:spPr>
      </p:pic>
      <p:pic>
        <p:nvPicPr>
          <p:cNvPr id="10" name="Picture 6" descr="C:\Documents and Settings\Admin\My Documents\My Pictures\index_4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9535" y="4855680"/>
            <a:ext cx="2624231" cy="149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173" y="86209"/>
            <a:ext cx="9144000" cy="49847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4540250"/>
          </a:xfrm>
        </p:spPr>
        <p:txBody>
          <a:bodyPr/>
          <a:lstStyle>
            <a:lvl1pPr>
              <a:spcBef>
                <a:spcPts val="0"/>
              </a:spcBef>
              <a:spcAft>
                <a:spcPts val="300"/>
              </a:spcAft>
              <a:defRPr/>
            </a:lvl1pPr>
            <a:lvl2pPr>
              <a:spcBef>
                <a:spcPts val="0"/>
              </a:spcBef>
              <a:spcAft>
                <a:spcPts val="300"/>
              </a:spcAft>
              <a:defRPr/>
            </a:lvl2pPr>
            <a:lvl3pPr>
              <a:spcBef>
                <a:spcPts val="0"/>
              </a:spcBef>
              <a:spcAft>
                <a:spcPts val="300"/>
              </a:spcAft>
              <a:defRPr/>
            </a:lvl3pPr>
            <a:lvl4pPr>
              <a:spcBef>
                <a:spcPts val="0"/>
              </a:spcBef>
              <a:spcAft>
                <a:spcPts val="300"/>
              </a:spcAft>
              <a:defRPr/>
            </a:lvl4pPr>
            <a:lvl5pPr>
              <a:spcBef>
                <a:spcPts val="0"/>
              </a:spcBef>
              <a:spcAft>
                <a:spcPts val="30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8B017-099E-4C34-87D2-47EAB83F6B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/>
          <a:lstStyle>
            <a:lvl1pPr algn="l">
              <a:defRPr sz="4000" b="1" cap="all">
                <a:solidFill>
                  <a:srgbClr val="002060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latin typeface="Calibri" pitchFamily="34" charset="0"/>
              </a:defRPr>
            </a:lvl1pPr>
            <a:lvl2pPr marL="457184" indent="0">
              <a:buNone/>
              <a:defRPr sz="1800"/>
            </a:lvl2pPr>
            <a:lvl3pPr marL="914368" indent="0">
              <a:buNone/>
              <a:defRPr sz="1600"/>
            </a:lvl3pPr>
            <a:lvl4pPr marL="1371552" indent="0">
              <a:buNone/>
              <a:defRPr sz="1400"/>
            </a:lvl4pPr>
            <a:lvl5pPr marL="1828735" indent="0">
              <a:buNone/>
              <a:defRPr sz="1400"/>
            </a:lvl5pPr>
            <a:lvl6pPr marL="2285919" indent="0">
              <a:buNone/>
              <a:defRPr sz="1400"/>
            </a:lvl6pPr>
            <a:lvl7pPr marL="2743103" indent="0">
              <a:buNone/>
              <a:defRPr sz="1400"/>
            </a:lvl7pPr>
            <a:lvl8pPr marL="3200287" indent="0">
              <a:buNone/>
              <a:defRPr sz="1400"/>
            </a:lvl8pPr>
            <a:lvl9pPr marL="365747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A5349EF-BB66-4BC4-9048-E10B9DAC4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0863" y="1519239"/>
            <a:ext cx="3930650" cy="45402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4" y="1519239"/>
            <a:ext cx="3932237" cy="45402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EA2AC-A095-4ABD-B753-C10D10226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08" y="116632"/>
            <a:ext cx="9144000" cy="49847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DA7CB-AAFE-4EF3-A5AE-3D6D409AC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2009"/>
            <a:ext cx="9144000" cy="54867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50864" y="1519239"/>
            <a:ext cx="8015287" cy="45402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FE9C-7535-4D92-B821-D7B682CB00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3" descr="crop_of_DM04_12_2_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White">
          <a:xfrm>
            <a:off x="0" y="0"/>
            <a:ext cx="9144000" cy="169545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9" descr="crop_of_DM04_12_2_bl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White">
          <a:xfrm>
            <a:off x="0" y="5154613"/>
            <a:ext cx="9144000" cy="1695450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59"/>
          <p:cNvSpPr>
            <a:spLocks noChangeArrowheads="1"/>
          </p:cNvSpPr>
          <p:nvPr/>
        </p:nvSpPr>
        <p:spPr bwMode="white">
          <a:xfrm>
            <a:off x="7379084" y="6495147"/>
            <a:ext cx="1549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0"/>
              </a:spcBef>
              <a:defRPr/>
            </a:pPr>
            <a:r>
              <a:rPr lang="en-US" alt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</a:t>
            </a:r>
            <a:r>
              <a:rPr lang="en-US" alt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2014 </a:t>
            </a:r>
            <a:r>
              <a:rPr lang="en-US" altLang="en-US" sz="1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Vicom</a:t>
            </a:r>
            <a:r>
              <a:rPr lang="en-US" alt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Infinity</a:t>
            </a:r>
            <a:endParaRPr lang="en-US" alt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117" descr="ibm_white_logo_300dpi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7889FB"/>
              </a:clrFrom>
              <a:clrTo>
                <a:srgbClr val="7889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7"/>
          <a:stretch>
            <a:fillRect/>
          </a:stretch>
        </p:blipFill>
        <p:spPr bwMode="invGray">
          <a:xfrm>
            <a:off x="8025606" y="1193800"/>
            <a:ext cx="10017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18"/>
          <p:cNvSpPr>
            <a:spLocks noChangeArrowheads="1"/>
          </p:cNvSpPr>
          <p:nvPr/>
        </p:nvSpPr>
        <p:spPr bwMode="black">
          <a:xfrm>
            <a:off x="248921" y="6341953"/>
            <a:ext cx="4103688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18288" tIns="18288" rIns="18288" bIns="18288" anchor="ctr"/>
          <a:lstStyle/>
          <a:p>
            <a:pPr marL="342900" indent="-342900" algn="l">
              <a:lnSpc>
                <a:spcPct val="98000"/>
              </a:lnSpc>
              <a:spcBef>
                <a:spcPct val="20000"/>
              </a:spcBef>
              <a:defRPr/>
            </a:pPr>
            <a:r>
              <a:rPr lang="en-US" altLang="en-US" sz="1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IBM </a:t>
            </a:r>
            <a:r>
              <a:rPr lang="en-US" altLang="en-US" sz="1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Smarter</a:t>
            </a:r>
            <a:r>
              <a:rPr lang="en-US" altLang="en-US" sz="1700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17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Storage</a:t>
            </a:r>
            <a:r>
              <a:rPr lang="en-US" altLang="en-US" sz="1700" baseline="-25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®</a:t>
            </a:r>
          </a:p>
        </p:txBody>
      </p:sp>
      <p:sp>
        <p:nvSpPr>
          <p:cNvPr id="9" name="Line 163"/>
          <p:cNvSpPr>
            <a:spLocks noChangeShapeType="1"/>
          </p:cNvSpPr>
          <p:nvPr/>
        </p:nvSpPr>
        <p:spPr bwMode="black">
          <a:xfrm flipV="1">
            <a:off x="1863725" y="4217988"/>
            <a:ext cx="0" cy="93345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ctrTitle"/>
          </p:nvPr>
        </p:nvSpPr>
        <p:spPr bwMode="black">
          <a:xfrm>
            <a:off x="390525" y="2493963"/>
            <a:ext cx="7954963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altLang="en-US"/>
              <a:t>Presentation Title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949450" y="4106863"/>
            <a:ext cx="6400800" cy="13843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>
                <a:solidFill>
                  <a:srgbClr val="7889FB"/>
                </a:solidFill>
              </a:defRPr>
            </a:lvl1pPr>
          </a:lstStyle>
          <a:p>
            <a:r>
              <a:rPr lang="en-US" altLang="en-US"/>
              <a:t>Presentation Subtitle</a:t>
            </a:r>
            <a:br>
              <a:rPr lang="en-US" altLang="en-US"/>
            </a:br>
            <a:r>
              <a:rPr lang="en-US" altLang="en-US"/>
              <a:t>Subtitle Second Line</a:t>
            </a:r>
          </a:p>
        </p:txBody>
      </p:sp>
      <p:pic>
        <p:nvPicPr>
          <p:cNvPr id="11" name="Picture 6" descr="C:\Documents and Settings\Admin\My Documents\My Pictures\index_4.gif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4253" y="3653943"/>
            <a:ext cx="2624231" cy="149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77214"/>
            <a:ext cx="4540490" cy="41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507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swoosh_bg_clipped.jpg"/>
          <p:cNvPicPr>
            <a:picLocks noChangeAspect="1"/>
          </p:cNvPicPr>
          <p:nvPr userDrawn="1"/>
        </p:nvPicPr>
        <p:blipFill rotWithShape="1">
          <a:blip r:embed="rId9"/>
          <a:srcRect t="60579" b="24814"/>
          <a:stretch/>
        </p:blipFill>
        <p:spPr bwMode="auto">
          <a:xfrm>
            <a:off x="2216" y="-14388"/>
            <a:ext cx="9144000" cy="6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14683" y="72008"/>
            <a:ext cx="9144000" cy="54868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title style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0863" y="1519238"/>
            <a:ext cx="8015287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</a:p>
        </p:txBody>
      </p:sp>
      <p:sp>
        <p:nvSpPr>
          <p:cNvPr id="1050630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53988" y="6453188"/>
            <a:ext cx="1006475" cy="3206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buClrTx/>
              <a:defRPr sz="1200" b="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5846BFE-F9E7-46DB-8D6C-018DF00813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0" name="Line 7"/>
          <p:cNvSpPr>
            <a:spLocks noChangeShapeType="1"/>
          </p:cNvSpPr>
          <p:nvPr/>
        </p:nvSpPr>
        <p:spPr bwMode="black">
          <a:xfrm>
            <a:off x="1282700" y="6475413"/>
            <a:ext cx="0" cy="1920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lIns="91437" tIns="45718" rIns="91437" bIns="45718" anchor="ctr"/>
          <a:lstStyle/>
          <a:p>
            <a:pPr algn="ctr">
              <a:buClr>
                <a:schemeClr val="bg1"/>
              </a:buClr>
              <a:defRPr/>
            </a:pPr>
            <a:endParaRPr lang="en-AU">
              <a:latin typeface="Calibri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 userDrawn="1"/>
        </p:nvSpPr>
        <p:spPr bwMode="black">
          <a:xfrm>
            <a:off x="5927725" y="6491288"/>
            <a:ext cx="3054350" cy="24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1" tIns="46037" rIns="92071" bIns="46037">
            <a:spAutoFit/>
          </a:bodyPr>
          <a:lstStyle/>
          <a:p>
            <a:pPr algn="r">
              <a:defRPr/>
            </a:pPr>
            <a:r>
              <a:rPr lang="en-US" sz="1000" b="0" dirty="0">
                <a:solidFill>
                  <a:srgbClr val="000000"/>
                </a:solidFill>
                <a:latin typeface="Calibri" pitchFamily="34" charset="0"/>
              </a:rPr>
              <a:t>© </a:t>
            </a:r>
            <a:r>
              <a:rPr lang="en-US" sz="1000" b="0" dirty="0" smtClean="0">
                <a:solidFill>
                  <a:srgbClr val="000000"/>
                </a:solidFill>
                <a:latin typeface="Calibri" pitchFamily="34" charset="0"/>
              </a:rPr>
              <a:t>2014</a:t>
            </a:r>
            <a:r>
              <a:rPr lang="en-US" sz="1000" b="0" baseline="0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1000" b="0" baseline="0" dirty="0" err="1" smtClean="0">
                <a:solidFill>
                  <a:srgbClr val="000000"/>
                </a:solidFill>
                <a:latin typeface="Calibri" pitchFamily="34" charset="0"/>
              </a:rPr>
              <a:t>Vicom</a:t>
            </a:r>
            <a:r>
              <a:rPr lang="en-US" sz="1000" b="0" baseline="0" dirty="0" smtClean="0">
                <a:solidFill>
                  <a:srgbClr val="000000"/>
                </a:solidFill>
                <a:latin typeface="Calibri" pitchFamily="34" charset="0"/>
              </a:rPr>
              <a:t> Infinity</a:t>
            </a:r>
            <a:endParaRPr lang="en-US" sz="1000" b="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70" r:id="rId6"/>
    <p:sldLayoutId id="214748367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alibri" pitchFamily="34" charset="0"/>
          <a:cs typeface="Arial" charset="0"/>
        </a:defRPr>
      </a:lvl5pPr>
      <a:lvl6pPr marL="457184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6pPr>
      <a:lvl7pPr marL="914368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7pPr>
      <a:lvl8pPr marL="1371552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8pPr>
      <a:lvl9pPr marL="1828735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227013" indent="-227013" algn="l" rtl="0" eaLnBrk="0" fontAlgn="base" hangingPunct="0">
        <a:spcBef>
          <a:spcPct val="0"/>
        </a:spcBef>
        <a:spcAft>
          <a:spcPts val="300"/>
        </a:spcAft>
        <a:buClr>
          <a:srgbClr val="0070C0"/>
        </a:buClr>
        <a:buFont typeface="Wingdings" pitchFamily="2" charset="2"/>
        <a:buChar char="§"/>
        <a:defRPr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455613" indent="-225425" algn="l" rtl="0" eaLnBrk="0" fontAlgn="base" hangingPunct="0">
        <a:spcBef>
          <a:spcPct val="0"/>
        </a:spcBef>
        <a:spcAft>
          <a:spcPts val="300"/>
        </a:spcAft>
        <a:buClr>
          <a:srgbClr val="0070C0"/>
        </a:buClr>
        <a:buFont typeface="Calibri" pitchFamily="34" charset="0"/>
        <a:buChar char="–"/>
        <a:defRPr sz="1600">
          <a:solidFill>
            <a:schemeClr val="tx1"/>
          </a:solidFill>
          <a:latin typeface="Calibri" pitchFamily="34" charset="0"/>
          <a:cs typeface="+mn-cs"/>
        </a:defRPr>
      </a:lvl2pPr>
      <a:lvl3pPr marL="681038" indent="-222250" algn="l" rtl="0" eaLnBrk="0" fontAlgn="base" hangingPunct="0">
        <a:spcBef>
          <a:spcPct val="0"/>
        </a:spcBef>
        <a:spcAft>
          <a:spcPts val="300"/>
        </a:spcAft>
        <a:buClr>
          <a:srgbClr val="0070C0"/>
        </a:buClr>
        <a:buFont typeface="Arial" charset="0"/>
        <a:buChar char="●"/>
        <a:defRPr sz="1400">
          <a:solidFill>
            <a:schemeClr val="tx1"/>
          </a:solidFill>
          <a:latin typeface="Calibri" pitchFamily="34" charset="0"/>
          <a:cs typeface="+mn-cs"/>
        </a:defRPr>
      </a:lvl3pPr>
      <a:lvl4pPr marL="911225" indent="-227013" algn="l" rtl="0" eaLnBrk="0" fontAlgn="base" hangingPunct="0">
        <a:spcBef>
          <a:spcPct val="0"/>
        </a:spcBef>
        <a:spcAft>
          <a:spcPts val="300"/>
        </a:spcAft>
        <a:buClr>
          <a:srgbClr val="0070C0"/>
        </a:buClr>
        <a:buFont typeface="Calibri" pitchFamily="34" charset="0"/>
        <a:buChar char="&gt;"/>
        <a:defRPr sz="1200">
          <a:solidFill>
            <a:schemeClr val="tx1"/>
          </a:solidFill>
          <a:latin typeface="Calibri" pitchFamily="34" charset="0"/>
          <a:cs typeface="+mn-cs"/>
        </a:defRPr>
      </a:lvl4pPr>
      <a:lvl5pPr marL="1141413" indent="-227013" algn="l" rtl="0" eaLnBrk="0" fontAlgn="base" hangingPunct="0">
        <a:spcBef>
          <a:spcPct val="0"/>
        </a:spcBef>
        <a:spcAft>
          <a:spcPts val="300"/>
        </a:spcAft>
        <a:buClr>
          <a:srgbClr val="0070C0"/>
        </a:buClr>
        <a:buFont typeface="Arial" charset="0"/>
        <a:buChar char="♦"/>
        <a:defRPr sz="1000">
          <a:solidFill>
            <a:schemeClr val="tx1"/>
          </a:solidFill>
          <a:latin typeface="Calibri" pitchFamily="34" charset="0"/>
          <a:cs typeface="+mn-cs"/>
        </a:defRPr>
      </a:lvl5pPr>
      <a:lvl6pPr marL="1600143" indent="-228592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♦"/>
        <a:defRPr sz="2000" b="1">
          <a:solidFill>
            <a:schemeClr val="tx1"/>
          </a:solidFill>
          <a:latin typeface="+mn-lt"/>
          <a:cs typeface="+mn-cs"/>
        </a:defRPr>
      </a:lvl6pPr>
      <a:lvl7pPr marL="2057327" indent="-228592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♦"/>
        <a:defRPr sz="2000" b="1">
          <a:solidFill>
            <a:schemeClr val="tx1"/>
          </a:solidFill>
          <a:latin typeface="+mn-lt"/>
          <a:cs typeface="+mn-cs"/>
        </a:defRPr>
      </a:lvl7pPr>
      <a:lvl8pPr marL="2514511" indent="-228592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♦"/>
        <a:defRPr sz="2000" b="1">
          <a:solidFill>
            <a:schemeClr val="tx1"/>
          </a:solidFill>
          <a:latin typeface="+mn-lt"/>
          <a:cs typeface="+mn-cs"/>
        </a:defRPr>
      </a:lvl8pPr>
      <a:lvl9pPr marL="2971694" indent="-228592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♦"/>
        <a:defRPr sz="20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4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8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52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35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9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03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7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70" algn="l" defTabSz="9143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3200" dirty="0">
                <a:ea typeface="Arial Unicode MS"/>
                <a:cs typeface="Arial Unicode MS"/>
              </a:rPr>
              <a:t>Storage System </a:t>
            </a:r>
            <a:r>
              <a:rPr lang="en-US" sz="3200" dirty="0" smtClean="0">
                <a:ea typeface="Arial Unicode MS"/>
                <a:cs typeface="Arial Unicode MS"/>
              </a:rPr>
              <a:t/>
            </a:r>
            <a:br>
              <a:rPr lang="en-US" sz="3200" dirty="0" smtClean="0">
                <a:ea typeface="Arial Unicode MS"/>
                <a:cs typeface="Arial Unicode MS"/>
              </a:rPr>
            </a:br>
            <a:r>
              <a:rPr lang="en-US" sz="3200" dirty="0" smtClean="0">
                <a:ea typeface="Arial Unicode MS"/>
                <a:cs typeface="Arial Unicode MS"/>
              </a:rPr>
              <a:t>High-Availability </a:t>
            </a:r>
            <a:r>
              <a:rPr lang="en-US" sz="3200" dirty="0">
                <a:ea typeface="Arial Unicode MS"/>
                <a:cs typeface="Arial Unicode MS"/>
              </a:rPr>
              <a:t>&amp; Disaster Recovery Overview  [638]</a:t>
            </a:r>
            <a:endParaRPr lang="en-AU" b="0" i="1" dirty="0" smtClean="0">
              <a:ea typeface="Arial Unicode MS"/>
              <a:cs typeface="Arial Unicode M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9969" y="4077072"/>
            <a:ext cx="5800183" cy="18722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xtLst/>
        </p:spPr>
        <p:txBody>
          <a:bodyPr lIns="91437" tIns="45718" rIns="91437" bIns="45718" anchor="b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9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 smtClean="0">
                <a:solidFill>
                  <a:srgbClr val="00206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John Wolfgang</a:t>
            </a:r>
          </a:p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>
                <a:solidFill>
                  <a:srgbClr val="00206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Enterprise Storage Architecture &amp; </a:t>
            </a:r>
            <a:r>
              <a:rPr lang="en-US" sz="1800" kern="0" dirty="0" smtClean="0">
                <a:solidFill>
                  <a:srgbClr val="00206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Services</a:t>
            </a:r>
            <a:endParaRPr lang="en-US" sz="1800" kern="0" dirty="0">
              <a:solidFill>
                <a:srgbClr val="00206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lnSpc>
                <a:spcPct val="120000"/>
              </a:lnSpc>
              <a:defRPr/>
            </a:pPr>
            <a:endParaRPr lang="en-US" sz="1800" kern="0" dirty="0" smtClean="0">
              <a:solidFill>
                <a:srgbClr val="002060"/>
              </a:solidFill>
              <a:latin typeface="+mj-lt"/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 smtClean="0">
                <a:solidFill>
                  <a:srgbClr val="00206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jwolfgang@vicominfinity.com</a:t>
            </a:r>
          </a:p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 smtClean="0">
                <a:solidFill>
                  <a:srgbClr val="002060"/>
                </a:solidFill>
                <a:latin typeface="+mj-lt"/>
                <a:ea typeface="Arial Unicode MS" pitchFamily="34" charset="-128"/>
                <a:cs typeface="Arial Unicode MS" pitchFamily="34" charset="-128"/>
              </a:rPr>
              <a:t>26 June 2014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43" y="692696"/>
            <a:ext cx="2687191" cy="246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Application-Based vs. Storage-Based Replication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Application/File/Transaction Based</a:t>
            </a:r>
          </a:p>
          <a:p>
            <a:r>
              <a:rPr lang="en-US" dirty="0"/>
              <a:t>Specific to </a:t>
            </a:r>
            <a:r>
              <a:rPr lang="en-US" dirty="0" smtClean="0"/>
              <a:t>application/file system/database</a:t>
            </a:r>
            <a:endParaRPr lang="en-US" dirty="0"/>
          </a:p>
          <a:p>
            <a:r>
              <a:rPr lang="en-US" dirty="0"/>
              <a:t>Generally less data is </a:t>
            </a:r>
            <a:r>
              <a:rPr lang="en-US" dirty="0" smtClean="0"/>
              <a:t>transferred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ower telecommunication costs</a:t>
            </a:r>
            <a:endParaRPr lang="en-US" dirty="0"/>
          </a:p>
          <a:p>
            <a:r>
              <a:rPr lang="en-US" dirty="0"/>
              <a:t>No coordination across applications, </a:t>
            </a:r>
            <a:r>
              <a:rPr lang="en-US" dirty="0" smtClean="0"/>
              <a:t>FSs, </a:t>
            </a:r>
            <a:r>
              <a:rPr lang="en-US" dirty="0"/>
              <a:t>DBs, </a:t>
            </a:r>
            <a:r>
              <a:rPr lang="en-US" dirty="0" smtClean="0"/>
              <a:t>etc</a:t>
            </a:r>
            <a:r>
              <a:rPr lang="en-US" dirty="0"/>
              <a:t>.</a:t>
            </a:r>
          </a:p>
          <a:p>
            <a:r>
              <a:rPr lang="en-US" dirty="0"/>
              <a:t>Applications change - replication may need to change</a:t>
            </a:r>
          </a:p>
          <a:p>
            <a:r>
              <a:rPr lang="en-US" dirty="0"/>
              <a:t>May forget “other" related data necessary for recovery</a:t>
            </a:r>
          </a:p>
          <a:p>
            <a:r>
              <a:rPr lang="en-US" dirty="0"/>
              <a:t>With many transfers occurring in a corporation, it may be  difficult to determine what is where in a disaster. RTO/RPO may not be repeatable, auditing may be difficult</a:t>
            </a:r>
          </a:p>
          <a:p>
            <a:r>
              <a:rPr lang="en-US" dirty="0"/>
              <a:t>Many targets possible (ex. m</a:t>
            </a:r>
            <a:r>
              <a:rPr lang="en-US" dirty="0" smtClean="0"/>
              <a:t>illions of </a:t>
            </a:r>
            <a:r>
              <a:rPr lang="en-US" dirty="0"/>
              <a:t>cell phones)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19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Application-Based Replication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DB2 HADR</a:t>
            </a:r>
          </a:p>
          <a:p>
            <a:r>
              <a:rPr lang="en-US" dirty="0" smtClean="0"/>
              <a:t>High availability </a:t>
            </a:r>
            <a:r>
              <a:rPr lang="en-US" dirty="0"/>
              <a:t>solution for both partial and complete site </a:t>
            </a:r>
            <a:r>
              <a:rPr lang="en-US" dirty="0" smtClean="0"/>
              <a:t>failures</a:t>
            </a:r>
          </a:p>
          <a:p>
            <a:r>
              <a:rPr lang="en-US" dirty="0"/>
              <a:t>L</a:t>
            </a:r>
            <a:r>
              <a:rPr lang="en-US" dirty="0" smtClean="0"/>
              <a:t>og </a:t>
            </a:r>
            <a:r>
              <a:rPr lang="en-US" dirty="0"/>
              <a:t>data is </a:t>
            </a:r>
            <a:r>
              <a:rPr lang="en-US" dirty="0" smtClean="0"/>
              <a:t>shipped and applied to standby database</a:t>
            </a:r>
          </a:p>
          <a:p>
            <a:pPr lvl="1"/>
            <a:r>
              <a:rPr lang="en-US" dirty="0" smtClean="0"/>
              <a:t>One or more standby databases</a:t>
            </a:r>
          </a:p>
          <a:p>
            <a:r>
              <a:rPr lang="en-US" dirty="0" smtClean="0"/>
              <a:t>If primary </a:t>
            </a:r>
            <a:r>
              <a:rPr lang="en-US" dirty="0"/>
              <a:t>database fails, applications are redirected to </a:t>
            </a:r>
            <a:r>
              <a:rPr lang="en-US" dirty="0" smtClean="0"/>
              <a:t>the standby database</a:t>
            </a:r>
          </a:p>
          <a:p>
            <a:r>
              <a:rPr lang="en-US" dirty="0" smtClean="0"/>
              <a:t>Standby </a:t>
            </a:r>
            <a:r>
              <a:rPr lang="en-US" dirty="0"/>
              <a:t>database takes over in seconds </a:t>
            </a:r>
            <a:endParaRPr lang="en-US" dirty="0" smtClean="0"/>
          </a:p>
          <a:p>
            <a:pPr lvl="1"/>
            <a:r>
              <a:rPr lang="en-US" dirty="0" smtClean="0"/>
              <a:t>Avoids database restart upon a partial error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LVM Mirroring</a:t>
            </a:r>
          </a:p>
          <a:p>
            <a:r>
              <a:rPr lang="en-US" dirty="0" smtClean="0"/>
              <a:t>Create more </a:t>
            </a:r>
            <a:r>
              <a:rPr lang="en-US" dirty="0"/>
              <a:t>than one copy of a physical partition to increase </a:t>
            </a:r>
            <a:r>
              <a:rPr lang="en-US" dirty="0" smtClean="0"/>
              <a:t>data availability</a:t>
            </a:r>
          </a:p>
          <a:p>
            <a:r>
              <a:rPr lang="en-US" dirty="0" smtClean="0"/>
              <a:t>Handled at the logical volume level</a:t>
            </a:r>
          </a:p>
          <a:p>
            <a:r>
              <a:rPr lang="en-US" dirty="0" smtClean="0"/>
              <a:t>If a </a:t>
            </a:r>
            <a:r>
              <a:rPr lang="en-US" dirty="0"/>
              <a:t>disk </a:t>
            </a:r>
            <a:r>
              <a:rPr lang="en-US" dirty="0" smtClean="0"/>
              <a:t>fails, can still </a:t>
            </a:r>
            <a:r>
              <a:rPr lang="en-US" dirty="0"/>
              <a:t>have access </a:t>
            </a:r>
            <a:r>
              <a:rPr lang="en-US" dirty="0" smtClean="0"/>
              <a:t>the data </a:t>
            </a:r>
            <a:r>
              <a:rPr lang="en-US" dirty="0"/>
              <a:t>on an </a:t>
            </a:r>
            <a:r>
              <a:rPr lang="en-US" dirty="0" smtClean="0"/>
              <a:t>alternate disk</a:t>
            </a:r>
          </a:p>
          <a:p>
            <a:r>
              <a:rPr lang="en-US" dirty="0" smtClean="0"/>
              <a:t>Remote LVM mirroring enables use of disks </a:t>
            </a:r>
            <a:r>
              <a:rPr lang="en-US" dirty="0"/>
              <a:t>located at </a:t>
            </a:r>
            <a:r>
              <a:rPr lang="en-US" dirty="0" smtClean="0"/>
              <a:t>multiple locations</a:t>
            </a:r>
          </a:p>
          <a:p>
            <a:pPr lvl="1"/>
            <a:r>
              <a:rPr lang="en-US" dirty="0" smtClean="0"/>
              <a:t>Replication between multiple storage systems via a Storage Area Network (SAN)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7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836712"/>
            <a:ext cx="8015287" cy="5436604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Background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Application-Based Replication</a:t>
            </a:r>
          </a:p>
          <a:p>
            <a:endParaRPr lang="en-US" sz="2000" dirty="0" smtClean="0"/>
          </a:p>
          <a:p>
            <a:r>
              <a:rPr lang="en-US" sz="2000" b="1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Storage-Based Replication</a:t>
            </a:r>
          </a:p>
          <a:p>
            <a:pPr lvl="1"/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Tape Replication</a:t>
            </a:r>
          </a:p>
          <a:p>
            <a:pPr lvl="1"/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Point-in-Time Replication</a:t>
            </a:r>
          </a:p>
          <a:p>
            <a:pPr lvl="1"/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Synchronous Replication </a:t>
            </a:r>
          </a:p>
          <a:p>
            <a:pPr lvl="1"/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Asynchronous Replication</a:t>
            </a:r>
          </a:p>
          <a:p>
            <a:endParaRPr lang="en-US" sz="2000" dirty="0" smtClean="0"/>
          </a:p>
          <a:p>
            <a:r>
              <a:rPr lang="en-US" sz="2000" dirty="0" smtClean="0"/>
              <a:t>Automation</a:t>
            </a:r>
          </a:p>
          <a:p>
            <a:endParaRPr lang="en-US" sz="2000" dirty="0" smtClean="0"/>
          </a:p>
          <a:p>
            <a:r>
              <a:rPr lang="en-US" sz="2000" dirty="0" smtClean="0"/>
              <a:t>Replication Examples</a:t>
            </a:r>
          </a:p>
          <a:p>
            <a:endParaRPr lang="en-US" sz="2000" dirty="0" smtClean="0"/>
          </a:p>
          <a:p>
            <a:r>
              <a:rPr lang="en-US" sz="2000" dirty="0" smtClean="0"/>
              <a:t>Key Questions for Any Solution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7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Application-Based vs. Storage-Based </a:t>
            </a:r>
            <a:r>
              <a:rPr lang="en-US" dirty="0" smtClean="0"/>
              <a:t>Replication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478853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Storage-Based – Block Level Replication</a:t>
            </a:r>
            <a:endParaRPr lang="en-US" b="1" dirty="0"/>
          </a:p>
          <a:p>
            <a:r>
              <a:rPr lang="en-US" dirty="0"/>
              <a:t>Independent of application, file systems, databases, </a:t>
            </a:r>
            <a:r>
              <a:rPr lang="en-US" dirty="0" smtClean="0"/>
              <a:t>etc.</a:t>
            </a:r>
            <a:endParaRPr lang="en-US" dirty="0"/>
          </a:p>
          <a:p>
            <a:r>
              <a:rPr lang="en-US" dirty="0"/>
              <a:t>Common technique for </a:t>
            </a:r>
            <a:r>
              <a:rPr lang="en-US" dirty="0" smtClean="0"/>
              <a:t>corporation</a:t>
            </a:r>
          </a:p>
          <a:p>
            <a:pPr lvl="1"/>
            <a:r>
              <a:rPr lang="en-US" dirty="0" smtClean="0"/>
              <a:t>Managed </a:t>
            </a:r>
            <a:r>
              <a:rPr lang="en-US" dirty="0"/>
              <a:t>by </a:t>
            </a:r>
            <a:r>
              <a:rPr lang="en-US" dirty="0" smtClean="0"/>
              <a:t>operations</a:t>
            </a:r>
            <a:endParaRPr lang="en-US" dirty="0"/>
          </a:p>
          <a:p>
            <a:r>
              <a:rPr lang="en-US" dirty="0"/>
              <a:t>Generally more data </a:t>
            </a:r>
            <a:r>
              <a:rPr lang="en-US" dirty="0" smtClean="0"/>
              <a:t>transferred</a:t>
            </a:r>
          </a:p>
          <a:p>
            <a:pPr lvl="1"/>
            <a:r>
              <a:rPr lang="en-US" dirty="0" smtClean="0"/>
              <a:t>Higher telecommunication costs</a:t>
            </a:r>
            <a:endParaRPr lang="en-US" dirty="0"/>
          </a:p>
          <a:p>
            <a:r>
              <a:rPr lang="en-US" dirty="0"/>
              <a:t>Consistency groups yield cross volume/storage subsystem data integrity/consistency</a:t>
            </a:r>
          </a:p>
          <a:p>
            <a:r>
              <a:rPr lang="en-US" dirty="0"/>
              <a:t>Independent of application </a:t>
            </a:r>
            <a:r>
              <a:rPr lang="en-US" dirty="0" smtClean="0"/>
              <a:t>changes.</a:t>
            </a:r>
          </a:p>
          <a:p>
            <a:pPr lvl="1"/>
            <a:r>
              <a:rPr lang="en-US" dirty="0" smtClean="0"/>
              <a:t>Mirror </a:t>
            </a:r>
            <a:r>
              <a:rPr lang="en-US" dirty="0"/>
              <a:t>all pools of storage</a:t>
            </a:r>
          </a:p>
          <a:p>
            <a:r>
              <a:rPr lang="en-US" dirty="0"/>
              <a:t>Consistent repeatable RPO. </a:t>
            </a:r>
            <a:endParaRPr lang="en-US" dirty="0" smtClean="0"/>
          </a:p>
          <a:p>
            <a:r>
              <a:rPr lang="en-US" dirty="0" smtClean="0"/>
              <a:t>RTO </a:t>
            </a:r>
            <a:r>
              <a:rPr lang="en-US" dirty="0"/>
              <a:t>depends on server/data/workload/network</a:t>
            </a:r>
          </a:p>
          <a:p>
            <a:r>
              <a:rPr lang="en-US" dirty="0"/>
              <a:t>Generally a handful of targets</a:t>
            </a:r>
          </a:p>
          <a:p>
            <a:r>
              <a:rPr lang="en-US" dirty="0"/>
              <a:t>Specific to data replication technique (tied to specific architecture &amp; devices that support it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4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Data Consistency Really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052736"/>
            <a:ext cx="8015287" cy="5472608"/>
          </a:xfrm>
        </p:spPr>
        <p:txBody>
          <a:bodyPr/>
          <a:lstStyle/>
          <a:p>
            <a:r>
              <a:rPr lang="en-US" dirty="0" smtClean="0"/>
              <a:t>For storage-based replication, we are talking about “power fail” </a:t>
            </a:r>
            <a:r>
              <a:rPr lang="en-US" dirty="0"/>
              <a:t>consistency</a:t>
            </a:r>
          </a:p>
          <a:p>
            <a:r>
              <a:rPr lang="en-US" dirty="0"/>
              <a:t>Typical Database transaction:</a:t>
            </a:r>
          </a:p>
          <a:p>
            <a:pPr marL="573088" lvl="1" indent="-342900">
              <a:buFont typeface="+mj-lt"/>
              <a:buAutoNum type="arabicPeriod"/>
            </a:pPr>
            <a:r>
              <a:rPr lang="en-US" dirty="0" smtClean="0"/>
              <a:t>Update log – database update is </a:t>
            </a:r>
            <a:r>
              <a:rPr lang="en-US" dirty="0"/>
              <a:t>about to occur</a:t>
            </a:r>
          </a:p>
          <a:p>
            <a:pPr marL="573088" lvl="1" indent="-342900">
              <a:buFont typeface="+mj-lt"/>
              <a:buAutoNum type="arabicPeriod"/>
            </a:pPr>
            <a:r>
              <a:rPr lang="en-US" dirty="0"/>
              <a:t>Update database</a:t>
            </a:r>
          </a:p>
          <a:p>
            <a:pPr marL="573088" lvl="1" indent="-342900">
              <a:buFont typeface="+mj-lt"/>
              <a:buAutoNum type="arabicPeriod"/>
            </a:pPr>
            <a:r>
              <a:rPr lang="en-US" dirty="0" smtClean="0"/>
              <a:t>Update log - database </a:t>
            </a:r>
            <a:r>
              <a:rPr lang="en-US" dirty="0"/>
              <a:t>update </a:t>
            </a:r>
            <a:r>
              <a:rPr lang="en-US" dirty="0" smtClean="0"/>
              <a:t>complete</a:t>
            </a:r>
            <a:endParaRPr lang="en-US" dirty="0"/>
          </a:p>
          <a:p>
            <a:r>
              <a:rPr lang="en-US" dirty="0"/>
              <a:t>Host is very careful to do each of the transactions in order</a:t>
            </a:r>
          </a:p>
          <a:p>
            <a:pPr lvl="1"/>
            <a:r>
              <a:rPr lang="en-US" dirty="0"/>
              <a:t>This provides power fail data consistency</a:t>
            </a:r>
          </a:p>
          <a:p>
            <a:r>
              <a:rPr lang="en-US" dirty="0" smtClean="0"/>
              <a:t>BUT, these </a:t>
            </a:r>
            <a:r>
              <a:rPr lang="en-US" dirty="0"/>
              <a:t>transactions are likely done to different volumes </a:t>
            </a:r>
            <a:r>
              <a:rPr lang="en-US" dirty="0" smtClean="0"/>
              <a:t>possibly on </a:t>
            </a:r>
            <a:r>
              <a:rPr lang="en-US" dirty="0"/>
              <a:t>different control units</a:t>
            </a:r>
          </a:p>
          <a:p>
            <a:r>
              <a:rPr lang="en-US" dirty="0"/>
              <a:t>Failure to be careful about transaction order results in loss of data consistency and data may become unusable </a:t>
            </a:r>
          </a:p>
          <a:p>
            <a:r>
              <a:rPr lang="en-US" dirty="0"/>
              <a:t>In order to ensure data consistency at secondary site, dependent writes must be done in order</a:t>
            </a:r>
          </a:p>
          <a:p>
            <a:r>
              <a:rPr lang="en-US" dirty="0" smtClean="0"/>
              <a:t>How does a storage system know which writes are dependent? </a:t>
            </a:r>
          </a:p>
          <a:p>
            <a:pPr lvl="1"/>
            <a:r>
              <a:rPr lang="en-US" dirty="0" smtClean="0"/>
              <a:t>It doesn’t</a:t>
            </a:r>
          </a:p>
          <a:p>
            <a:pPr lvl="1"/>
            <a:r>
              <a:rPr lang="en-US" dirty="0" smtClean="0"/>
              <a:t>What it does know is that writes </a:t>
            </a:r>
            <a:r>
              <a:rPr lang="en-US" dirty="0"/>
              <a:t>that are done in parallel are not dependent </a:t>
            </a:r>
            <a:endParaRPr lang="en-US" dirty="0" smtClean="0"/>
          </a:p>
          <a:p>
            <a:pPr lvl="1"/>
            <a:r>
              <a:rPr lang="en-US" dirty="0" smtClean="0"/>
              <a:t>Any writes NOT done in parallel are assumed to be dependent</a:t>
            </a:r>
          </a:p>
          <a:p>
            <a:r>
              <a:rPr lang="en-US" dirty="0" smtClean="0"/>
              <a:t>This is exacerbated for </a:t>
            </a:r>
            <a:r>
              <a:rPr lang="en-US" dirty="0"/>
              <a:t>a</a:t>
            </a:r>
            <a:r>
              <a:rPr lang="en-US" dirty="0" smtClean="0"/>
              <a:t>synchronous replication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588224" y="1566256"/>
            <a:ext cx="864096" cy="492125"/>
            <a:chOff x="5760132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5798616" y="2995061"/>
              <a:ext cx="799899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LOG-1,3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573507" y="2094894"/>
            <a:ext cx="864096" cy="492125"/>
            <a:chOff x="5760132" y="2780748"/>
            <a:chExt cx="864096" cy="492125"/>
          </a:xfrm>
        </p:grpSpPr>
        <p:sp>
          <p:nvSpPr>
            <p:cNvPr id="10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587"/>
            <p:cNvSpPr>
              <a:spLocks noChangeArrowheads="1"/>
            </p:cNvSpPr>
            <p:nvPr/>
          </p:nvSpPr>
          <p:spPr bwMode="auto">
            <a:xfrm>
              <a:off x="5959719" y="2995061"/>
              <a:ext cx="477695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DB-2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16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Storage-Based </a:t>
            </a:r>
            <a:r>
              <a:rPr lang="en-US" dirty="0" smtClean="0"/>
              <a:t>Replication </a:t>
            </a:r>
            <a:r>
              <a:rPr lang="en-US" dirty="0" smtClean="0"/>
              <a:t>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489874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Tape</a:t>
            </a:r>
          </a:p>
          <a:p>
            <a:r>
              <a:rPr lang="en-US" dirty="0"/>
              <a:t>Pickup Truck Access Method (PTAM)</a:t>
            </a:r>
          </a:p>
          <a:p>
            <a:r>
              <a:rPr lang="en-US" dirty="0"/>
              <a:t>Virtual Tape </a:t>
            </a:r>
            <a:r>
              <a:rPr lang="en-US" dirty="0" smtClean="0"/>
              <a:t>Replication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Disk</a:t>
            </a:r>
            <a:endParaRPr lang="en-US" b="1" dirty="0" smtClean="0"/>
          </a:p>
          <a:p>
            <a:r>
              <a:rPr lang="en-US" dirty="0" smtClean="0"/>
              <a:t>Point-in-Time Copy</a:t>
            </a:r>
          </a:p>
          <a:p>
            <a:r>
              <a:rPr lang="en-US" dirty="0" smtClean="0"/>
              <a:t>Synchronous Replication</a:t>
            </a:r>
          </a:p>
          <a:p>
            <a:r>
              <a:rPr lang="en-US" dirty="0" smtClean="0"/>
              <a:t>Asynchronous Replication </a:t>
            </a:r>
          </a:p>
          <a:p>
            <a:r>
              <a:rPr lang="en-US" dirty="0" smtClean="0"/>
              <a:t>Three-site Replication (Synchronous &amp; Asynchronous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Automation</a:t>
            </a:r>
          </a:p>
          <a:p>
            <a:r>
              <a:rPr lang="en-US" dirty="0" err="1" smtClean="0"/>
              <a:t>Hyperswap</a:t>
            </a:r>
            <a:r>
              <a:rPr lang="en-US" dirty="0" smtClean="0"/>
              <a:t> </a:t>
            </a:r>
          </a:p>
          <a:p>
            <a:r>
              <a:rPr lang="en-US" dirty="0" smtClean="0"/>
              <a:t>Tivoli Storage Productivity Center for Replication</a:t>
            </a:r>
          </a:p>
          <a:p>
            <a:r>
              <a:rPr lang="en-US" dirty="0" smtClean="0"/>
              <a:t>Globally Dispersed Parallel </a:t>
            </a:r>
            <a:r>
              <a:rPr lang="en-US" dirty="0" err="1" smtClean="0"/>
              <a:t>Sysplex</a:t>
            </a:r>
            <a:r>
              <a:rPr lang="en-US" dirty="0" smtClean="0"/>
              <a:t> (GDPS)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1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Replication - PTAM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31840" y="5326917"/>
            <a:ext cx="1798625" cy="104881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" name="Picture 4" descr="35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01008"/>
            <a:ext cx="2080646" cy="182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2854633" y="4175744"/>
            <a:ext cx="648860" cy="476436"/>
            <a:chOff x="4031152" y="3933056"/>
            <a:chExt cx="648860" cy="476436"/>
          </a:xfrm>
        </p:grpSpPr>
        <p:sp>
          <p:nvSpPr>
            <p:cNvPr id="7" name="Rectangle 6"/>
            <p:cNvSpPr/>
            <p:nvPr/>
          </p:nvSpPr>
          <p:spPr bwMode="auto">
            <a:xfrm>
              <a:off x="4031152" y="3933056"/>
              <a:ext cx="648860" cy="216024"/>
            </a:xfrm>
            <a:prstGeom prst="rect">
              <a:avLst/>
            </a:prstGeom>
            <a:ln>
              <a:headEnd type="none" w="med" len="med"/>
              <a:tailEnd type="triangle" w="med" len="med"/>
            </a:ln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Tx/>
                <a:buFontTx/>
                <a:buNone/>
                <a:tabLst/>
              </a:pPr>
              <a:endParaRPr kumimoji="0" lang="en-US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031152" y="4193468"/>
              <a:ext cx="648860" cy="216024"/>
            </a:xfrm>
            <a:prstGeom prst="rect">
              <a:avLst/>
            </a:prstGeom>
            <a:ln>
              <a:headEnd type="none" w="med" len="med"/>
              <a:tailEnd type="triangle" w="med" len="med"/>
            </a:ln>
            <a:extLst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chemeClr val="bg1"/>
                </a:buClr>
                <a:buSzTx/>
                <a:buFontTx/>
                <a:buNone/>
                <a:tabLst/>
              </a:pPr>
              <a:endParaRPr kumimoji="0" lang="en-US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endParaRP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50863" y="1160748"/>
            <a:ext cx="8015287" cy="3056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5613" indent="-225425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Calibri" pitchFamily="34" charset="0"/>
              <a:buChar char="–"/>
              <a:defRPr sz="1600">
                <a:solidFill>
                  <a:schemeClr val="tx1"/>
                </a:solidFill>
                <a:latin typeface="Calibri" pitchFamily="34" charset="0"/>
                <a:cs typeface="+mn-cs"/>
              </a:defRPr>
            </a:lvl2pPr>
            <a:lvl3pPr marL="681038" indent="-222250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Arial" charset="0"/>
              <a:buChar char="●"/>
              <a:defRPr sz="1400">
                <a:solidFill>
                  <a:schemeClr val="tx1"/>
                </a:solidFill>
                <a:latin typeface="Calibri" pitchFamily="34" charset="0"/>
                <a:cs typeface="+mn-cs"/>
              </a:defRPr>
            </a:lvl3pPr>
            <a:lvl4pPr marL="911225" indent="-227013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Calibri" pitchFamily="34" charset="0"/>
              <a:buChar char="&gt;"/>
              <a:defRPr sz="1200">
                <a:solidFill>
                  <a:schemeClr val="tx1"/>
                </a:solidFill>
                <a:latin typeface="Calibri" pitchFamily="34" charset="0"/>
                <a:cs typeface="+mn-cs"/>
              </a:defRPr>
            </a:lvl4pPr>
            <a:lvl5pPr marL="1141413" indent="-227013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Arial" charset="0"/>
              <a:buChar char="♦"/>
              <a:defRPr sz="1000">
                <a:solidFill>
                  <a:schemeClr val="tx1"/>
                </a:solidFill>
                <a:latin typeface="Calibri" pitchFamily="34" charset="0"/>
                <a:cs typeface="+mn-cs"/>
              </a:defRPr>
            </a:lvl5pPr>
            <a:lvl6pPr marL="1600143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057327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2514511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2971694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800" b="0" kern="0" dirty="0" smtClean="0"/>
              <a:t>Backups created and dumped to physical tapes</a:t>
            </a:r>
          </a:p>
          <a:p>
            <a:pPr lvl="1"/>
            <a:r>
              <a:rPr lang="en-US" b="0" kern="0" dirty="0" smtClean="0"/>
              <a:t>Recovery Point Objectives quite high – 24 hours at best?</a:t>
            </a:r>
          </a:p>
          <a:p>
            <a:r>
              <a:rPr lang="en-US" sz="1800" b="0" kern="0" dirty="0" smtClean="0"/>
              <a:t>Tapes are literally picked up by a truck and taken to another location</a:t>
            </a:r>
          </a:p>
          <a:p>
            <a:pPr lvl="1"/>
            <a:r>
              <a:rPr lang="en-US" b="0" kern="0" dirty="0" smtClean="0"/>
              <a:t>Hot site </a:t>
            </a:r>
          </a:p>
          <a:p>
            <a:pPr lvl="1"/>
            <a:r>
              <a:rPr lang="en-US" b="0" kern="0" dirty="0" smtClean="0"/>
              <a:t>Storage only</a:t>
            </a:r>
          </a:p>
          <a:p>
            <a:pPr lvl="1"/>
            <a:r>
              <a:rPr lang="en-US" b="0" kern="0" dirty="0" smtClean="0"/>
              <a:t>Recovery Time Objective fairly high in both cases</a:t>
            </a:r>
          </a:p>
          <a:p>
            <a:r>
              <a:rPr lang="en-US" sz="1800" b="0" kern="0" dirty="0" smtClean="0"/>
              <a:t>Lower cost and simpler option than disk replication</a:t>
            </a:r>
            <a:endParaRPr lang="en-US" sz="1800" b="0" kern="0" dirty="0"/>
          </a:p>
        </p:txBody>
      </p:sp>
    </p:spTree>
    <p:extLst>
      <p:ext uri="{BB962C8B-B14F-4D97-AF65-F5344CB8AC3E}">
        <p14:creationId xmlns:p14="http://schemas.microsoft.com/office/powerpoint/2010/main" val="182981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8148E-6 L 0.02309 1.48148E-6 C 0.03333 1.48148E-6 0.04618 0.05162 0.04618 0.09352 L 0.04618 0.18727 " pathEditMode="relative" rAng="0" ptsTypes="AA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xit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358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652" y="3717627"/>
            <a:ext cx="988917" cy="86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Content Placeholder 4" descr="\\blr-file3\IBM\IBM_Production\Datasheet\System Storage (TS)\3396\15\USEN\PRF3\Proofing'\Links\Hi-Res_Hydra_Render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8865" r="22140" b="11356"/>
          <a:stretch/>
        </p:blipFill>
        <p:spPr bwMode="auto">
          <a:xfrm>
            <a:off x="7066366" y="5250316"/>
            <a:ext cx="661454" cy="138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Content Placeholder 4" descr="\\blr-file3\IBM\IBM_Production\Datasheet\System Storage (TS)\3396\15\USEN\PRF3\Proofing'\Links\Hi-Res_Hydra_Render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8865" r="22140" b="11356"/>
          <a:stretch/>
        </p:blipFill>
        <p:spPr bwMode="auto">
          <a:xfrm>
            <a:off x="7067075" y="3550465"/>
            <a:ext cx="661454" cy="138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Replication – Virtual Tape Grid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Content Placeholder 4" descr="\\blr-file3\IBM\IBM_Production\Datasheet\System Storage (TS)\3396\15\USEN\PRF3\Proofing'\Links\Hi-Res_Hydra_Render.tif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9" t="8865" r="22140" b="11356"/>
          <a:stretch/>
        </p:blipFill>
        <p:spPr bwMode="auto">
          <a:xfrm>
            <a:off x="4608004" y="4508293"/>
            <a:ext cx="661454" cy="138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 bwMode="auto">
          <a:xfrm>
            <a:off x="5194867" y="5199813"/>
            <a:ext cx="54006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 flipV="1">
            <a:off x="6815047" y="4248747"/>
            <a:ext cx="319989" cy="4184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6801403" y="5199813"/>
            <a:ext cx="333633" cy="53261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loud 7"/>
          <p:cNvSpPr/>
          <p:nvPr/>
        </p:nvSpPr>
        <p:spPr bwMode="auto">
          <a:xfrm>
            <a:off x="5415559" y="4585469"/>
            <a:ext cx="1719477" cy="996327"/>
          </a:xfrm>
          <a:prstGeom prst="cloud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WAN 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7684718" y="4149708"/>
            <a:ext cx="270030" cy="184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3"/>
          <p:cNvSpPr txBox="1"/>
          <p:nvPr/>
        </p:nvSpPr>
        <p:spPr>
          <a:xfrm>
            <a:off x="4513987" y="3980375"/>
            <a:ext cx="901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Cluster 0</a:t>
            </a:r>
          </a:p>
          <a:p>
            <a:pPr algn="ctr"/>
            <a:r>
              <a:rPr lang="en-US" sz="1400" b="0" dirty="0" smtClean="0"/>
              <a:t>TS7720</a:t>
            </a:r>
            <a:endParaRPr lang="en-US" sz="1400" b="0" dirty="0"/>
          </a:p>
        </p:txBody>
      </p:sp>
      <p:sp>
        <p:nvSpPr>
          <p:cNvPr id="25" name="TextBox 24"/>
          <p:cNvSpPr txBox="1"/>
          <p:nvPr/>
        </p:nvSpPr>
        <p:spPr>
          <a:xfrm>
            <a:off x="6946488" y="3050940"/>
            <a:ext cx="901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Cluster 1</a:t>
            </a:r>
          </a:p>
          <a:p>
            <a:pPr algn="ctr"/>
            <a:r>
              <a:rPr lang="en-US" sz="1400" b="0" dirty="0" smtClean="0"/>
              <a:t>TS7740</a:t>
            </a:r>
            <a:endParaRPr lang="en-US" sz="1400" b="0" dirty="0"/>
          </a:p>
        </p:txBody>
      </p:sp>
      <p:sp>
        <p:nvSpPr>
          <p:cNvPr id="26" name="TextBox 25"/>
          <p:cNvSpPr txBox="1"/>
          <p:nvPr/>
        </p:nvSpPr>
        <p:spPr>
          <a:xfrm>
            <a:off x="8051244" y="4560186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TS3500</a:t>
            </a:r>
            <a:endParaRPr lang="en-US" sz="1400" b="0" dirty="0"/>
          </a:p>
        </p:txBody>
      </p:sp>
      <p:sp>
        <p:nvSpPr>
          <p:cNvPr id="27" name="TextBox 26"/>
          <p:cNvSpPr txBox="1"/>
          <p:nvPr/>
        </p:nvSpPr>
        <p:spPr>
          <a:xfrm>
            <a:off x="7684718" y="5680226"/>
            <a:ext cx="901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Cluster 3</a:t>
            </a:r>
          </a:p>
          <a:p>
            <a:pPr algn="ctr"/>
            <a:r>
              <a:rPr lang="en-US" sz="1400" b="0" dirty="0" smtClean="0"/>
              <a:t>TS7720</a:t>
            </a:r>
            <a:endParaRPr lang="en-US" sz="1400" b="0" dirty="0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 bwMode="auto">
          <a:xfrm>
            <a:off x="550863" y="1149407"/>
            <a:ext cx="8015287" cy="33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7" tIns="45718" rIns="91437" bIns="45718" numCol="1" anchor="t" anchorCtr="0" compatLnSpc="1">
            <a:prstTxWarp prst="textNoShape">
              <a:avLst/>
            </a:prstTxWarp>
          </a:bodyPr>
          <a:lstStyle>
            <a:lvl1pPr marL="227013" indent="-227013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5613" indent="-225425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Calibri" pitchFamily="34" charset="0"/>
              <a:buChar char="–"/>
              <a:defRPr sz="1600">
                <a:solidFill>
                  <a:schemeClr val="tx1"/>
                </a:solidFill>
                <a:latin typeface="Calibri" pitchFamily="34" charset="0"/>
                <a:cs typeface="+mn-cs"/>
              </a:defRPr>
            </a:lvl2pPr>
            <a:lvl3pPr marL="681038" indent="-222250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Arial" charset="0"/>
              <a:buChar char="●"/>
              <a:defRPr sz="1400">
                <a:solidFill>
                  <a:schemeClr val="tx1"/>
                </a:solidFill>
                <a:latin typeface="Calibri" pitchFamily="34" charset="0"/>
                <a:cs typeface="+mn-cs"/>
              </a:defRPr>
            </a:lvl3pPr>
            <a:lvl4pPr marL="911225" indent="-227013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Calibri" pitchFamily="34" charset="0"/>
              <a:buChar char="&gt;"/>
              <a:defRPr sz="1200">
                <a:solidFill>
                  <a:schemeClr val="tx1"/>
                </a:solidFill>
                <a:latin typeface="Calibri" pitchFamily="34" charset="0"/>
                <a:cs typeface="+mn-cs"/>
              </a:defRPr>
            </a:lvl4pPr>
            <a:lvl5pPr marL="1141413" indent="-227013" algn="l" rtl="0" eaLnBrk="0" fontAlgn="base" hangingPunct="0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Arial" charset="0"/>
              <a:buChar char="♦"/>
              <a:defRPr sz="1000">
                <a:solidFill>
                  <a:schemeClr val="tx1"/>
                </a:solidFill>
                <a:latin typeface="Calibri" pitchFamily="34" charset="0"/>
                <a:cs typeface="+mn-cs"/>
              </a:defRPr>
            </a:lvl5pPr>
            <a:lvl6pPr marL="1600143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6pPr>
            <a:lvl7pPr marL="2057327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7pPr>
            <a:lvl8pPr marL="2514511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8pPr>
            <a:lvl9pPr marL="2971694" indent="-228592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♦"/>
              <a:defRPr sz="2000" b="1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1800" b="0" kern="0" dirty="0" smtClean="0"/>
              <a:t>Virtual Tape Servers appear to hosts as standard tape volumes</a:t>
            </a:r>
          </a:p>
          <a:p>
            <a:pPr lvl="1"/>
            <a:r>
              <a:rPr lang="en-US" b="0" kern="0" dirty="0" smtClean="0"/>
              <a:t>May or may not actually contain tape drives and tapes</a:t>
            </a:r>
          </a:p>
          <a:p>
            <a:r>
              <a:rPr lang="en-US" sz="1800" b="0" kern="0" dirty="0" smtClean="0"/>
              <a:t>Multiple clusters can be put together into a tape grid</a:t>
            </a:r>
          </a:p>
          <a:p>
            <a:r>
              <a:rPr lang="en-US" sz="1800" b="0" kern="0" dirty="0" smtClean="0"/>
              <a:t>Tape volumes can be selectively replicated to one or more other clusters</a:t>
            </a:r>
            <a:endParaRPr lang="en-US" b="0" kern="0" dirty="0" smtClean="0"/>
          </a:p>
          <a:p>
            <a:r>
              <a:rPr lang="en-US" sz="1800" b="0" kern="0" dirty="0" smtClean="0"/>
              <a:t>Tape volumes can be accessed through any cluster in the grid</a:t>
            </a:r>
          </a:p>
          <a:p>
            <a:pPr lvl="1"/>
            <a:r>
              <a:rPr lang="en-US" b="0" kern="0" dirty="0" smtClean="0"/>
              <a:t>Whether or not the tape volume physically resides on that cluster</a:t>
            </a:r>
            <a:endParaRPr lang="en-US" b="0" kern="0" dirty="0"/>
          </a:p>
          <a:p>
            <a:r>
              <a:rPr lang="en-US" sz="1800" b="0" kern="0" dirty="0" smtClean="0"/>
              <a:t>Certain virtual tape server models have physical tape libraries                        behind them that can offload volumes to actual tapes</a:t>
            </a:r>
          </a:p>
          <a:p>
            <a:r>
              <a:rPr lang="en-US" sz="1800" b="0" kern="0" dirty="0" smtClean="0"/>
              <a:t>Hybrid with characteristics of both tape backup and replication</a:t>
            </a:r>
          </a:p>
          <a:p>
            <a:pPr lvl="1"/>
            <a:r>
              <a:rPr lang="en-US" b="0" kern="0" dirty="0" smtClean="0"/>
              <a:t>Recovery Point Objective much                                                                                              better than PTAM</a:t>
            </a:r>
          </a:p>
          <a:p>
            <a:pPr lvl="1"/>
            <a:endParaRPr lang="en-US" b="0" kern="0" dirty="0"/>
          </a:p>
        </p:txBody>
      </p:sp>
    </p:spTree>
    <p:extLst>
      <p:ext uri="{BB962C8B-B14F-4D97-AF65-F5344CB8AC3E}">
        <p14:creationId xmlns:p14="http://schemas.microsoft.com/office/powerpoint/2010/main" val="71917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 Tiers of Business Recovery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Rectangle 72"/>
          <p:cNvSpPr>
            <a:spLocks noChangeArrowheads="1"/>
          </p:cNvSpPr>
          <p:nvPr/>
        </p:nvSpPr>
        <p:spPr bwMode="auto">
          <a:xfrm>
            <a:off x="1806575" y="2078038"/>
            <a:ext cx="6402388" cy="19272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" name="Rectangle 71"/>
          <p:cNvSpPr>
            <a:spLocks noChangeArrowheads="1"/>
          </p:cNvSpPr>
          <p:nvPr/>
        </p:nvSpPr>
        <p:spPr bwMode="auto">
          <a:xfrm>
            <a:off x="1806575" y="3873500"/>
            <a:ext cx="6402388" cy="12065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" name="Rectangle 70"/>
          <p:cNvSpPr>
            <a:spLocks noChangeArrowheads="1"/>
          </p:cNvSpPr>
          <p:nvPr/>
        </p:nvSpPr>
        <p:spPr bwMode="auto">
          <a:xfrm>
            <a:off x="1806575" y="5080000"/>
            <a:ext cx="6402388" cy="57626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56"/>
          <p:cNvSpPr>
            <a:spLocks noChangeShapeType="1"/>
          </p:cNvSpPr>
          <p:nvPr/>
        </p:nvSpPr>
        <p:spPr bwMode="auto">
          <a:xfrm flipH="1">
            <a:off x="1903413" y="2381250"/>
            <a:ext cx="338137" cy="1628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9" name="Line 57"/>
          <p:cNvSpPr>
            <a:spLocks noChangeShapeType="1"/>
          </p:cNvSpPr>
          <p:nvPr/>
        </p:nvSpPr>
        <p:spPr bwMode="auto">
          <a:xfrm flipH="1">
            <a:off x="3981450" y="4422775"/>
            <a:ext cx="1588" cy="5699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0" name="Line 60"/>
          <p:cNvSpPr>
            <a:spLocks noChangeShapeType="1"/>
          </p:cNvSpPr>
          <p:nvPr/>
        </p:nvSpPr>
        <p:spPr bwMode="auto">
          <a:xfrm flipH="1">
            <a:off x="2055813" y="2970213"/>
            <a:ext cx="500062" cy="11922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1" name="Line 59"/>
          <p:cNvSpPr>
            <a:spLocks noChangeShapeType="1"/>
          </p:cNvSpPr>
          <p:nvPr/>
        </p:nvSpPr>
        <p:spPr bwMode="auto">
          <a:xfrm flipH="1">
            <a:off x="3094038" y="3671888"/>
            <a:ext cx="3175" cy="6746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73150" y="1514475"/>
            <a:ext cx="7154863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D12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079500" y="4937125"/>
            <a:ext cx="71675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pPr eaLnBrk="0" hangingPunct="0"/>
            <a:endParaRPr lang="en-US" altLang="en-US" sz="1400" b="0" i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160463" y="1560513"/>
            <a:ext cx="24225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 dirty="0"/>
              <a:t>Mission Critical Data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107238" y="5599113"/>
            <a:ext cx="19986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/>
              <a:t>  Less Critical Data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584031" y="940963"/>
            <a:ext cx="3382963" cy="8493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r>
              <a:rPr lang="en-US" altLang="en-US" sz="1600" i="0">
                <a:solidFill>
                  <a:schemeClr val="bg1"/>
                </a:solidFill>
              </a:rPr>
              <a:t>Key Customer Objectives: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RTO – Recovery Time Objective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RPO – Recovery Point Objective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040563" y="5241925"/>
            <a:ext cx="1449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1 – PTAM*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2101850" y="5619750"/>
            <a:ext cx="498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15 Min.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2792413" y="5619750"/>
            <a:ext cx="465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1-4 Hr.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535363" y="5619750"/>
            <a:ext cx="508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4 -8 Hr.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281488" y="5619750"/>
            <a:ext cx="592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8-12 Hr..</a:t>
            </a: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5054600" y="5619750"/>
            <a:ext cx="676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12-16 Hr..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5881688" y="56197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24 Hr..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724650" y="5619750"/>
            <a:ext cx="3460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Days</a:t>
            </a: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V="1">
            <a:off x="2133600" y="5562600"/>
            <a:ext cx="3175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 flipV="1">
            <a:off x="2900363" y="5562600"/>
            <a:ext cx="1587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 flipV="1">
            <a:off x="3665538" y="5562600"/>
            <a:ext cx="4762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1825625" y="5367338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1825625" y="4767263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1825625" y="4170363"/>
            <a:ext cx="428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1825625" y="3571875"/>
            <a:ext cx="42863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825625" y="2974975"/>
            <a:ext cx="42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1825625" y="2417763"/>
            <a:ext cx="42863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4" name="Line 27"/>
          <p:cNvSpPr>
            <a:spLocks noChangeShapeType="1"/>
          </p:cNvSpPr>
          <p:nvPr/>
        </p:nvSpPr>
        <p:spPr bwMode="auto">
          <a:xfrm>
            <a:off x="2028825" y="5567363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>
            <a:off x="1825625" y="5068888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>
            <a:off x="1825625" y="446881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>
            <a:off x="1825625" y="3870325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>
            <a:off x="1825625" y="3273425"/>
            <a:ext cx="793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>
            <a:off x="1825625" y="2673350"/>
            <a:ext cx="79375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0" name="Line 33"/>
          <p:cNvSpPr>
            <a:spLocks noChangeShapeType="1"/>
          </p:cNvSpPr>
          <p:nvPr/>
        </p:nvSpPr>
        <p:spPr bwMode="auto">
          <a:xfrm>
            <a:off x="1825625" y="207486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1803400" y="2074863"/>
            <a:ext cx="5967413" cy="3594100"/>
          </a:xfrm>
          <a:custGeom>
            <a:avLst/>
            <a:gdLst>
              <a:gd name="T0" fmla="*/ 0 w 7499"/>
              <a:gd name="T1" fmla="*/ 0 h 3864"/>
              <a:gd name="T2" fmla="*/ 0 w 7499"/>
              <a:gd name="T3" fmla="*/ 3864 h 3864"/>
              <a:gd name="T4" fmla="*/ 7499 w 7499"/>
              <a:gd name="T5" fmla="*/ 3864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99" h="3864">
                <a:moveTo>
                  <a:pt x="0" y="0"/>
                </a:moveTo>
                <a:lnTo>
                  <a:pt x="0" y="3864"/>
                </a:lnTo>
                <a:lnTo>
                  <a:pt x="7499" y="3864"/>
                </a:lnTo>
              </a:path>
            </a:pathLst>
          </a:custGeom>
          <a:noFill/>
          <a:ln w="38100">
            <a:solidFill>
              <a:srgbClr val="0000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2085975" y="2054225"/>
            <a:ext cx="5195888" cy="3533775"/>
          </a:xfrm>
          <a:custGeom>
            <a:avLst/>
            <a:gdLst>
              <a:gd name="T0" fmla="*/ 0 w 5500"/>
              <a:gd name="T1" fmla="*/ 0 h 3806"/>
              <a:gd name="T2" fmla="*/ 162 w 5500"/>
              <a:gd name="T3" fmla="*/ 384 h 3806"/>
              <a:gd name="T4" fmla="*/ 355 w 5500"/>
              <a:gd name="T5" fmla="*/ 755 h 3806"/>
              <a:gd name="T6" fmla="*/ 578 w 5500"/>
              <a:gd name="T7" fmla="*/ 1109 h 3806"/>
              <a:gd name="T8" fmla="*/ 829 w 5500"/>
              <a:gd name="T9" fmla="*/ 1446 h 3806"/>
              <a:gd name="T10" fmla="*/ 1105 w 5500"/>
              <a:gd name="T11" fmla="*/ 1764 h 3806"/>
              <a:gd name="T12" fmla="*/ 1408 w 5500"/>
              <a:gd name="T13" fmla="*/ 2065 h 3806"/>
              <a:gd name="T14" fmla="*/ 1734 w 5500"/>
              <a:gd name="T15" fmla="*/ 2346 h 3806"/>
              <a:gd name="T16" fmla="*/ 2084 w 5500"/>
              <a:gd name="T17" fmla="*/ 2607 h 3806"/>
              <a:gd name="T18" fmla="*/ 2452 w 5500"/>
              <a:gd name="T19" fmla="*/ 2844 h 3806"/>
              <a:gd name="T20" fmla="*/ 2841 w 5500"/>
              <a:gd name="T21" fmla="*/ 3057 h 3806"/>
              <a:gd name="T22" fmla="*/ 3246 w 5500"/>
              <a:gd name="T23" fmla="*/ 3247 h 3806"/>
              <a:gd name="T24" fmla="*/ 3670 w 5500"/>
              <a:gd name="T25" fmla="*/ 3413 h 3806"/>
              <a:gd name="T26" fmla="*/ 4108 w 5500"/>
              <a:gd name="T27" fmla="*/ 3552 h 3806"/>
              <a:gd name="T28" fmla="*/ 4560 w 5500"/>
              <a:gd name="T29" fmla="*/ 3665 h 3806"/>
              <a:gd name="T30" fmla="*/ 5024 w 5500"/>
              <a:gd name="T31" fmla="*/ 3750 h 3806"/>
              <a:gd name="T32" fmla="*/ 5500 w 5500"/>
              <a:gd name="T33" fmla="*/ 3806 h 3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00" h="3806">
                <a:moveTo>
                  <a:pt x="0" y="0"/>
                </a:moveTo>
                <a:lnTo>
                  <a:pt x="162" y="384"/>
                </a:lnTo>
                <a:lnTo>
                  <a:pt x="355" y="755"/>
                </a:lnTo>
                <a:lnTo>
                  <a:pt x="578" y="1109"/>
                </a:lnTo>
                <a:lnTo>
                  <a:pt x="829" y="1446"/>
                </a:lnTo>
                <a:lnTo>
                  <a:pt x="1105" y="1764"/>
                </a:lnTo>
                <a:lnTo>
                  <a:pt x="1408" y="2065"/>
                </a:lnTo>
                <a:lnTo>
                  <a:pt x="1734" y="2346"/>
                </a:lnTo>
                <a:lnTo>
                  <a:pt x="2084" y="2607"/>
                </a:lnTo>
                <a:lnTo>
                  <a:pt x="2452" y="2844"/>
                </a:lnTo>
                <a:lnTo>
                  <a:pt x="2841" y="3057"/>
                </a:lnTo>
                <a:lnTo>
                  <a:pt x="3246" y="3247"/>
                </a:lnTo>
                <a:lnTo>
                  <a:pt x="3670" y="3413"/>
                </a:lnTo>
                <a:lnTo>
                  <a:pt x="4108" y="3552"/>
                </a:lnTo>
                <a:lnTo>
                  <a:pt x="4560" y="3665"/>
                </a:lnTo>
                <a:lnTo>
                  <a:pt x="5024" y="3750"/>
                </a:lnTo>
                <a:lnTo>
                  <a:pt x="5500" y="3806"/>
                </a:lnTo>
              </a:path>
            </a:pathLst>
          </a:custGeom>
          <a:noFill/>
          <a:ln w="38100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2724150" y="2927350"/>
            <a:ext cx="614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2792413" y="2757488"/>
            <a:ext cx="44831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6 - RPO=Near Zero, RTO= Manual - Disk or Tape Data Mirroring </a:t>
            </a: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3368675" y="3541713"/>
            <a:ext cx="6651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3305175" y="3352800"/>
            <a:ext cx="3870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5 - RPO &gt; 15 min. RTO= Manual; PiT or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SW Data Replication </a:t>
            </a:r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4200525" y="4200525"/>
            <a:ext cx="5762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8" name="Rectangle 41"/>
          <p:cNvSpPr>
            <a:spLocks noChangeArrowheads="1"/>
          </p:cNvSpPr>
          <p:nvPr/>
        </p:nvSpPr>
        <p:spPr bwMode="auto">
          <a:xfrm>
            <a:off x="4138613" y="4081463"/>
            <a:ext cx="32369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4 - Data Base Log Replication &amp;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Host Log Apply at Remote</a:t>
            </a:r>
          </a:p>
        </p:txBody>
      </p:sp>
      <p:sp>
        <p:nvSpPr>
          <p:cNvPr id="49" name="Rectangle 42"/>
          <p:cNvSpPr>
            <a:spLocks noChangeArrowheads="1"/>
          </p:cNvSpPr>
          <p:nvPr/>
        </p:nvSpPr>
        <p:spPr bwMode="auto">
          <a:xfrm>
            <a:off x="5095875" y="4651375"/>
            <a:ext cx="542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0" name="Rectangle 43"/>
          <p:cNvSpPr>
            <a:spLocks noChangeArrowheads="1"/>
          </p:cNvSpPr>
          <p:nvPr/>
        </p:nvSpPr>
        <p:spPr bwMode="auto">
          <a:xfrm>
            <a:off x="4956175" y="4660900"/>
            <a:ext cx="2957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3 – Electronic Tape Vaulting</a:t>
            </a:r>
          </a:p>
        </p:txBody>
      </p:sp>
      <p:sp>
        <p:nvSpPr>
          <p:cNvPr id="51" name="Rectangle 44"/>
          <p:cNvSpPr>
            <a:spLocks noChangeArrowheads="1"/>
          </p:cNvSpPr>
          <p:nvPr/>
        </p:nvSpPr>
        <p:spPr bwMode="auto">
          <a:xfrm>
            <a:off x="5992813" y="5129213"/>
            <a:ext cx="6032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2" name="Rectangle 45"/>
          <p:cNvSpPr>
            <a:spLocks noChangeArrowheads="1"/>
          </p:cNvSpPr>
          <p:nvPr/>
        </p:nvSpPr>
        <p:spPr bwMode="auto">
          <a:xfrm>
            <a:off x="5838825" y="5003800"/>
            <a:ext cx="2112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2 – PTAM &amp; Hot Site</a:t>
            </a: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 rot="-5400000">
            <a:off x="-801687" y="3535363"/>
            <a:ext cx="36480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eaLnBrk="0" hangingPunct="0"/>
            <a:r>
              <a:rPr lang="en-US" altLang="en-US" sz="1600" i="0"/>
              <a:t>Cost of Ownership</a:t>
            </a:r>
          </a:p>
          <a:p>
            <a:pPr eaLnBrk="0" hangingPunct="0"/>
            <a:r>
              <a:rPr lang="en-US" altLang="en-US" sz="1600" i="0"/>
              <a:t>(Servers/Network Bandwidth/Storage)</a:t>
            </a:r>
            <a:endParaRPr lang="en-US" altLang="en-US" sz="1600" b="0" i="0"/>
          </a:p>
        </p:txBody>
      </p:sp>
      <p:sp>
        <p:nvSpPr>
          <p:cNvPr id="54" name="Rectangle 47"/>
          <p:cNvSpPr>
            <a:spLocks noChangeArrowheads="1"/>
          </p:cNvSpPr>
          <p:nvPr/>
        </p:nvSpPr>
        <p:spPr bwMode="auto">
          <a:xfrm>
            <a:off x="2347913" y="2405063"/>
            <a:ext cx="746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5" name="Rectangle 48"/>
          <p:cNvSpPr>
            <a:spLocks noChangeArrowheads="1"/>
          </p:cNvSpPr>
          <p:nvPr/>
        </p:nvSpPr>
        <p:spPr bwMode="auto">
          <a:xfrm>
            <a:off x="2420938" y="2008188"/>
            <a:ext cx="30305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7 -  RPO=Near Zero, RTO &lt;1Hr. Server/Workload/Network/Data Automatic Site Switch</a:t>
            </a:r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2489200" y="2911475"/>
            <a:ext cx="123825" cy="9366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7" name="Oval 50"/>
          <p:cNvSpPr>
            <a:spLocks noChangeArrowheads="1"/>
          </p:cNvSpPr>
          <p:nvPr/>
        </p:nvSpPr>
        <p:spPr bwMode="auto">
          <a:xfrm>
            <a:off x="4802188" y="4887913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8" name="Oval 51"/>
          <p:cNvSpPr>
            <a:spLocks noChangeArrowheads="1"/>
          </p:cNvSpPr>
          <p:nvPr/>
        </p:nvSpPr>
        <p:spPr bwMode="auto">
          <a:xfrm>
            <a:off x="3935413" y="4378325"/>
            <a:ext cx="123825" cy="904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9" name="Oval 52"/>
          <p:cNvSpPr>
            <a:spLocks noChangeArrowheads="1"/>
          </p:cNvSpPr>
          <p:nvPr/>
        </p:nvSpPr>
        <p:spPr bwMode="auto">
          <a:xfrm>
            <a:off x="6865938" y="5499100"/>
            <a:ext cx="122237" cy="968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0" name="Oval 53"/>
          <p:cNvSpPr>
            <a:spLocks noChangeArrowheads="1"/>
          </p:cNvSpPr>
          <p:nvPr/>
        </p:nvSpPr>
        <p:spPr bwMode="auto">
          <a:xfrm>
            <a:off x="5716588" y="5248275"/>
            <a:ext cx="122237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1" name="Oval 54"/>
          <p:cNvSpPr>
            <a:spLocks noChangeArrowheads="1"/>
          </p:cNvSpPr>
          <p:nvPr/>
        </p:nvSpPr>
        <p:spPr bwMode="auto">
          <a:xfrm>
            <a:off x="2190750" y="2362200"/>
            <a:ext cx="122238" cy="98425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2" name="Text Box 55"/>
          <p:cNvSpPr txBox="1">
            <a:spLocks noChangeArrowheads="1"/>
          </p:cNvSpPr>
          <p:nvPr/>
        </p:nvSpPr>
        <p:spPr bwMode="auto">
          <a:xfrm>
            <a:off x="1074738" y="1965325"/>
            <a:ext cx="73025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91440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700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400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50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</a:t>
            </a:r>
          </a:p>
        </p:txBody>
      </p:sp>
      <p:sp>
        <p:nvSpPr>
          <p:cNvPr id="63" name="Text Box 61"/>
          <p:cNvSpPr txBox="1">
            <a:spLocks noChangeArrowheads="1"/>
          </p:cNvSpPr>
          <p:nvPr/>
        </p:nvSpPr>
        <p:spPr bwMode="auto">
          <a:xfrm>
            <a:off x="609600" y="5943600"/>
            <a:ext cx="746601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/>
          <a:p>
            <a:pPr eaLnBrk="0" hangingPunct="0"/>
            <a:r>
              <a:rPr lang="en-US" altLang="en-US" sz="1600" i="0"/>
              <a:t>Time to Recover – How quickly is an application recovered after a disaster?</a:t>
            </a:r>
          </a:p>
        </p:txBody>
      </p:sp>
      <p:sp>
        <p:nvSpPr>
          <p:cNvPr id="64" name="Oval 62"/>
          <p:cNvSpPr>
            <a:spLocks noChangeArrowheads="1"/>
          </p:cNvSpPr>
          <p:nvPr/>
        </p:nvSpPr>
        <p:spPr bwMode="auto">
          <a:xfrm>
            <a:off x="3044825" y="3595688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5" name="Text Box 69"/>
          <p:cNvSpPr txBox="1">
            <a:spLocks noChangeArrowheads="1"/>
          </p:cNvSpPr>
          <p:nvPr/>
        </p:nvSpPr>
        <p:spPr bwMode="auto">
          <a:xfrm>
            <a:off x="1588" y="6226175"/>
            <a:ext cx="2798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0" i="0"/>
              <a:t>*PTAM – Pickup Truck Access Method</a:t>
            </a:r>
          </a:p>
        </p:txBody>
      </p:sp>
      <p:sp>
        <p:nvSpPr>
          <p:cNvPr id="66" name="Text Box 74"/>
          <p:cNvSpPr txBox="1">
            <a:spLocks noChangeArrowheads="1"/>
          </p:cNvSpPr>
          <p:nvPr/>
        </p:nvSpPr>
        <p:spPr bwMode="auto">
          <a:xfrm>
            <a:off x="1819275" y="4076700"/>
            <a:ext cx="1677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 b="0" i="0">
                <a:solidFill>
                  <a:schemeClr val="bg1"/>
                </a:solidFill>
              </a:rPr>
              <a:t>Active Secondary Site</a:t>
            </a:r>
          </a:p>
        </p:txBody>
      </p:sp>
      <p:sp>
        <p:nvSpPr>
          <p:cNvPr id="67" name="Text Box 76"/>
          <p:cNvSpPr txBox="1">
            <a:spLocks noChangeArrowheads="1"/>
          </p:cNvSpPr>
          <p:nvPr/>
        </p:nvSpPr>
        <p:spPr bwMode="auto">
          <a:xfrm>
            <a:off x="1808163" y="5205413"/>
            <a:ext cx="2917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00" b="0" i="0">
                <a:solidFill>
                  <a:schemeClr val="bg1"/>
                </a:solidFill>
              </a:rPr>
              <a:t>Point-in-time Backup to Tape</a:t>
            </a:r>
          </a:p>
        </p:txBody>
      </p:sp>
      <p:sp>
        <p:nvSpPr>
          <p:cNvPr id="68" name="Text Box 77"/>
          <p:cNvSpPr txBox="1">
            <a:spLocks noChangeArrowheads="1"/>
          </p:cNvSpPr>
          <p:nvPr/>
        </p:nvSpPr>
        <p:spPr bwMode="auto">
          <a:xfrm>
            <a:off x="2114550" y="4581525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4+ hrs</a:t>
            </a:r>
          </a:p>
        </p:txBody>
      </p:sp>
      <p:sp>
        <p:nvSpPr>
          <p:cNvPr id="69" name="Text Box 78"/>
          <p:cNvSpPr txBox="1">
            <a:spLocks noChangeArrowheads="1"/>
          </p:cNvSpPr>
          <p:nvPr/>
        </p:nvSpPr>
        <p:spPr bwMode="auto">
          <a:xfrm>
            <a:off x="4533900" y="5162550"/>
            <a:ext cx="1144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24+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Days</a:t>
            </a:r>
          </a:p>
        </p:txBody>
      </p:sp>
    </p:spTree>
    <p:extLst>
      <p:ext uri="{BB962C8B-B14F-4D97-AF65-F5344CB8AC3E}">
        <p14:creationId xmlns:p14="http://schemas.microsoft.com/office/powerpoint/2010/main" val="17845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Point-in-Time vs. Continuous Replication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547175" y="1125049"/>
            <a:ext cx="8027303" cy="21596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2000" i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Point-in-Time</a:t>
            </a:r>
            <a:endParaRPr lang="en-US" altLang="en-US" sz="2000" i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altLang="en-US" sz="1800" b="0" i="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1" indent="0"/>
            <a:r>
              <a:rPr lang="en-US" sz="1600" dirty="0"/>
              <a:t>Local copy of data</a:t>
            </a:r>
          </a:p>
          <a:p>
            <a:pPr lvl="1" indent="0"/>
            <a:r>
              <a:rPr lang="en-US" sz="1600" dirty="0"/>
              <a:t>Data “Frozen”</a:t>
            </a:r>
          </a:p>
          <a:p>
            <a:pPr marL="7413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Provides protection against logical corruption, user error</a:t>
            </a:r>
          </a:p>
          <a:p>
            <a:pPr marL="741363" lvl="1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Data is not the most current</a:t>
            </a:r>
            <a:endParaRPr lang="en-US" altLang="en-US" sz="16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554538" y="3825044"/>
            <a:ext cx="8027303" cy="241234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2000" i="0" dirty="0" smtClean="0">
                <a:solidFill>
                  <a:schemeClr val="bg1"/>
                </a:solidFill>
                <a:latin typeface="Calibri" panose="020F0502020204030204" pitchFamily="34" charset="0"/>
              </a:rPr>
              <a:t>Continuous Replication</a:t>
            </a:r>
          </a:p>
          <a:p>
            <a:pPr algn="ctr"/>
            <a:endParaRPr lang="en-US" altLang="en-US" sz="2000" i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lvl="1"/>
            <a:r>
              <a:rPr lang="en-US" sz="1600" dirty="0"/>
              <a:t>Remote copy of the data</a:t>
            </a:r>
          </a:p>
          <a:p>
            <a:pPr marL="7413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Provides protection against primary storage system or data center issue</a:t>
            </a:r>
          </a:p>
          <a:p>
            <a:pPr lvl="1"/>
            <a:r>
              <a:rPr lang="en-US" sz="1600" dirty="0"/>
              <a:t>Continuously updated</a:t>
            </a:r>
          </a:p>
          <a:p>
            <a:pPr marL="7413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Data is always current (or close to it)</a:t>
            </a:r>
          </a:p>
          <a:p>
            <a:pPr marL="74136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Corruption/Errors on the primary site will be transferred to the secondary</a:t>
            </a:r>
            <a:endParaRPr lang="en-US" altLang="en-US" sz="16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26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836712"/>
            <a:ext cx="8015287" cy="5436604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</a:p>
          <a:p>
            <a:endParaRPr lang="en-US" sz="2000" dirty="0" smtClean="0"/>
          </a:p>
          <a:p>
            <a:r>
              <a:rPr lang="en-US" sz="2000" dirty="0" smtClean="0"/>
              <a:t>Application-Based Replication</a:t>
            </a:r>
          </a:p>
          <a:p>
            <a:endParaRPr lang="en-US" sz="2000" dirty="0" smtClean="0"/>
          </a:p>
          <a:p>
            <a:r>
              <a:rPr lang="en-US" sz="2000" dirty="0"/>
              <a:t>Storage-Based Replication</a:t>
            </a:r>
          </a:p>
          <a:p>
            <a:pPr lvl="1"/>
            <a:r>
              <a:rPr lang="en-US" sz="2000" dirty="0" smtClean="0"/>
              <a:t>Tape Replication</a:t>
            </a:r>
          </a:p>
          <a:p>
            <a:pPr lvl="1"/>
            <a:r>
              <a:rPr lang="en-US" sz="2000" dirty="0" smtClean="0"/>
              <a:t>Point-in-Time Replication</a:t>
            </a:r>
          </a:p>
          <a:p>
            <a:pPr lvl="1"/>
            <a:r>
              <a:rPr lang="en-US" sz="2000" dirty="0" smtClean="0"/>
              <a:t>Synchronous Replication </a:t>
            </a:r>
          </a:p>
          <a:p>
            <a:pPr lvl="1"/>
            <a:r>
              <a:rPr lang="en-US" sz="2000" dirty="0" smtClean="0"/>
              <a:t>Asynchronous Replication</a:t>
            </a:r>
          </a:p>
          <a:p>
            <a:endParaRPr lang="en-US" sz="2000" dirty="0" smtClean="0"/>
          </a:p>
          <a:p>
            <a:r>
              <a:rPr lang="en-US" sz="2000" dirty="0" smtClean="0"/>
              <a:t>Automation</a:t>
            </a:r>
          </a:p>
          <a:p>
            <a:endParaRPr lang="en-US" sz="2000" dirty="0" smtClean="0"/>
          </a:p>
          <a:p>
            <a:r>
              <a:rPr lang="en-US" sz="2000" dirty="0" smtClean="0"/>
              <a:t>Replication Examples</a:t>
            </a:r>
          </a:p>
          <a:p>
            <a:endParaRPr lang="en-US" sz="2000" dirty="0" smtClean="0"/>
          </a:p>
          <a:p>
            <a:r>
              <a:rPr lang="en-US" sz="2000" dirty="0" smtClean="0"/>
              <a:t>Key Questions for Any Solution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64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Point-in-Time 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3056893"/>
          </a:xfrm>
        </p:spPr>
        <p:txBody>
          <a:bodyPr/>
          <a:lstStyle/>
          <a:p>
            <a:r>
              <a:rPr lang="en-US" dirty="0" smtClean="0"/>
              <a:t>Internal to Storage System</a:t>
            </a:r>
          </a:p>
          <a:p>
            <a:r>
              <a:rPr lang="en-US" dirty="0" smtClean="0"/>
              <a:t>New copy </a:t>
            </a:r>
            <a:r>
              <a:rPr lang="en-US" dirty="0"/>
              <a:t>c</a:t>
            </a:r>
            <a:r>
              <a:rPr lang="en-US" dirty="0" smtClean="0"/>
              <a:t>reated and available immediately</a:t>
            </a:r>
          </a:p>
          <a:p>
            <a:r>
              <a:rPr lang="en-US" dirty="0" smtClean="0"/>
              <a:t>Possible to read &amp; write to both volumes </a:t>
            </a:r>
          </a:p>
          <a:p>
            <a:r>
              <a:rPr lang="en-US" dirty="0" smtClean="0"/>
              <a:t>No-Copy</a:t>
            </a:r>
          </a:p>
          <a:p>
            <a:pPr lvl="1"/>
            <a:r>
              <a:rPr lang="en-US" dirty="0" smtClean="0"/>
              <a:t>No data is copied to Target unless updated on the Source</a:t>
            </a:r>
          </a:p>
          <a:p>
            <a:r>
              <a:rPr lang="en-US" dirty="0" smtClean="0"/>
              <a:t>Copy on Write</a:t>
            </a:r>
          </a:p>
          <a:p>
            <a:pPr lvl="1"/>
            <a:r>
              <a:rPr lang="en-US" dirty="0" smtClean="0"/>
              <a:t>Data must be copied to Target before being updated on Source</a:t>
            </a:r>
          </a:p>
          <a:p>
            <a:r>
              <a:rPr lang="en-US" dirty="0"/>
              <a:t>Background Copy</a:t>
            </a:r>
          </a:p>
          <a:p>
            <a:pPr lvl="1"/>
            <a:r>
              <a:rPr lang="en-US" dirty="0"/>
              <a:t>All data from Source copied to Target</a:t>
            </a:r>
          </a:p>
          <a:p>
            <a:pPr lvl="1"/>
            <a:r>
              <a:rPr lang="en-US" dirty="0"/>
              <a:t>Relationship typically ends when copy is complete</a:t>
            </a:r>
          </a:p>
          <a:p>
            <a:r>
              <a:rPr lang="en-US" dirty="0" smtClean="0"/>
              <a:t>Incremental Copy</a:t>
            </a:r>
          </a:p>
          <a:p>
            <a:pPr lvl="1"/>
            <a:r>
              <a:rPr lang="en-US" dirty="0" smtClean="0"/>
              <a:t>Full background copy is done the first time</a:t>
            </a:r>
          </a:p>
          <a:p>
            <a:pPr lvl="1"/>
            <a:r>
              <a:rPr lang="en-US" dirty="0" smtClean="0"/>
              <a:t>Only changes copied subsequently</a:t>
            </a:r>
          </a:p>
          <a:p>
            <a:r>
              <a:rPr lang="en-US" dirty="0" smtClean="0"/>
              <a:t>Space Efficient/Thin Provisioned</a:t>
            </a:r>
          </a:p>
          <a:p>
            <a:pPr lvl="1"/>
            <a:r>
              <a:rPr lang="en-US" dirty="0" smtClean="0"/>
              <a:t>Only allocate space as it is used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1" name="Rounded Rectangle 10"/>
          <p:cNvSpPr/>
          <p:nvPr/>
        </p:nvSpPr>
        <p:spPr bwMode="auto">
          <a:xfrm>
            <a:off x="4970515" y="4911896"/>
            <a:ext cx="3203569" cy="121565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108533" y="5489717"/>
            <a:ext cx="864096" cy="492125"/>
            <a:chOff x="5766517" y="4268855"/>
            <a:chExt cx="864096" cy="492125"/>
          </a:xfrm>
        </p:grpSpPr>
        <p:sp>
          <p:nvSpPr>
            <p:cNvPr id="13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587"/>
            <p:cNvSpPr>
              <a:spLocks noChangeArrowheads="1"/>
            </p:cNvSpPr>
            <p:nvPr/>
          </p:nvSpPr>
          <p:spPr bwMode="auto">
            <a:xfrm>
              <a:off x="5899196" y="4483168"/>
              <a:ext cx="611514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Target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17373" y="5489717"/>
            <a:ext cx="864096" cy="492125"/>
            <a:chOff x="5760132" y="2780748"/>
            <a:chExt cx="864096" cy="492125"/>
          </a:xfrm>
        </p:grpSpPr>
        <p:sp>
          <p:nvSpPr>
            <p:cNvPr id="17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Rectangle 587"/>
            <p:cNvSpPr>
              <a:spLocks noChangeArrowheads="1"/>
            </p:cNvSpPr>
            <p:nvPr/>
          </p:nvSpPr>
          <p:spPr bwMode="auto">
            <a:xfrm>
              <a:off x="5851514" y="2995061"/>
              <a:ext cx="69410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Source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ight Arrow 19"/>
          <p:cNvSpPr/>
          <p:nvPr/>
        </p:nvSpPr>
        <p:spPr bwMode="auto">
          <a:xfrm>
            <a:off x="6190991" y="5554207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5447793" y="5522161"/>
            <a:ext cx="108012" cy="113310"/>
          </a:xfrm>
          <a:prstGeom prst="rect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644008" y="4680395"/>
            <a:ext cx="108012" cy="113310"/>
          </a:xfrm>
          <a:prstGeom prst="rect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5623" y="4598384"/>
            <a:ext cx="12158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/>
              <a:t>Write to source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45176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7.40741E-7 L 0.04427 -7.40741E-7 C 0.06423 -7.40741E-7 0.08871 0.02083 0.08871 0.03773 L 0.08871 0.0757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27" y="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0.0592 -0.04375 C 0.0717 -0.05371 0.09027 -0.0588 0.10954 -0.0588 C 0.13177 -0.0588 0.1493 -0.05371 0.1618 -0.04375 L 0.22118 4.07407E-6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59" y="-2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path" presetSubtype="0" accel="50000" decel="50000" fill="hold" grpId="2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871 0.0757 L 0.08802 0.12269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1" grpId="0" animBg="1"/>
      <p:bldP spid="21" grpId="1" animBg="1"/>
      <p:bldP spid="21" grpId="2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 Tiers of Business Recovery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Rectangle 72"/>
          <p:cNvSpPr>
            <a:spLocks noChangeArrowheads="1"/>
          </p:cNvSpPr>
          <p:nvPr/>
        </p:nvSpPr>
        <p:spPr bwMode="auto">
          <a:xfrm>
            <a:off x="1806575" y="2078038"/>
            <a:ext cx="6402388" cy="19272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" name="Rectangle 71"/>
          <p:cNvSpPr>
            <a:spLocks noChangeArrowheads="1"/>
          </p:cNvSpPr>
          <p:nvPr/>
        </p:nvSpPr>
        <p:spPr bwMode="auto">
          <a:xfrm>
            <a:off x="1806575" y="3873500"/>
            <a:ext cx="6402388" cy="12065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" name="Rectangle 70"/>
          <p:cNvSpPr>
            <a:spLocks noChangeArrowheads="1"/>
          </p:cNvSpPr>
          <p:nvPr/>
        </p:nvSpPr>
        <p:spPr bwMode="auto">
          <a:xfrm>
            <a:off x="1806575" y="5080000"/>
            <a:ext cx="6402388" cy="57626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56"/>
          <p:cNvSpPr>
            <a:spLocks noChangeShapeType="1"/>
          </p:cNvSpPr>
          <p:nvPr/>
        </p:nvSpPr>
        <p:spPr bwMode="auto">
          <a:xfrm flipH="1">
            <a:off x="1903413" y="2381250"/>
            <a:ext cx="338137" cy="1628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9" name="Line 57"/>
          <p:cNvSpPr>
            <a:spLocks noChangeShapeType="1"/>
          </p:cNvSpPr>
          <p:nvPr/>
        </p:nvSpPr>
        <p:spPr bwMode="auto">
          <a:xfrm flipH="1">
            <a:off x="3981450" y="4422775"/>
            <a:ext cx="1588" cy="5699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0" name="Line 60"/>
          <p:cNvSpPr>
            <a:spLocks noChangeShapeType="1"/>
          </p:cNvSpPr>
          <p:nvPr/>
        </p:nvSpPr>
        <p:spPr bwMode="auto">
          <a:xfrm flipH="1">
            <a:off x="2055813" y="2970213"/>
            <a:ext cx="500062" cy="11922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1" name="Line 59"/>
          <p:cNvSpPr>
            <a:spLocks noChangeShapeType="1"/>
          </p:cNvSpPr>
          <p:nvPr/>
        </p:nvSpPr>
        <p:spPr bwMode="auto">
          <a:xfrm flipH="1">
            <a:off x="3094038" y="3671888"/>
            <a:ext cx="3175" cy="6746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73150" y="1514475"/>
            <a:ext cx="7154863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D12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079500" y="4937125"/>
            <a:ext cx="71675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pPr eaLnBrk="0" hangingPunct="0"/>
            <a:endParaRPr lang="en-US" altLang="en-US" sz="1400" b="0" i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160463" y="1560513"/>
            <a:ext cx="24225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 dirty="0"/>
              <a:t>Mission Critical Data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107238" y="5599113"/>
            <a:ext cx="19986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/>
              <a:t>  Less Critical Data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584031" y="940963"/>
            <a:ext cx="3382963" cy="8493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r>
              <a:rPr lang="en-US" altLang="en-US" sz="1600" i="0">
                <a:solidFill>
                  <a:schemeClr val="bg1"/>
                </a:solidFill>
              </a:rPr>
              <a:t>Key Customer Objectives: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RTO – Recovery Time Objective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RPO – Recovery Point Objective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040563" y="5241925"/>
            <a:ext cx="1449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1 – PTAM*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2101850" y="5619750"/>
            <a:ext cx="498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15 Min.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2792413" y="5619750"/>
            <a:ext cx="465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1-4 Hr.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535363" y="5619750"/>
            <a:ext cx="508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4 -8 Hr.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281488" y="5619750"/>
            <a:ext cx="592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8-12 Hr..</a:t>
            </a: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5054600" y="5619750"/>
            <a:ext cx="676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12-16 Hr..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5881688" y="56197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24 Hr..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724650" y="5619750"/>
            <a:ext cx="3460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Days</a:t>
            </a: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V="1">
            <a:off x="2133600" y="5562600"/>
            <a:ext cx="3175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 flipV="1">
            <a:off x="2900363" y="5562600"/>
            <a:ext cx="1587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 flipV="1">
            <a:off x="3665538" y="5562600"/>
            <a:ext cx="4762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1825625" y="5367338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1825625" y="4767263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1825625" y="4170363"/>
            <a:ext cx="428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1825625" y="3571875"/>
            <a:ext cx="42863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825625" y="2974975"/>
            <a:ext cx="42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1825625" y="2417763"/>
            <a:ext cx="42863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4" name="Line 27"/>
          <p:cNvSpPr>
            <a:spLocks noChangeShapeType="1"/>
          </p:cNvSpPr>
          <p:nvPr/>
        </p:nvSpPr>
        <p:spPr bwMode="auto">
          <a:xfrm>
            <a:off x="2028825" y="5567363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>
            <a:off x="1825625" y="5068888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>
            <a:off x="1825625" y="446881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>
            <a:off x="1825625" y="3870325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>
            <a:off x="1825625" y="3273425"/>
            <a:ext cx="793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>
            <a:off x="1825625" y="2673350"/>
            <a:ext cx="79375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0" name="Line 33"/>
          <p:cNvSpPr>
            <a:spLocks noChangeShapeType="1"/>
          </p:cNvSpPr>
          <p:nvPr/>
        </p:nvSpPr>
        <p:spPr bwMode="auto">
          <a:xfrm>
            <a:off x="1825625" y="207486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1803400" y="2074863"/>
            <a:ext cx="5967413" cy="3594100"/>
          </a:xfrm>
          <a:custGeom>
            <a:avLst/>
            <a:gdLst>
              <a:gd name="T0" fmla="*/ 0 w 7499"/>
              <a:gd name="T1" fmla="*/ 0 h 3864"/>
              <a:gd name="T2" fmla="*/ 0 w 7499"/>
              <a:gd name="T3" fmla="*/ 3864 h 3864"/>
              <a:gd name="T4" fmla="*/ 7499 w 7499"/>
              <a:gd name="T5" fmla="*/ 3864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99" h="3864">
                <a:moveTo>
                  <a:pt x="0" y="0"/>
                </a:moveTo>
                <a:lnTo>
                  <a:pt x="0" y="3864"/>
                </a:lnTo>
                <a:lnTo>
                  <a:pt x="7499" y="3864"/>
                </a:lnTo>
              </a:path>
            </a:pathLst>
          </a:custGeom>
          <a:noFill/>
          <a:ln w="38100">
            <a:solidFill>
              <a:srgbClr val="0000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2085975" y="2054225"/>
            <a:ext cx="5195888" cy="3533775"/>
          </a:xfrm>
          <a:custGeom>
            <a:avLst/>
            <a:gdLst>
              <a:gd name="T0" fmla="*/ 0 w 5500"/>
              <a:gd name="T1" fmla="*/ 0 h 3806"/>
              <a:gd name="T2" fmla="*/ 162 w 5500"/>
              <a:gd name="T3" fmla="*/ 384 h 3806"/>
              <a:gd name="T4" fmla="*/ 355 w 5500"/>
              <a:gd name="T5" fmla="*/ 755 h 3806"/>
              <a:gd name="T6" fmla="*/ 578 w 5500"/>
              <a:gd name="T7" fmla="*/ 1109 h 3806"/>
              <a:gd name="T8" fmla="*/ 829 w 5500"/>
              <a:gd name="T9" fmla="*/ 1446 h 3806"/>
              <a:gd name="T10" fmla="*/ 1105 w 5500"/>
              <a:gd name="T11" fmla="*/ 1764 h 3806"/>
              <a:gd name="T12" fmla="*/ 1408 w 5500"/>
              <a:gd name="T13" fmla="*/ 2065 h 3806"/>
              <a:gd name="T14" fmla="*/ 1734 w 5500"/>
              <a:gd name="T15" fmla="*/ 2346 h 3806"/>
              <a:gd name="T16" fmla="*/ 2084 w 5500"/>
              <a:gd name="T17" fmla="*/ 2607 h 3806"/>
              <a:gd name="T18" fmla="*/ 2452 w 5500"/>
              <a:gd name="T19" fmla="*/ 2844 h 3806"/>
              <a:gd name="T20" fmla="*/ 2841 w 5500"/>
              <a:gd name="T21" fmla="*/ 3057 h 3806"/>
              <a:gd name="T22" fmla="*/ 3246 w 5500"/>
              <a:gd name="T23" fmla="*/ 3247 h 3806"/>
              <a:gd name="T24" fmla="*/ 3670 w 5500"/>
              <a:gd name="T25" fmla="*/ 3413 h 3806"/>
              <a:gd name="T26" fmla="*/ 4108 w 5500"/>
              <a:gd name="T27" fmla="*/ 3552 h 3806"/>
              <a:gd name="T28" fmla="*/ 4560 w 5500"/>
              <a:gd name="T29" fmla="*/ 3665 h 3806"/>
              <a:gd name="T30" fmla="*/ 5024 w 5500"/>
              <a:gd name="T31" fmla="*/ 3750 h 3806"/>
              <a:gd name="T32" fmla="*/ 5500 w 5500"/>
              <a:gd name="T33" fmla="*/ 3806 h 3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00" h="3806">
                <a:moveTo>
                  <a:pt x="0" y="0"/>
                </a:moveTo>
                <a:lnTo>
                  <a:pt x="162" y="384"/>
                </a:lnTo>
                <a:lnTo>
                  <a:pt x="355" y="755"/>
                </a:lnTo>
                <a:lnTo>
                  <a:pt x="578" y="1109"/>
                </a:lnTo>
                <a:lnTo>
                  <a:pt x="829" y="1446"/>
                </a:lnTo>
                <a:lnTo>
                  <a:pt x="1105" y="1764"/>
                </a:lnTo>
                <a:lnTo>
                  <a:pt x="1408" y="2065"/>
                </a:lnTo>
                <a:lnTo>
                  <a:pt x="1734" y="2346"/>
                </a:lnTo>
                <a:lnTo>
                  <a:pt x="2084" y="2607"/>
                </a:lnTo>
                <a:lnTo>
                  <a:pt x="2452" y="2844"/>
                </a:lnTo>
                <a:lnTo>
                  <a:pt x="2841" y="3057"/>
                </a:lnTo>
                <a:lnTo>
                  <a:pt x="3246" y="3247"/>
                </a:lnTo>
                <a:lnTo>
                  <a:pt x="3670" y="3413"/>
                </a:lnTo>
                <a:lnTo>
                  <a:pt x="4108" y="3552"/>
                </a:lnTo>
                <a:lnTo>
                  <a:pt x="4560" y="3665"/>
                </a:lnTo>
                <a:lnTo>
                  <a:pt x="5024" y="3750"/>
                </a:lnTo>
                <a:lnTo>
                  <a:pt x="5500" y="3806"/>
                </a:lnTo>
              </a:path>
            </a:pathLst>
          </a:custGeom>
          <a:noFill/>
          <a:ln w="38100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2724150" y="2927350"/>
            <a:ext cx="614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2792413" y="2757488"/>
            <a:ext cx="44831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6 - RPO=Near Zero, RTO= Manual - Disk or Tape Data Mirroring </a:t>
            </a: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3368675" y="3541713"/>
            <a:ext cx="6651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3305175" y="3352800"/>
            <a:ext cx="3870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5 - RPO &gt; 15 min. RTO= Manual; PiT or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SW Data Replication </a:t>
            </a:r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4200525" y="4200525"/>
            <a:ext cx="5762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8" name="Rectangle 41"/>
          <p:cNvSpPr>
            <a:spLocks noChangeArrowheads="1"/>
          </p:cNvSpPr>
          <p:nvPr/>
        </p:nvSpPr>
        <p:spPr bwMode="auto">
          <a:xfrm>
            <a:off x="4138613" y="4081463"/>
            <a:ext cx="32369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4 - Data Base Log Replication &amp;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Host Log Apply at Remote</a:t>
            </a:r>
          </a:p>
        </p:txBody>
      </p:sp>
      <p:sp>
        <p:nvSpPr>
          <p:cNvPr id="49" name="Rectangle 42"/>
          <p:cNvSpPr>
            <a:spLocks noChangeArrowheads="1"/>
          </p:cNvSpPr>
          <p:nvPr/>
        </p:nvSpPr>
        <p:spPr bwMode="auto">
          <a:xfrm>
            <a:off x="5095875" y="4651375"/>
            <a:ext cx="542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0" name="Rectangle 43"/>
          <p:cNvSpPr>
            <a:spLocks noChangeArrowheads="1"/>
          </p:cNvSpPr>
          <p:nvPr/>
        </p:nvSpPr>
        <p:spPr bwMode="auto">
          <a:xfrm>
            <a:off x="4956175" y="4660900"/>
            <a:ext cx="2957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3 – Electronic Tape Vaulting</a:t>
            </a:r>
          </a:p>
        </p:txBody>
      </p:sp>
      <p:sp>
        <p:nvSpPr>
          <p:cNvPr id="51" name="Rectangle 44"/>
          <p:cNvSpPr>
            <a:spLocks noChangeArrowheads="1"/>
          </p:cNvSpPr>
          <p:nvPr/>
        </p:nvSpPr>
        <p:spPr bwMode="auto">
          <a:xfrm>
            <a:off x="5992813" y="5129213"/>
            <a:ext cx="6032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2" name="Rectangle 45"/>
          <p:cNvSpPr>
            <a:spLocks noChangeArrowheads="1"/>
          </p:cNvSpPr>
          <p:nvPr/>
        </p:nvSpPr>
        <p:spPr bwMode="auto">
          <a:xfrm>
            <a:off x="5838825" y="5003800"/>
            <a:ext cx="2112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2 – PTAM &amp; Hot Site</a:t>
            </a: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 rot="-5400000">
            <a:off x="-801687" y="3535363"/>
            <a:ext cx="36480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eaLnBrk="0" hangingPunct="0"/>
            <a:r>
              <a:rPr lang="en-US" altLang="en-US" sz="1600" i="0"/>
              <a:t>Cost of Ownership</a:t>
            </a:r>
          </a:p>
          <a:p>
            <a:pPr eaLnBrk="0" hangingPunct="0"/>
            <a:r>
              <a:rPr lang="en-US" altLang="en-US" sz="1600" i="0"/>
              <a:t>(Servers/Network Bandwidth/Storage)</a:t>
            </a:r>
            <a:endParaRPr lang="en-US" altLang="en-US" sz="1600" b="0" i="0"/>
          </a:p>
        </p:txBody>
      </p:sp>
      <p:sp>
        <p:nvSpPr>
          <p:cNvPr id="54" name="Rectangle 47"/>
          <p:cNvSpPr>
            <a:spLocks noChangeArrowheads="1"/>
          </p:cNvSpPr>
          <p:nvPr/>
        </p:nvSpPr>
        <p:spPr bwMode="auto">
          <a:xfrm>
            <a:off x="2347913" y="2405063"/>
            <a:ext cx="746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5" name="Rectangle 48"/>
          <p:cNvSpPr>
            <a:spLocks noChangeArrowheads="1"/>
          </p:cNvSpPr>
          <p:nvPr/>
        </p:nvSpPr>
        <p:spPr bwMode="auto">
          <a:xfrm>
            <a:off x="2420938" y="2008188"/>
            <a:ext cx="30305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7 -  RPO=Near Zero, RTO &lt;1Hr. Server/Workload/Network/Data Automatic Site Switch</a:t>
            </a:r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2489200" y="2911475"/>
            <a:ext cx="123825" cy="9366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7" name="Oval 50"/>
          <p:cNvSpPr>
            <a:spLocks noChangeArrowheads="1"/>
          </p:cNvSpPr>
          <p:nvPr/>
        </p:nvSpPr>
        <p:spPr bwMode="auto">
          <a:xfrm>
            <a:off x="4802188" y="4887913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8" name="Oval 51"/>
          <p:cNvSpPr>
            <a:spLocks noChangeArrowheads="1"/>
          </p:cNvSpPr>
          <p:nvPr/>
        </p:nvSpPr>
        <p:spPr bwMode="auto">
          <a:xfrm>
            <a:off x="3935413" y="4378325"/>
            <a:ext cx="123825" cy="904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9" name="Oval 52"/>
          <p:cNvSpPr>
            <a:spLocks noChangeArrowheads="1"/>
          </p:cNvSpPr>
          <p:nvPr/>
        </p:nvSpPr>
        <p:spPr bwMode="auto">
          <a:xfrm>
            <a:off x="6865938" y="5499100"/>
            <a:ext cx="122237" cy="968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0" name="Oval 53"/>
          <p:cNvSpPr>
            <a:spLocks noChangeArrowheads="1"/>
          </p:cNvSpPr>
          <p:nvPr/>
        </p:nvSpPr>
        <p:spPr bwMode="auto">
          <a:xfrm>
            <a:off x="5716588" y="5248275"/>
            <a:ext cx="122237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1" name="Oval 54"/>
          <p:cNvSpPr>
            <a:spLocks noChangeArrowheads="1"/>
          </p:cNvSpPr>
          <p:nvPr/>
        </p:nvSpPr>
        <p:spPr bwMode="auto">
          <a:xfrm>
            <a:off x="2190750" y="2362200"/>
            <a:ext cx="122238" cy="98425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2" name="Text Box 55"/>
          <p:cNvSpPr txBox="1">
            <a:spLocks noChangeArrowheads="1"/>
          </p:cNvSpPr>
          <p:nvPr/>
        </p:nvSpPr>
        <p:spPr bwMode="auto">
          <a:xfrm>
            <a:off x="1074738" y="1965325"/>
            <a:ext cx="73025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91440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700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400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50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</a:t>
            </a:r>
          </a:p>
        </p:txBody>
      </p:sp>
      <p:sp>
        <p:nvSpPr>
          <p:cNvPr id="63" name="Text Box 61"/>
          <p:cNvSpPr txBox="1">
            <a:spLocks noChangeArrowheads="1"/>
          </p:cNvSpPr>
          <p:nvPr/>
        </p:nvSpPr>
        <p:spPr bwMode="auto">
          <a:xfrm>
            <a:off x="609600" y="5943600"/>
            <a:ext cx="746601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/>
          <a:p>
            <a:pPr eaLnBrk="0" hangingPunct="0"/>
            <a:r>
              <a:rPr lang="en-US" altLang="en-US" sz="1600" i="0"/>
              <a:t>Time to Recover – How quickly is an application recovered after a disaster?</a:t>
            </a:r>
          </a:p>
        </p:txBody>
      </p:sp>
      <p:sp>
        <p:nvSpPr>
          <p:cNvPr id="64" name="Oval 62"/>
          <p:cNvSpPr>
            <a:spLocks noChangeArrowheads="1"/>
          </p:cNvSpPr>
          <p:nvPr/>
        </p:nvSpPr>
        <p:spPr bwMode="auto">
          <a:xfrm>
            <a:off x="3044825" y="3595688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5" name="Text Box 69"/>
          <p:cNvSpPr txBox="1">
            <a:spLocks noChangeArrowheads="1"/>
          </p:cNvSpPr>
          <p:nvPr/>
        </p:nvSpPr>
        <p:spPr bwMode="auto">
          <a:xfrm>
            <a:off x="1588" y="6226175"/>
            <a:ext cx="2798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0" i="0"/>
              <a:t>*PTAM – Pickup Truck Access Method</a:t>
            </a:r>
          </a:p>
        </p:txBody>
      </p:sp>
      <p:sp>
        <p:nvSpPr>
          <p:cNvPr id="66" name="Text Box 74"/>
          <p:cNvSpPr txBox="1">
            <a:spLocks noChangeArrowheads="1"/>
          </p:cNvSpPr>
          <p:nvPr/>
        </p:nvSpPr>
        <p:spPr bwMode="auto">
          <a:xfrm>
            <a:off x="1819275" y="4076700"/>
            <a:ext cx="1677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 b="0" i="0">
                <a:solidFill>
                  <a:schemeClr val="bg1"/>
                </a:solidFill>
              </a:rPr>
              <a:t>Active Secondary Site</a:t>
            </a:r>
          </a:p>
        </p:txBody>
      </p:sp>
      <p:sp>
        <p:nvSpPr>
          <p:cNvPr id="67" name="Text Box 76"/>
          <p:cNvSpPr txBox="1">
            <a:spLocks noChangeArrowheads="1"/>
          </p:cNvSpPr>
          <p:nvPr/>
        </p:nvSpPr>
        <p:spPr bwMode="auto">
          <a:xfrm>
            <a:off x="1808163" y="5205413"/>
            <a:ext cx="2917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00" b="0" i="0">
                <a:solidFill>
                  <a:schemeClr val="bg1"/>
                </a:solidFill>
              </a:rPr>
              <a:t>Point-in-time Backup to Tape</a:t>
            </a:r>
          </a:p>
        </p:txBody>
      </p:sp>
      <p:sp>
        <p:nvSpPr>
          <p:cNvPr id="68" name="Text Box 77"/>
          <p:cNvSpPr txBox="1">
            <a:spLocks noChangeArrowheads="1"/>
          </p:cNvSpPr>
          <p:nvPr/>
        </p:nvSpPr>
        <p:spPr bwMode="auto">
          <a:xfrm>
            <a:off x="2114550" y="4581525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4+ hrs</a:t>
            </a:r>
          </a:p>
        </p:txBody>
      </p:sp>
      <p:sp>
        <p:nvSpPr>
          <p:cNvPr id="69" name="Text Box 78"/>
          <p:cNvSpPr txBox="1">
            <a:spLocks noChangeArrowheads="1"/>
          </p:cNvSpPr>
          <p:nvPr/>
        </p:nvSpPr>
        <p:spPr bwMode="auto">
          <a:xfrm>
            <a:off x="4533900" y="5162550"/>
            <a:ext cx="1144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24+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Days</a:t>
            </a:r>
          </a:p>
        </p:txBody>
      </p:sp>
    </p:spTree>
    <p:extLst>
      <p:ext uri="{BB962C8B-B14F-4D97-AF65-F5344CB8AC3E}">
        <p14:creationId xmlns:p14="http://schemas.microsoft.com/office/powerpoint/2010/main" val="2074744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683AB-F43C-488C-B760-E855ED7F635B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27240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Synchronous </a:t>
            </a:r>
            <a:r>
              <a:rPr lang="en-US" altLang="en-US" dirty="0" smtClean="0"/>
              <a:t>Replication Overview</a:t>
            </a:r>
            <a:endParaRPr lang="en-US" altLang="en-US" dirty="0"/>
          </a:p>
        </p:txBody>
      </p:sp>
      <p:pic>
        <p:nvPicPr>
          <p:cNvPr id="27238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3319463"/>
            <a:ext cx="206057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2388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246438"/>
            <a:ext cx="206057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52" name="AutoShape 8"/>
          <p:cNvSpPr>
            <a:spLocks noChangeArrowheads="1"/>
          </p:cNvSpPr>
          <p:nvPr/>
        </p:nvSpPr>
        <p:spPr bwMode="auto">
          <a:xfrm>
            <a:off x="2474913" y="4211638"/>
            <a:ext cx="4495800" cy="434975"/>
          </a:xfrm>
          <a:prstGeom prst="rightArrow">
            <a:avLst>
              <a:gd name="adj1" fmla="val 56204"/>
              <a:gd name="adj2" fmla="val 127714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en-US" dirty="0">
                <a:solidFill>
                  <a:schemeClr val="bg1"/>
                </a:solidFill>
                <a:cs typeface="Arial" panose="020B0604020202020204" pitchFamily="34" charset="0"/>
              </a:rPr>
              <a:t>Write to Secondary</a:t>
            </a:r>
          </a:p>
        </p:txBody>
      </p:sp>
      <p:sp>
        <p:nvSpPr>
          <p:cNvPr id="134154" name="AutoShape 10"/>
          <p:cNvSpPr>
            <a:spLocks noChangeArrowheads="1"/>
          </p:cNvSpPr>
          <p:nvPr/>
        </p:nvSpPr>
        <p:spPr bwMode="auto">
          <a:xfrm>
            <a:off x="2443163" y="4962525"/>
            <a:ext cx="4497387" cy="403225"/>
          </a:xfrm>
          <a:prstGeom prst="leftArrow">
            <a:avLst>
              <a:gd name="adj1" fmla="val 58269"/>
              <a:gd name="adj2" fmla="val 137819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en-US" dirty="0">
                <a:solidFill>
                  <a:schemeClr val="bg1"/>
                </a:solidFill>
                <a:cs typeface="Arial" panose="020B0604020202020204" pitchFamily="34" charset="0"/>
              </a:rPr>
              <a:t>Write </a:t>
            </a:r>
            <a:r>
              <a:rPr lang="en-US" altLang="en-US" dirty="0" smtClean="0">
                <a:solidFill>
                  <a:schemeClr val="bg1"/>
                </a:solidFill>
                <a:cs typeface="Arial" panose="020B0604020202020204" pitchFamily="34" charset="0"/>
              </a:rPr>
              <a:t>Acknowledged </a:t>
            </a:r>
            <a:r>
              <a:rPr lang="en-US" altLang="en-US" dirty="0">
                <a:solidFill>
                  <a:schemeClr val="bg1"/>
                </a:solidFill>
                <a:cs typeface="Arial" panose="020B0604020202020204" pitchFamily="34" charset="0"/>
              </a:rPr>
              <a:t>to Primary</a:t>
            </a:r>
          </a:p>
        </p:txBody>
      </p:sp>
      <p:sp>
        <p:nvSpPr>
          <p:cNvPr id="272391" name="Line 14"/>
          <p:cNvSpPr>
            <a:spLocks noChangeShapeType="1"/>
          </p:cNvSpPr>
          <p:nvPr/>
        </p:nvSpPr>
        <p:spPr bwMode="auto">
          <a:xfrm>
            <a:off x="1746250" y="2527300"/>
            <a:ext cx="7938" cy="965200"/>
          </a:xfrm>
          <a:prstGeom prst="line">
            <a:avLst/>
          </a:prstGeom>
          <a:noFill/>
          <a:ln w="38100">
            <a:solidFill>
              <a:srgbClr val="E45E2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72392" name="Line 15"/>
          <p:cNvSpPr>
            <a:spLocks noChangeShapeType="1"/>
          </p:cNvSpPr>
          <p:nvPr/>
        </p:nvSpPr>
        <p:spPr bwMode="auto">
          <a:xfrm flipH="1" flipV="1">
            <a:off x="2416175" y="4799013"/>
            <a:ext cx="4556125" cy="0"/>
          </a:xfrm>
          <a:prstGeom prst="line">
            <a:avLst/>
          </a:prstGeom>
          <a:noFill/>
          <a:ln w="38100">
            <a:solidFill>
              <a:srgbClr val="E45E2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15950" y="2128838"/>
            <a:ext cx="628650" cy="2128837"/>
            <a:chOff x="388" y="1341"/>
            <a:chExt cx="396" cy="1341"/>
          </a:xfrm>
        </p:grpSpPr>
        <p:sp>
          <p:nvSpPr>
            <p:cNvPr id="272394" name="AutoShape 11"/>
            <p:cNvSpPr>
              <a:spLocks noChangeArrowheads="1"/>
            </p:cNvSpPr>
            <p:nvPr/>
          </p:nvSpPr>
          <p:spPr bwMode="auto">
            <a:xfrm>
              <a:off x="548" y="1341"/>
              <a:ext cx="236" cy="1341"/>
            </a:xfrm>
            <a:prstGeom prst="curvedRightArrow">
              <a:avLst>
                <a:gd name="adj1" fmla="val 113644"/>
                <a:gd name="adj2" fmla="val 227288"/>
                <a:gd name="adj3" fmla="val 3333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endParaRPr lang="en-US" altLang="en-US" sz="2400" b="1">
                <a:cs typeface="Arial" panose="020B0604020202020204" pitchFamily="34" charset="0"/>
              </a:endParaRPr>
            </a:p>
          </p:txBody>
        </p:sp>
        <p:sp>
          <p:nvSpPr>
            <p:cNvPr id="272395" name="Text Box 16"/>
            <p:cNvSpPr txBox="1">
              <a:spLocks noChangeArrowheads="1"/>
            </p:cNvSpPr>
            <p:nvPr/>
          </p:nvSpPr>
          <p:spPr bwMode="auto">
            <a:xfrm rot="5400000">
              <a:off x="115" y="1695"/>
              <a:ext cx="73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en-US" sz="1400" b="0" dirty="0">
                  <a:cs typeface="Arial" panose="020B0604020202020204" pitchFamily="34" charset="0"/>
                </a:rPr>
                <a:t>Server Write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432050" y="1785938"/>
            <a:ext cx="727075" cy="2473325"/>
            <a:chOff x="1532" y="1125"/>
            <a:chExt cx="458" cy="1558"/>
          </a:xfrm>
        </p:grpSpPr>
        <p:sp>
          <p:nvSpPr>
            <p:cNvPr id="272397" name="AutoShape 12"/>
            <p:cNvSpPr>
              <a:spLocks noChangeArrowheads="1"/>
            </p:cNvSpPr>
            <p:nvPr/>
          </p:nvSpPr>
          <p:spPr bwMode="auto">
            <a:xfrm rot="10800000">
              <a:off x="1532" y="1211"/>
              <a:ext cx="236" cy="1341"/>
            </a:xfrm>
            <a:prstGeom prst="curvedRightArrow">
              <a:avLst>
                <a:gd name="adj1" fmla="val 113118"/>
                <a:gd name="adj2" fmla="val 227551"/>
                <a:gd name="adj3" fmla="val 3333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endParaRPr lang="en-US" altLang="en-US" sz="2400" b="1">
                <a:cs typeface="Arial" panose="020B0604020202020204" pitchFamily="34" charset="0"/>
              </a:endParaRPr>
            </a:p>
          </p:txBody>
        </p:sp>
        <p:sp>
          <p:nvSpPr>
            <p:cNvPr id="272398" name="Text Box 18"/>
            <p:cNvSpPr txBox="1">
              <a:spLocks noChangeArrowheads="1"/>
            </p:cNvSpPr>
            <p:nvPr/>
          </p:nvSpPr>
          <p:spPr bwMode="auto">
            <a:xfrm rot="16200000">
              <a:off x="1114" y="1807"/>
              <a:ext cx="1558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en-US" sz="1400" b="0" dirty="0">
                  <a:cs typeface="Arial" panose="020B0604020202020204" pitchFamily="34" charset="0"/>
                </a:rPr>
                <a:t>Write Acknowledge</a:t>
              </a:r>
            </a:p>
          </p:txBody>
        </p:sp>
      </p:grpSp>
      <p:sp>
        <p:nvSpPr>
          <p:cNvPr id="272399" name="Text Box 21"/>
          <p:cNvSpPr txBox="1">
            <a:spLocks noChangeArrowheads="1"/>
          </p:cNvSpPr>
          <p:nvPr/>
        </p:nvSpPr>
        <p:spPr bwMode="auto">
          <a:xfrm>
            <a:off x="917575" y="5938838"/>
            <a:ext cx="132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en-US" sz="2400" b="1">
                <a:cs typeface="Arial" panose="020B0604020202020204" pitchFamily="34" charset="0"/>
              </a:rPr>
              <a:t>Primary</a:t>
            </a:r>
          </a:p>
        </p:txBody>
      </p:sp>
      <p:sp>
        <p:nvSpPr>
          <p:cNvPr id="272401" name="Text Box 23"/>
          <p:cNvSpPr txBox="1">
            <a:spLocks noChangeArrowheads="1"/>
          </p:cNvSpPr>
          <p:nvPr/>
        </p:nvSpPr>
        <p:spPr bwMode="auto">
          <a:xfrm>
            <a:off x="6413500" y="5956300"/>
            <a:ext cx="174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altLang="en-US" sz="2400" b="1">
                <a:cs typeface="Arial" panose="020B0604020202020204" pitchFamily="34" charset="0"/>
              </a:rPr>
              <a:t>Secondary</a:t>
            </a:r>
          </a:p>
        </p:txBody>
      </p:sp>
      <p:pic>
        <p:nvPicPr>
          <p:cNvPr id="272402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1854200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95327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34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2" grpId="0" animBg="1"/>
      <p:bldP spid="13415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 bwMode="auto">
          <a:xfrm>
            <a:off x="5804424" y="4168647"/>
            <a:ext cx="1431872" cy="17806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Storage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24744"/>
            <a:ext cx="8015287" cy="2729578"/>
          </a:xfrm>
        </p:spPr>
        <p:txBody>
          <a:bodyPr/>
          <a:lstStyle/>
          <a:p>
            <a:r>
              <a:rPr lang="en-US" dirty="0" smtClean="0"/>
              <a:t>Data on secondary storage system is always identical to primary</a:t>
            </a:r>
          </a:p>
          <a:p>
            <a:pPr lvl="1"/>
            <a:r>
              <a:rPr lang="en-US" dirty="0" smtClean="0"/>
              <a:t>Recovery Point Objective of 0</a:t>
            </a:r>
          </a:p>
          <a:p>
            <a:r>
              <a:rPr lang="en-US" dirty="0" smtClean="0"/>
              <a:t>Standard implementation for many storage vendors</a:t>
            </a:r>
          </a:p>
          <a:p>
            <a:r>
              <a:rPr lang="en-US" dirty="0" smtClean="0"/>
              <a:t>There is an impact on application I/</a:t>
            </a:r>
            <a:r>
              <a:rPr lang="en-US" dirty="0" err="1" smtClean="0"/>
              <a:t>Os</a:t>
            </a:r>
            <a:endParaRPr lang="en-US" dirty="0"/>
          </a:p>
          <a:p>
            <a:pPr lvl="1"/>
            <a:r>
              <a:rPr lang="en-US" dirty="0" smtClean="0"/>
              <a:t>Dependent on distance between primary and secondary</a:t>
            </a:r>
          </a:p>
          <a:p>
            <a:pPr lvl="1"/>
            <a:r>
              <a:rPr lang="en-US" dirty="0" smtClean="0"/>
              <a:t>Distance to 300 km</a:t>
            </a:r>
          </a:p>
          <a:p>
            <a:pPr lvl="1"/>
            <a:r>
              <a:rPr lang="en-US" dirty="0" smtClean="0"/>
              <a:t>Bandwidth must be sufficient for peak </a:t>
            </a:r>
          </a:p>
          <a:p>
            <a:r>
              <a:rPr lang="en-US" dirty="0" smtClean="0"/>
              <a:t>Data Freeze technology keeps all pairs in consistency group consistent</a:t>
            </a:r>
          </a:p>
          <a:p>
            <a:pPr lvl="1"/>
            <a:r>
              <a:rPr lang="en-US" dirty="0" smtClean="0"/>
              <a:t>Requires automation to guarantee consistency across multiple storage systems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339815" y="5290181"/>
            <a:ext cx="864096" cy="492125"/>
            <a:chOff x="2735796" y="2780748"/>
            <a:chExt cx="864096" cy="492125"/>
          </a:xfrm>
        </p:grpSpPr>
        <p:sp>
          <p:nvSpPr>
            <p:cNvPr id="10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Right Arrow 20"/>
          <p:cNvSpPr/>
          <p:nvPr/>
        </p:nvSpPr>
        <p:spPr bwMode="auto">
          <a:xfrm>
            <a:off x="3650204" y="5357378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2074304" y="4168647"/>
            <a:ext cx="1431872" cy="17806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Storage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36613" y="4899862"/>
            <a:ext cx="1229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grpSp>
        <p:nvGrpSpPr>
          <p:cNvPr id="26" name="Group 25"/>
          <p:cNvGrpSpPr/>
          <p:nvPr/>
        </p:nvGrpSpPr>
        <p:grpSpPr>
          <a:xfrm>
            <a:off x="6069935" y="5290181"/>
            <a:ext cx="864096" cy="492125"/>
            <a:chOff x="2735796" y="2780748"/>
            <a:chExt cx="864096" cy="492125"/>
          </a:xfrm>
        </p:grpSpPr>
        <p:sp>
          <p:nvSpPr>
            <p:cNvPr id="27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Rectangle 587"/>
            <p:cNvSpPr>
              <a:spLocks noChangeArrowheads="1"/>
            </p:cNvSpPr>
            <p:nvPr/>
          </p:nvSpPr>
          <p:spPr bwMode="auto">
            <a:xfrm>
              <a:off x="3043585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dirty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744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How you Recover and Recover How you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Disaster Recovery Tests require time &amp; effort &amp; commitment</a:t>
            </a:r>
          </a:p>
          <a:p>
            <a:r>
              <a:rPr lang="en-US" dirty="0" smtClean="0"/>
              <a:t>If you haven’t successfully tested your exact DR plan, you don’t have a DR plan</a:t>
            </a:r>
          </a:p>
          <a:p>
            <a:r>
              <a:rPr lang="en-US" dirty="0" smtClean="0"/>
              <a:t>A DR test may require you to stop data replication temporarily</a:t>
            </a:r>
          </a:p>
          <a:p>
            <a:r>
              <a:rPr lang="en-US" dirty="0" smtClean="0"/>
              <a:t>Use Practice Volumes to test properly while continuing replication</a:t>
            </a:r>
          </a:p>
          <a:p>
            <a:r>
              <a:rPr lang="en-US" dirty="0" smtClean="0"/>
              <a:t>Practice Volumes can also be used for other activities</a:t>
            </a:r>
          </a:p>
          <a:p>
            <a:pPr lvl="1"/>
            <a:r>
              <a:rPr lang="en-US" dirty="0" smtClean="0"/>
              <a:t>Development, testing, data analytics</a:t>
            </a:r>
          </a:p>
          <a:p>
            <a:r>
              <a:rPr lang="en-US" dirty="0" smtClean="0"/>
              <a:t>Make sure you always recover to the Practice Volumes – even in a real disaster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64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 bwMode="auto">
          <a:xfrm>
            <a:off x="4729253" y="4041068"/>
            <a:ext cx="3203569" cy="1913715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Synchronous Replication with Practice Volumes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1419960" y="5212786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867271" y="5229200"/>
            <a:ext cx="864096" cy="492125"/>
            <a:chOff x="5766517" y="4268855"/>
            <a:chExt cx="864096" cy="492125"/>
          </a:xfrm>
        </p:grpSpPr>
        <p:sp>
          <p:nvSpPr>
            <p:cNvPr id="10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587"/>
            <p:cNvSpPr>
              <a:spLocks noChangeArrowheads="1"/>
            </p:cNvSpPr>
            <p:nvPr/>
          </p:nvSpPr>
          <p:spPr bwMode="auto">
            <a:xfrm>
              <a:off x="6074307" y="4483168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876111" y="5229200"/>
            <a:ext cx="864096" cy="492125"/>
            <a:chOff x="5760132" y="2780748"/>
            <a:chExt cx="864096" cy="492125"/>
          </a:xfrm>
        </p:grpSpPr>
        <p:sp>
          <p:nvSpPr>
            <p:cNvPr id="14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587"/>
            <p:cNvSpPr>
              <a:spLocks noChangeArrowheads="1"/>
            </p:cNvSpPr>
            <p:nvPr/>
          </p:nvSpPr>
          <p:spPr bwMode="auto">
            <a:xfrm>
              <a:off x="6112804" y="2995061"/>
              <a:ext cx="171522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>
                  <a:solidFill>
                    <a:schemeClr val="bg1"/>
                  </a:solidFill>
                </a:rPr>
                <a:t>I</a:t>
              </a:r>
              <a:r>
                <a:rPr lang="en-US" altLang="en-US" sz="1600" dirty="0" smtClean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ight Arrow 16"/>
          <p:cNvSpPr/>
          <p:nvPr/>
        </p:nvSpPr>
        <p:spPr bwMode="auto">
          <a:xfrm>
            <a:off x="2730349" y="5279983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5949729" y="5293690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1154449" y="4091252"/>
            <a:ext cx="1431872" cy="17806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Storage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16758" y="4822467"/>
            <a:ext cx="1229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sp>
        <p:nvSpPr>
          <p:cNvPr id="28" name="TextBox 27"/>
          <p:cNvSpPr txBox="1"/>
          <p:nvPr/>
        </p:nvSpPr>
        <p:spPr>
          <a:xfrm>
            <a:off x="5724183" y="4822467"/>
            <a:ext cx="12361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PIT Copy for </a:t>
            </a:r>
          </a:p>
          <a:p>
            <a:pPr algn="ctr"/>
            <a:r>
              <a:rPr lang="en-US" sz="1400" b="0" dirty="0" smtClean="0"/>
              <a:t>DR Testing</a:t>
            </a:r>
            <a:endParaRPr lang="en-US" sz="1400" b="0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550863" y="1124744"/>
            <a:ext cx="8015287" cy="2729578"/>
          </a:xfrm>
        </p:spPr>
        <p:txBody>
          <a:bodyPr/>
          <a:lstStyle/>
          <a:p>
            <a:r>
              <a:rPr lang="en-US" dirty="0" smtClean="0"/>
              <a:t>Standard synchronous replication as the basis</a:t>
            </a:r>
          </a:p>
          <a:p>
            <a:r>
              <a:rPr lang="en-US" dirty="0" smtClean="0"/>
              <a:t>Typical synchronous replication requires replication outage for DR testing</a:t>
            </a:r>
          </a:p>
          <a:p>
            <a:r>
              <a:rPr lang="en-US" dirty="0" smtClean="0"/>
              <a:t>Practice volumes provide capability to continue replication during DR testing </a:t>
            </a:r>
          </a:p>
          <a:p>
            <a:r>
              <a:rPr lang="en-US" dirty="0" smtClean="0"/>
              <a:t>Data is recovered to secondary storage system</a:t>
            </a:r>
          </a:p>
          <a:p>
            <a:r>
              <a:rPr lang="en-US" dirty="0" smtClean="0"/>
              <a:t>Point-in-Time copy created on secondary storage system</a:t>
            </a:r>
          </a:p>
          <a:p>
            <a:r>
              <a:rPr lang="en-US" dirty="0" smtClean="0"/>
              <a:t>Replication is restarted while access to H2 volume still available</a:t>
            </a:r>
          </a:p>
          <a:p>
            <a:r>
              <a:rPr lang="en-US" dirty="0"/>
              <a:t>Should recover in actual disaster using the same method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168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2" grpId="0" animBg="1"/>
      <p:bldP spid="22" grpId="1" animBg="1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0F428-FEB6-4DBF-8085-8AE0DFA5F7EF}" type="slidenum">
              <a:rPr lang="en-US"/>
              <a:pPr/>
              <a:t>26</a:t>
            </a:fld>
            <a:endParaRPr lang="en-US"/>
          </a:p>
        </p:txBody>
      </p:sp>
      <p:sp>
        <p:nvSpPr>
          <p:cNvPr id="135189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Asynchronous </a:t>
            </a:r>
            <a:r>
              <a:rPr lang="en-US" dirty="0" smtClean="0"/>
              <a:t>Replication Overview</a:t>
            </a:r>
            <a:endParaRPr lang="en-US" dirty="0"/>
          </a:p>
        </p:txBody>
      </p:sp>
      <p:pic>
        <p:nvPicPr>
          <p:cNvPr id="13517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3319463"/>
            <a:ext cx="206057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2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246438"/>
            <a:ext cx="206057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2474913" y="4211638"/>
            <a:ext cx="4495800" cy="434975"/>
          </a:xfrm>
          <a:prstGeom prst="rightArrow">
            <a:avLst>
              <a:gd name="adj1" fmla="val 56204"/>
              <a:gd name="adj2" fmla="val 127714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bg1"/>
                </a:solidFill>
                <a:cs typeface="Arial" panose="020B0604020202020204" pitchFamily="34" charset="0"/>
              </a:rPr>
              <a:t>Write to Secondary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2443163" y="4962525"/>
            <a:ext cx="4497387" cy="403225"/>
          </a:xfrm>
          <a:prstGeom prst="leftArrow">
            <a:avLst>
              <a:gd name="adj1" fmla="val 58269"/>
              <a:gd name="adj2" fmla="val 137819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dirty="0">
                <a:solidFill>
                  <a:schemeClr val="bg1"/>
                </a:solidFill>
                <a:cs typeface="Arial" panose="020B0604020202020204" pitchFamily="34" charset="0"/>
              </a:rPr>
              <a:t>Write </a:t>
            </a:r>
            <a:r>
              <a:rPr lang="en-US" dirty="0" smtClean="0">
                <a:solidFill>
                  <a:schemeClr val="bg1"/>
                </a:solidFill>
                <a:cs typeface="Arial" panose="020B0604020202020204" pitchFamily="34" charset="0"/>
              </a:rPr>
              <a:t>Acknowledged </a:t>
            </a:r>
            <a:r>
              <a:rPr lang="en-US" dirty="0">
                <a:solidFill>
                  <a:schemeClr val="bg1"/>
                </a:solidFill>
                <a:cs typeface="Arial" panose="020B0604020202020204" pitchFamily="34" charset="0"/>
              </a:rPr>
              <a:t>to Primary</a:t>
            </a:r>
          </a:p>
        </p:txBody>
      </p:sp>
      <p:sp>
        <p:nvSpPr>
          <p:cNvPr id="135175" name="Line 14"/>
          <p:cNvSpPr>
            <a:spLocks noChangeShapeType="1"/>
          </p:cNvSpPr>
          <p:nvPr/>
        </p:nvSpPr>
        <p:spPr bwMode="auto">
          <a:xfrm>
            <a:off x="1746250" y="2527300"/>
            <a:ext cx="7938" cy="965200"/>
          </a:xfrm>
          <a:prstGeom prst="line">
            <a:avLst/>
          </a:prstGeom>
          <a:noFill/>
          <a:ln w="38100">
            <a:solidFill>
              <a:srgbClr val="E45E2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15950" y="2128838"/>
            <a:ext cx="628650" cy="2128837"/>
            <a:chOff x="388" y="1341"/>
            <a:chExt cx="396" cy="1341"/>
          </a:xfrm>
        </p:grpSpPr>
        <p:sp>
          <p:nvSpPr>
            <p:cNvPr id="135178" name="AutoShape 11"/>
            <p:cNvSpPr>
              <a:spLocks noChangeArrowheads="1"/>
            </p:cNvSpPr>
            <p:nvPr/>
          </p:nvSpPr>
          <p:spPr bwMode="auto">
            <a:xfrm>
              <a:off x="548" y="1341"/>
              <a:ext cx="236" cy="1341"/>
            </a:xfrm>
            <a:prstGeom prst="curvedRightArrow">
              <a:avLst>
                <a:gd name="adj1" fmla="val 113644"/>
                <a:gd name="adj2" fmla="val 227288"/>
                <a:gd name="adj3" fmla="val 3333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endParaRPr lang="en-US" sz="2400" b="1">
                <a:cs typeface="Arial" panose="020B0604020202020204" pitchFamily="34" charset="0"/>
              </a:endParaRPr>
            </a:p>
          </p:txBody>
        </p:sp>
        <p:sp>
          <p:nvSpPr>
            <p:cNvPr id="135179" name="Text Box 16"/>
            <p:cNvSpPr txBox="1">
              <a:spLocks noChangeArrowheads="1"/>
            </p:cNvSpPr>
            <p:nvPr/>
          </p:nvSpPr>
          <p:spPr bwMode="auto">
            <a:xfrm rot="5400000">
              <a:off x="115" y="1695"/>
              <a:ext cx="737" cy="192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sz="1400" b="0" dirty="0">
                  <a:cs typeface="Arial" panose="020B0604020202020204" pitchFamily="34" charset="0"/>
                </a:rPr>
                <a:t>Server Write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2432054" y="1785938"/>
            <a:ext cx="727076" cy="2473325"/>
            <a:chOff x="1532" y="1125"/>
            <a:chExt cx="458" cy="1558"/>
          </a:xfrm>
        </p:grpSpPr>
        <p:sp>
          <p:nvSpPr>
            <p:cNvPr id="135181" name="AutoShape 12"/>
            <p:cNvSpPr>
              <a:spLocks noChangeArrowheads="1"/>
            </p:cNvSpPr>
            <p:nvPr/>
          </p:nvSpPr>
          <p:spPr bwMode="auto">
            <a:xfrm rot="10800000">
              <a:off x="1532" y="1211"/>
              <a:ext cx="236" cy="1341"/>
            </a:xfrm>
            <a:prstGeom prst="curvedRightArrow">
              <a:avLst>
                <a:gd name="adj1" fmla="val 113118"/>
                <a:gd name="adj2" fmla="val 227551"/>
                <a:gd name="adj3" fmla="val 3333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endParaRPr lang="en-US" sz="2400" b="1">
                <a:cs typeface="Arial" panose="020B0604020202020204" pitchFamily="34" charset="0"/>
              </a:endParaRPr>
            </a:p>
          </p:txBody>
        </p:sp>
        <p:sp>
          <p:nvSpPr>
            <p:cNvPr id="135182" name="Text Box 18"/>
            <p:cNvSpPr txBox="1">
              <a:spLocks noChangeArrowheads="1"/>
            </p:cNvSpPr>
            <p:nvPr/>
          </p:nvSpPr>
          <p:spPr bwMode="auto">
            <a:xfrm rot="16200000">
              <a:off x="1114" y="1807"/>
              <a:ext cx="1558" cy="194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sz="1400" b="0" dirty="0">
                  <a:cs typeface="Arial" panose="020B0604020202020204" pitchFamily="34" charset="0"/>
                </a:rPr>
                <a:t>Write Acknowledge</a:t>
              </a:r>
            </a:p>
          </p:txBody>
        </p:sp>
      </p:grpSp>
      <p:sp>
        <p:nvSpPr>
          <p:cNvPr id="135183" name="Text Box 21"/>
          <p:cNvSpPr txBox="1">
            <a:spLocks noChangeArrowheads="1"/>
          </p:cNvSpPr>
          <p:nvPr/>
        </p:nvSpPr>
        <p:spPr bwMode="auto">
          <a:xfrm>
            <a:off x="922338" y="5938838"/>
            <a:ext cx="132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sz="2400" b="1">
                <a:cs typeface="Arial" panose="020B0604020202020204" pitchFamily="34" charset="0"/>
              </a:rPr>
              <a:t>Primary</a:t>
            </a:r>
          </a:p>
        </p:txBody>
      </p:sp>
      <p:sp>
        <p:nvSpPr>
          <p:cNvPr id="135185" name="Text Box 23"/>
          <p:cNvSpPr txBox="1">
            <a:spLocks noChangeArrowheads="1"/>
          </p:cNvSpPr>
          <p:nvPr/>
        </p:nvSpPr>
        <p:spPr bwMode="auto">
          <a:xfrm>
            <a:off x="6418263" y="5956300"/>
            <a:ext cx="1743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  <a:buClr>
                <a:schemeClr val="accent2"/>
              </a:buClr>
              <a:buFont typeface="Wingdings" panose="05000000000000000000" pitchFamily="2" charset="2"/>
              <a:buNone/>
            </a:pPr>
            <a:r>
              <a:rPr lang="en-US" sz="2400" b="1">
                <a:cs typeface="Arial" panose="020B0604020202020204" pitchFamily="34" charset="0"/>
              </a:rPr>
              <a:t>Secondary</a:t>
            </a:r>
          </a:p>
        </p:txBody>
      </p:sp>
      <p:pic>
        <p:nvPicPr>
          <p:cNvPr id="135186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1854200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alarm-clock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713" y="3071813"/>
            <a:ext cx="863600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786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Replication – No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altLang="en-US" dirty="0"/>
              <a:t>Asynchronous transfer of </a:t>
            </a:r>
            <a:r>
              <a:rPr lang="en-US" altLang="en-US" dirty="0" smtClean="0"/>
              <a:t>data updates</a:t>
            </a:r>
          </a:p>
          <a:p>
            <a:pPr>
              <a:buFontTx/>
              <a:buChar char="•"/>
            </a:pPr>
            <a:r>
              <a:rPr lang="en-US" altLang="en-US" dirty="0" smtClean="0"/>
              <a:t>No distance limitation</a:t>
            </a:r>
          </a:p>
          <a:p>
            <a:pPr>
              <a:buFontTx/>
              <a:buChar char="•"/>
            </a:pPr>
            <a:r>
              <a:rPr lang="en-US" altLang="en-US" dirty="0" smtClean="0"/>
              <a:t>Little impact on application I/</a:t>
            </a:r>
            <a:r>
              <a:rPr lang="en-US" altLang="en-US" dirty="0" err="1" smtClean="0"/>
              <a:t>Os</a:t>
            </a:r>
            <a:endParaRPr lang="en-US" altLang="en-US" dirty="0" smtClean="0"/>
          </a:p>
          <a:p>
            <a:pPr>
              <a:buFontTx/>
              <a:buChar char="•"/>
            </a:pPr>
            <a:r>
              <a:rPr lang="en-US" altLang="en-US" dirty="0" smtClean="0"/>
              <a:t>Secondary not guaranteed consistent</a:t>
            </a:r>
            <a:endParaRPr lang="en-US" altLang="en-US" dirty="0"/>
          </a:p>
          <a:p>
            <a:pPr lvl="1">
              <a:buFontTx/>
              <a:buChar char="•"/>
            </a:pPr>
            <a:r>
              <a:rPr lang="en-US" altLang="en-US" dirty="0" smtClean="0"/>
              <a:t>No write ordering</a:t>
            </a:r>
          </a:p>
          <a:p>
            <a:pPr lvl="1">
              <a:buFontTx/>
              <a:buChar char="•"/>
            </a:pPr>
            <a:r>
              <a:rPr lang="en-US" altLang="en-US" dirty="0"/>
              <a:t>N</a:t>
            </a:r>
            <a:r>
              <a:rPr lang="en-US" altLang="en-US" dirty="0" smtClean="0"/>
              <a:t>o </a:t>
            </a:r>
            <a:r>
              <a:rPr lang="en-US" altLang="en-US" dirty="0" smtClean="0"/>
              <a:t>consistent data sets</a:t>
            </a:r>
            <a:endParaRPr lang="en-US" altLang="en-US" dirty="0" smtClean="0"/>
          </a:p>
          <a:p>
            <a:pPr lvl="1">
              <a:buFontTx/>
              <a:buChar char="•"/>
            </a:pPr>
            <a:r>
              <a:rPr lang="en-US" altLang="en-US" dirty="0"/>
              <a:t>Hosts/Applications must be shut down to provide </a:t>
            </a:r>
            <a:r>
              <a:rPr lang="en-US" altLang="en-US" dirty="0" smtClean="0"/>
              <a:t>consistency</a:t>
            </a:r>
          </a:p>
          <a:p>
            <a:pPr>
              <a:buFontTx/>
              <a:buChar char="•"/>
            </a:pPr>
            <a:r>
              <a:rPr lang="en-US" altLang="en-US" dirty="0" smtClean="0"/>
              <a:t>Most useful for migration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 smtClean="0"/>
              <a:t>Can </a:t>
            </a:r>
            <a:r>
              <a:rPr lang="en-US" altLang="en-US" dirty="0"/>
              <a:t>transition </a:t>
            </a:r>
            <a:r>
              <a:rPr lang="en-US" altLang="en-US" dirty="0" smtClean="0"/>
              <a:t>to/from </a:t>
            </a:r>
            <a:r>
              <a:rPr lang="en-US" altLang="en-US" dirty="0"/>
              <a:t>Synchronous </a:t>
            </a:r>
            <a:r>
              <a:rPr lang="en-US" altLang="en-US" dirty="0" smtClean="0"/>
              <a:t>replication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317231" y="5212786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ight Arrow 8"/>
          <p:cNvSpPr/>
          <p:nvPr/>
        </p:nvSpPr>
        <p:spPr bwMode="auto">
          <a:xfrm>
            <a:off x="3627620" y="5279983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051720" y="4091252"/>
            <a:ext cx="1431872" cy="186353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Storage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4029" y="4822467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923090" y="5198606"/>
            <a:ext cx="864096" cy="492125"/>
            <a:chOff x="2735796" y="2780748"/>
            <a:chExt cx="864096" cy="492125"/>
          </a:xfrm>
        </p:grpSpPr>
        <p:sp>
          <p:nvSpPr>
            <p:cNvPr id="13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ounded Rectangle 15"/>
          <p:cNvSpPr/>
          <p:nvPr/>
        </p:nvSpPr>
        <p:spPr bwMode="auto">
          <a:xfrm>
            <a:off x="5643052" y="4096149"/>
            <a:ext cx="1431872" cy="186353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 Storage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60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Replication – Two Volumes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altLang="en-US" dirty="0"/>
              <a:t>Asynchronous transfer of data </a:t>
            </a:r>
            <a:r>
              <a:rPr lang="en-US" altLang="en-US" dirty="0" smtClean="0"/>
              <a:t>updates</a:t>
            </a:r>
          </a:p>
          <a:p>
            <a:pPr lvl="1">
              <a:buFontTx/>
              <a:buChar char="•"/>
            </a:pPr>
            <a:r>
              <a:rPr lang="en-US" altLang="en-US" dirty="0" smtClean="0"/>
              <a:t>Recovery Point Objective &gt; 0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No distance </a:t>
            </a:r>
            <a:r>
              <a:rPr lang="en-US" altLang="en-US" dirty="0" smtClean="0"/>
              <a:t>limitation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Little impact on application I/</a:t>
            </a:r>
            <a:r>
              <a:rPr lang="en-US" altLang="en-US" dirty="0" err="1"/>
              <a:t>Os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 smtClean="0"/>
              <a:t>Data consistency maintained via:</a:t>
            </a:r>
          </a:p>
          <a:p>
            <a:pPr lvl="1">
              <a:buFontTx/>
              <a:buChar char="•"/>
            </a:pPr>
            <a:r>
              <a:rPr lang="en-US" altLang="en-US" dirty="0" smtClean="0"/>
              <a:t>Write ordering</a:t>
            </a:r>
          </a:p>
          <a:p>
            <a:pPr lvl="1">
              <a:buFontTx/>
              <a:buChar char="•"/>
            </a:pPr>
            <a:r>
              <a:rPr lang="en-US" altLang="en-US" dirty="0" smtClean="0"/>
              <a:t>Consistent data sets</a:t>
            </a:r>
          </a:p>
          <a:p>
            <a:pPr>
              <a:buFontTx/>
              <a:buChar char="•"/>
            </a:pPr>
            <a:r>
              <a:rPr lang="en-US" dirty="0" smtClean="0"/>
              <a:t>If bandwidth is not sufficient for peak, data will back up on the primary </a:t>
            </a:r>
          </a:p>
          <a:p>
            <a:pPr lvl="1">
              <a:buFontTx/>
              <a:buChar char="•"/>
            </a:pPr>
            <a:r>
              <a:rPr lang="en-US" dirty="0" smtClean="0"/>
              <a:t>Some vendors require extra cache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317231" y="5490418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Right Arrow 8"/>
          <p:cNvSpPr/>
          <p:nvPr/>
        </p:nvSpPr>
        <p:spPr bwMode="auto">
          <a:xfrm>
            <a:off x="3627620" y="5557615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051720" y="4368884"/>
            <a:ext cx="1431872" cy="186353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Storage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14029" y="5100099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923090" y="5476238"/>
            <a:ext cx="864096" cy="492125"/>
            <a:chOff x="2735796" y="2780748"/>
            <a:chExt cx="864096" cy="492125"/>
          </a:xfrm>
        </p:grpSpPr>
        <p:sp>
          <p:nvSpPr>
            <p:cNvPr id="13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4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Rounded Rectangle 15"/>
          <p:cNvSpPr/>
          <p:nvPr/>
        </p:nvSpPr>
        <p:spPr bwMode="auto">
          <a:xfrm>
            <a:off x="5643052" y="4373781"/>
            <a:ext cx="1431872" cy="186353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 Storage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78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 bwMode="auto">
          <a:xfrm>
            <a:off x="4729253" y="4041068"/>
            <a:ext cx="3203569" cy="1913715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Replication – </a:t>
            </a:r>
            <a:r>
              <a:rPr lang="en-US" dirty="0"/>
              <a:t>T</a:t>
            </a:r>
            <a:r>
              <a:rPr lang="en-US" dirty="0" smtClean="0"/>
              <a:t>hree Volumes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49407"/>
            <a:ext cx="8015287" cy="2561321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altLang="en-US" dirty="0"/>
              <a:t>Asynchronous transfer of data </a:t>
            </a:r>
            <a:r>
              <a:rPr lang="en-US" altLang="en-US" dirty="0" smtClean="0"/>
              <a:t>updates</a:t>
            </a:r>
          </a:p>
          <a:p>
            <a:pPr marL="452438" lvl="2" indent="-227013">
              <a:buFontTx/>
              <a:buChar char="•"/>
            </a:pPr>
            <a:r>
              <a:rPr lang="en-US" altLang="en-US" dirty="0"/>
              <a:t>Recovery Point Objective &gt; </a:t>
            </a:r>
            <a:r>
              <a:rPr lang="en-US" altLang="en-US" dirty="0" smtClean="0"/>
              <a:t>0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No distance limitation</a:t>
            </a:r>
          </a:p>
          <a:p>
            <a:pPr>
              <a:buFontTx/>
              <a:buChar char="•"/>
            </a:pPr>
            <a:r>
              <a:rPr lang="en-US" altLang="en-US" dirty="0"/>
              <a:t>Little impact on application I/</a:t>
            </a:r>
            <a:r>
              <a:rPr lang="en-US" altLang="en-US" dirty="0" err="1"/>
              <a:t>Os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Data consistency </a:t>
            </a:r>
            <a:r>
              <a:rPr lang="en-US" altLang="en-US" dirty="0" smtClean="0"/>
              <a:t>created using 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volume</a:t>
            </a:r>
          </a:p>
          <a:p>
            <a:pPr>
              <a:buFontTx/>
              <a:buChar char="•"/>
            </a:pPr>
            <a:r>
              <a:rPr lang="en-US" altLang="en-US" dirty="0" smtClean="0"/>
              <a:t>Consistency coordinated by primary storage system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dirty="0"/>
              <a:t>If bandwidth is not </a:t>
            </a:r>
            <a:r>
              <a:rPr lang="en-US" dirty="0" smtClean="0"/>
              <a:t>sufficient for peak, RPO will grow and “catch up” later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419960" y="5212786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06966" y="5218067"/>
            <a:ext cx="864096" cy="492125"/>
            <a:chOff x="5766517" y="4268855"/>
            <a:chExt cx="864096" cy="492125"/>
          </a:xfrm>
        </p:grpSpPr>
        <p:sp>
          <p:nvSpPr>
            <p:cNvPr id="10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587"/>
            <p:cNvSpPr>
              <a:spLocks noChangeArrowheads="1"/>
            </p:cNvSpPr>
            <p:nvPr/>
          </p:nvSpPr>
          <p:spPr bwMode="auto">
            <a:xfrm>
              <a:off x="6091139" y="4483168"/>
              <a:ext cx="227627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J2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76111" y="5214767"/>
            <a:ext cx="864096" cy="492125"/>
            <a:chOff x="5760132" y="2780748"/>
            <a:chExt cx="864096" cy="492125"/>
          </a:xfrm>
        </p:grpSpPr>
        <p:sp>
          <p:nvSpPr>
            <p:cNvPr id="14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587"/>
            <p:cNvSpPr>
              <a:spLocks noChangeArrowheads="1"/>
            </p:cNvSpPr>
            <p:nvPr/>
          </p:nvSpPr>
          <p:spPr bwMode="auto">
            <a:xfrm>
              <a:off x="6067920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ight Arrow 16"/>
          <p:cNvSpPr/>
          <p:nvPr/>
        </p:nvSpPr>
        <p:spPr bwMode="auto">
          <a:xfrm>
            <a:off x="2730349" y="5279983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5949960" y="5330562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1154449" y="4091252"/>
            <a:ext cx="1431872" cy="179721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 Storage System</a:t>
            </a: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16758" y="4822467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5829778" y="4921423"/>
            <a:ext cx="928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PIT Copy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1497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343" y="908720"/>
            <a:ext cx="8305613" cy="5544468"/>
          </a:xfrm>
        </p:spPr>
        <p:txBody>
          <a:bodyPr/>
          <a:lstStyle/>
          <a:p>
            <a:r>
              <a:rPr lang="en-US" b="1" dirty="0" smtClean="0"/>
              <a:t>West Virginia University</a:t>
            </a:r>
          </a:p>
          <a:p>
            <a:pPr lvl="1"/>
            <a:r>
              <a:rPr lang="en-US" dirty="0" smtClean="0"/>
              <a:t>BS Electrical Engineering</a:t>
            </a:r>
          </a:p>
          <a:p>
            <a:pPr lvl="1"/>
            <a:r>
              <a:rPr lang="en-US" dirty="0" smtClean="0"/>
              <a:t>BS Computer Engineering</a:t>
            </a:r>
          </a:p>
          <a:p>
            <a:endParaRPr lang="en-US" b="1" dirty="0" smtClean="0"/>
          </a:p>
          <a:p>
            <a:r>
              <a:rPr lang="en-US" b="1" dirty="0" smtClean="0"/>
              <a:t>Carnegie </a:t>
            </a:r>
            <a:r>
              <a:rPr lang="en-US" b="1" dirty="0" smtClean="0"/>
              <a:t>Mellon University</a:t>
            </a:r>
          </a:p>
          <a:p>
            <a:pPr lvl="1"/>
            <a:r>
              <a:rPr lang="en-US" dirty="0" smtClean="0"/>
              <a:t>MS Electrical and Computer Engineering</a:t>
            </a:r>
          </a:p>
          <a:p>
            <a:pPr lvl="1"/>
            <a:r>
              <a:rPr lang="en-US" dirty="0" smtClean="0"/>
              <a:t>Data Storage Systems Center</a:t>
            </a:r>
          </a:p>
          <a:p>
            <a:endParaRPr lang="en-US" b="1" dirty="0" smtClean="0"/>
          </a:p>
          <a:p>
            <a:r>
              <a:rPr lang="en-US" b="1" dirty="0" smtClean="0"/>
              <a:t>Lockheed </a:t>
            </a:r>
            <a:r>
              <a:rPr lang="en-US" b="1" dirty="0" smtClean="0"/>
              <a:t>Martin &amp; Raytheon</a:t>
            </a:r>
          </a:p>
          <a:p>
            <a:endParaRPr lang="en-US" b="1" dirty="0" smtClean="0"/>
          </a:p>
          <a:p>
            <a:r>
              <a:rPr lang="en-US" b="1" dirty="0" smtClean="0"/>
              <a:t>IBM</a:t>
            </a:r>
            <a:endParaRPr lang="en-US" b="1" dirty="0" smtClean="0"/>
          </a:p>
          <a:p>
            <a:pPr lvl="1"/>
            <a:r>
              <a:rPr lang="en-US" dirty="0" smtClean="0"/>
              <a:t>Development (Tucson) - Software Engineer – 10 years</a:t>
            </a:r>
          </a:p>
          <a:p>
            <a:pPr lvl="1"/>
            <a:r>
              <a:rPr lang="en-US" dirty="0" smtClean="0"/>
              <a:t>Data replication, disaster recovery, GMU, </a:t>
            </a:r>
            <a:r>
              <a:rPr lang="en-US" dirty="0" err="1" smtClean="0"/>
              <a:t>eRCMF</a:t>
            </a:r>
            <a:r>
              <a:rPr lang="en-US" dirty="0" smtClean="0"/>
              <a:t>, TPC for Replication</a:t>
            </a:r>
          </a:p>
          <a:p>
            <a:pPr lvl="1"/>
            <a:r>
              <a:rPr lang="en-US" dirty="0" smtClean="0"/>
              <a:t>Global Support Manager (New York City) – Morgan Stanley – 2 years</a:t>
            </a:r>
          </a:p>
          <a:p>
            <a:pPr lvl="1"/>
            <a:r>
              <a:rPr lang="en-US" dirty="0" smtClean="0"/>
              <a:t>IBM Master Inventor</a:t>
            </a:r>
          </a:p>
          <a:p>
            <a:endParaRPr lang="en-US" b="1" dirty="0" smtClean="0"/>
          </a:p>
          <a:p>
            <a:r>
              <a:rPr lang="en-US" b="1" dirty="0" err="1" smtClean="0"/>
              <a:t>Vicom</a:t>
            </a:r>
            <a:r>
              <a:rPr lang="en-US" b="1" dirty="0" smtClean="0"/>
              <a:t> </a:t>
            </a:r>
            <a:r>
              <a:rPr lang="en-US" b="1" dirty="0" smtClean="0"/>
              <a:t>Infinity</a:t>
            </a:r>
          </a:p>
          <a:p>
            <a:pPr lvl="1"/>
            <a:r>
              <a:rPr lang="en-US" dirty="0" smtClean="0"/>
              <a:t>Enterprise Storage Architecture and Services – 1+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1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 bwMode="auto">
          <a:xfrm>
            <a:off x="4729253" y="4041068"/>
            <a:ext cx="3203569" cy="2628805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Replication With Practice Volumes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49407"/>
            <a:ext cx="8015287" cy="2561321"/>
          </a:xfrm>
        </p:spPr>
        <p:txBody>
          <a:bodyPr/>
          <a:lstStyle/>
          <a:p>
            <a:r>
              <a:rPr lang="en-US" dirty="0"/>
              <a:t>Standard </a:t>
            </a:r>
            <a:r>
              <a:rPr lang="en-US" dirty="0" smtClean="0"/>
              <a:t>asynchronous </a:t>
            </a:r>
            <a:r>
              <a:rPr lang="en-US" dirty="0"/>
              <a:t>replication as the </a:t>
            </a:r>
            <a:r>
              <a:rPr lang="en-US" dirty="0" smtClean="0"/>
              <a:t>basis</a:t>
            </a:r>
          </a:p>
          <a:p>
            <a:pPr lvl="1"/>
            <a:r>
              <a:rPr lang="en-US" dirty="0" smtClean="0"/>
              <a:t>Could be any of the consistent variants</a:t>
            </a:r>
            <a:endParaRPr lang="en-US" dirty="0"/>
          </a:p>
          <a:p>
            <a:r>
              <a:rPr lang="en-US" dirty="0"/>
              <a:t>Typical </a:t>
            </a:r>
            <a:r>
              <a:rPr lang="en-US" dirty="0" smtClean="0"/>
              <a:t>asynchronous </a:t>
            </a:r>
            <a:r>
              <a:rPr lang="en-US" dirty="0"/>
              <a:t>replication requires replication outage for DR testing</a:t>
            </a:r>
          </a:p>
          <a:p>
            <a:r>
              <a:rPr lang="en-US" dirty="0"/>
              <a:t>Practice volumes provide capability to continue replication during DR testing </a:t>
            </a:r>
          </a:p>
          <a:p>
            <a:r>
              <a:rPr lang="en-US" dirty="0"/>
              <a:t>Data is recovered to secondary storage </a:t>
            </a:r>
            <a:r>
              <a:rPr lang="en-US" dirty="0" smtClean="0"/>
              <a:t>system in typical manner</a:t>
            </a:r>
            <a:endParaRPr lang="en-US" dirty="0"/>
          </a:p>
          <a:p>
            <a:r>
              <a:rPr lang="en-US" dirty="0"/>
              <a:t>Point-in-Time copy created on secondary storage system</a:t>
            </a:r>
          </a:p>
          <a:p>
            <a:r>
              <a:rPr lang="en-US" dirty="0"/>
              <a:t>Replication is restarted while access to H2 volume still </a:t>
            </a:r>
            <a:r>
              <a:rPr lang="en-US" dirty="0" smtClean="0"/>
              <a:t>available</a:t>
            </a:r>
          </a:p>
          <a:p>
            <a:r>
              <a:rPr lang="en-US" dirty="0" smtClean="0"/>
              <a:t>Should recover in actual disaster using the same method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419960" y="5212786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06966" y="5218067"/>
            <a:ext cx="864096" cy="492125"/>
            <a:chOff x="5766517" y="4268855"/>
            <a:chExt cx="864096" cy="492125"/>
          </a:xfrm>
        </p:grpSpPr>
        <p:sp>
          <p:nvSpPr>
            <p:cNvPr id="10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Rectangle 587"/>
            <p:cNvSpPr>
              <a:spLocks noChangeArrowheads="1"/>
            </p:cNvSpPr>
            <p:nvPr/>
          </p:nvSpPr>
          <p:spPr bwMode="auto">
            <a:xfrm>
              <a:off x="6091139" y="4483168"/>
              <a:ext cx="227627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J2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76111" y="5214767"/>
            <a:ext cx="864096" cy="492125"/>
            <a:chOff x="5760132" y="2780748"/>
            <a:chExt cx="864096" cy="492125"/>
          </a:xfrm>
        </p:grpSpPr>
        <p:sp>
          <p:nvSpPr>
            <p:cNvPr id="14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5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Rectangle 587"/>
            <p:cNvSpPr>
              <a:spLocks noChangeArrowheads="1"/>
            </p:cNvSpPr>
            <p:nvPr/>
          </p:nvSpPr>
          <p:spPr bwMode="auto">
            <a:xfrm>
              <a:off x="6112804" y="2995061"/>
              <a:ext cx="171522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I2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ight Arrow 16"/>
          <p:cNvSpPr/>
          <p:nvPr/>
        </p:nvSpPr>
        <p:spPr bwMode="auto">
          <a:xfrm>
            <a:off x="2730349" y="5279983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5949960" y="5330562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1154449" y="4091252"/>
            <a:ext cx="1431872" cy="179721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 Storage System</a:t>
            </a: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16758" y="4822467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5829778" y="4921423"/>
            <a:ext cx="928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PIT Copy</a:t>
            </a:r>
            <a:endParaRPr lang="en-US" sz="1400" b="0" dirty="0"/>
          </a:p>
        </p:txBody>
      </p:sp>
      <p:grpSp>
        <p:nvGrpSpPr>
          <p:cNvPr id="27" name="Group 26"/>
          <p:cNvGrpSpPr/>
          <p:nvPr/>
        </p:nvGrpSpPr>
        <p:grpSpPr>
          <a:xfrm>
            <a:off x="6067425" y="5985284"/>
            <a:ext cx="864096" cy="492125"/>
            <a:chOff x="5760132" y="2780748"/>
            <a:chExt cx="864096" cy="492125"/>
          </a:xfrm>
        </p:grpSpPr>
        <p:sp>
          <p:nvSpPr>
            <p:cNvPr id="28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9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Rectangle 587"/>
            <p:cNvSpPr>
              <a:spLocks noChangeArrowheads="1"/>
            </p:cNvSpPr>
            <p:nvPr/>
          </p:nvSpPr>
          <p:spPr bwMode="auto">
            <a:xfrm>
              <a:off x="6067920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ight Arrow 30"/>
          <p:cNvSpPr/>
          <p:nvPr/>
        </p:nvSpPr>
        <p:spPr bwMode="auto">
          <a:xfrm rot="2637927">
            <a:off x="5588316" y="5765504"/>
            <a:ext cx="468234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4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31" grpId="0" animBg="1"/>
      <p:bldP spid="31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Replication – z/OS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9161" y="828723"/>
            <a:ext cx="8015287" cy="20234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altLang="en-US" dirty="0"/>
              <a:t>Asynchronous transfer of data updates</a:t>
            </a:r>
          </a:p>
          <a:p>
            <a:pPr marL="452438" lvl="2" indent="-227013">
              <a:buFontTx/>
              <a:buChar char="•"/>
            </a:pPr>
            <a:r>
              <a:rPr lang="en-US" altLang="en-US" dirty="0"/>
              <a:t>Recovery Point Objective &gt; </a:t>
            </a:r>
            <a:r>
              <a:rPr lang="en-US" altLang="en-US" dirty="0" smtClean="0"/>
              <a:t>0 but very low (~seconds)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No distance limitation</a:t>
            </a:r>
          </a:p>
          <a:p>
            <a:pPr>
              <a:buFontTx/>
              <a:buChar char="•"/>
            </a:pPr>
            <a:r>
              <a:rPr lang="en-US" altLang="en-US" dirty="0"/>
              <a:t>Little impact on application I/</a:t>
            </a:r>
            <a:r>
              <a:rPr lang="en-US" altLang="en-US" dirty="0" err="1"/>
              <a:t>Os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 smtClean="0"/>
              <a:t>Managed by </a:t>
            </a:r>
            <a:r>
              <a:rPr lang="en-US" altLang="en-US" dirty="0" smtClean="0"/>
              <a:t>System z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 smtClean="0"/>
              <a:t>Multiple Storage vendors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20272" y="5212786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Right Arrow 16"/>
          <p:cNvSpPr/>
          <p:nvPr/>
        </p:nvSpPr>
        <p:spPr bwMode="auto">
          <a:xfrm rot="19734717">
            <a:off x="2638267" y="4291621"/>
            <a:ext cx="3515925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1403648" y="5056981"/>
            <a:ext cx="1431872" cy="145818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Primary 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92803" y="4702835"/>
            <a:ext cx="19367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Asynchronous</a:t>
            </a:r>
          </a:p>
          <a:p>
            <a:pPr algn="ctr"/>
            <a:r>
              <a:rPr lang="en-US" sz="1400" b="0" dirty="0" smtClean="0"/>
              <a:t>Replication</a:t>
            </a:r>
          </a:p>
          <a:p>
            <a:pPr algn="ctr"/>
            <a:r>
              <a:rPr lang="en-US" sz="1400" b="0" dirty="0" smtClean="0"/>
              <a:t>Controlled by SDM on</a:t>
            </a:r>
          </a:p>
          <a:p>
            <a:pPr algn="ctr"/>
            <a:r>
              <a:rPr lang="en-US" sz="1400" b="0" dirty="0" smtClean="0"/>
              <a:t>Target </a:t>
            </a:r>
            <a:r>
              <a:rPr lang="en-US" sz="1400" b="0" dirty="0" smtClean="0"/>
              <a:t>System z</a:t>
            </a:r>
            <a:r>
              <a:rPr lang="en-US" sz="1400" b="0" dirty="0" smtClean="0"/>
              <a:t> </a:t>
            </a:r>
            <a:r>
              <a:rPr lang="en-US" sz="1400" b="0" dirty="0" smtClean="0"/>
              <a:t>Host</a:t>
            </a:r>
          </a:p>
        </p:txBody>
      </p:sp>
      <p:pic>
        <p:nvPicPr>
          <p:cNvPr id="23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524" y="3176128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482" y="3177874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ight Arrow 24"/>
          <p:cNvSpPr/>
          <p:nvPr/>
        </p:nvSpPr>
        <p:spPr bwMode="auto">
          <a:xfrm rot="5400000">
            <a:off x="1762834" y="4366964"/>
            <a:ext cx="799887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141691" y="5208574"/>
            <a:ext cx="864096" cy="492125"/>
            <a:chOff x="2735796" y="2780748"/>
            <a:chExt cx="864096" cy="492125"/>
          </a:xfrm>
        </p:grpSpPr>
        <p:sp>
          <p:nvSpPr>
            <p:cNvPr id="27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9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dirty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0" name="Rounded Rectangle 29"/>
          <p:cNvSpPr/>
          <p:nvPr/>
        </p:nvSpPr>
        <p:spPr bwMode="auto">
          <a:xfrm>
            <a:off x="5856549" y="5088572"/>
            <a:ext cx="1431872" cy="145818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6595" y="3132432"/>
            <a:ext cx="8018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Source </a:t>
            </a:r>
          </a:p>
          <a:p>
            <a:pPr algn="ctr"/>
            <a:r>
              <a:rPr lang="en-US" sz="1400" b="0" dirty="0" smtClean="0"/>
              <a:t>z </a:t>
            </a:r>
            <a:r>
              <a:rPr lang="en-US" sz="1400" b="0" dirty="0" smtClean="0"/>
              <a:t>Host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160477" y="3375687"/>
            <a:ext cx="692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Target</a:t>
            </a:r>
          </a:p>
          <a:p>
            <a:pPr algn="ctr"/>
            <a:r>
              <a:rPr lang="en-US" sz="1400" b="0" dirty="0" smtClean="0"/>
              <a:t>z </a:t>
            </a:r>
            <a:r>
              <a:rPr lang="en-US" sz="1400" b="0" dirty="0" smtClean="0"/>
              <a:t>Host</a:t>
            </a:r>
          </a:p>
        </p:txBody>
      </p:sp>
      <p:grpSp>
        <p:nvGrpSpPr>
          <p:cNvPr id="34" name="Group 20"/>
          <p:cNvGrpSpPr>
            <a:grpSpLocks/>
          </p:cNvGrpSpPr>
          <p:nvPr/>
        </p:nvGrpSpPr>
        <p:grpSpPr bwMode="auto">
          <a:xfrm>
            <a:off x="935596" y="3609020"/>
            <a:ext cx="628650" cy="2221471"/>
            <a:chOff x="388" y="1341"/>
            <a:chExt cx="396" cy="1341"/>
          </a:xfrm>
        </p:grpSpPr>
        <p:sp>
          <p:nvSpPr>
            <p:cNvPr id="35" name="AutoShape 11"/>
            <p:cNvSpPr>
              <a:spLocks noChangeArrowheads="1"/>
            </p:cNvSpPr>
            <p:nvPr/>
          </p:nvSpPr>
          <p:spPr bwMode="auto">
            <a:xfrm>
              <a:off x="548" y="1341"/>
              <a:ext cx="236" cy="1341"/>
            </a:xfrm>
            <a:prstGeom prst="curvedRightArrow">
              <a:avLst>
                <a:gd name="adj1" fmla="val 113644"/>
                <a:gd name="adj2" fmla="val 227288"/>
                <a:gd name="adj3" fmla="val 3333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endParaRPr lang="en-US" altLang="en-US" sz="2400" b="1">
                <a:cs typeface="Arial" panose="020B0604020202020204" pitchFamily="34" charset="0"/>
              </a:endParaRPr>
            </a:p>
          </p:txBody>
        </p:sp>
        <p:sp>
          <p:nvSpPr>
            <p:cNvPr id="36" name="Text Box 16"/>
            <p:cNvSpPr txBox="1">
              <a:spLocks noChangeArrowheads="1"/>
            </p:cNvSpPr>
            <p:nvPr/>
          </p:nvSpPr>
          <p:spPr bwMode="auto">
            <a:xfrm rot="5400000">
              <a:off x="115" y="1695"/>
              <a:ext cx="73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altLang="en-US" sz="1400" b="0" dirty="0">
                  <a:cs typeface="Arial" panose="020B0604020202020204" pitchFamily="34" charset="0"/>
                </a:rPr>
                <a:t>Server Write</a:t>
              </a:r>
            </a:p>
          </p:txBody>
        </p:sp>
      </p:grpSp>
      <p:grpSp>
        <p:nvGrpSpPr>
          <p:cNvPr id="37" name="Group 19"/>
          <p:cNvGrpSpPr>
            <a:grpSpLocks/>
          </p:cNvGrpSpPr>
          <p:nvPr/>
        </p:nvGrpSpPr>
        <p:grpSpPr bwMode="auto">
          <a:xfrm>
            <a:off x="2734414" y="2758707"/>
            <a:ext cx="690563" cy="2824426"/>
            <a:chOff x="1532" y="761"/>
            <a:chExt cx="435" cy="1791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 rot="10800000">
              <a:off x="1532" y="1211"/>
              <a:ext cx="236" cy="1341"/>
            </a:xfrm>
            <a:prstGeom prst="curvedRightArrow">
              <a:avLst>
                <a:gd name="adj1" fmla="val 113118"/>
                <a:gd name="adj2" fmla="val 227551"/>
                <a:gd name="adj3" fmla="val 33333"/>
              </a:avLst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10800000"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endParaRPr lang="en-US" sz="2400" b="1">
                <a:cs typeface="Arial" panose="020B0604020202020204" pitchFamily="34" charset="0"/>
              </a:endParaRPr>
            </a:p>
          </p:txBody>
        </p:sp>
        <p:sp>
          <p:nvSpPr>
            <p:cNvPr id="39" name="Text Box 18"/>
            <p:cNvSpPr txBox="1">
              <a:spLocks noChangeArrowheads="1"/>
            </p:cNvSpPr>
            <p:nvPr/>
          </p:nvSpPr>
          <p:spPr bwMode="auto">
            <a:xfrm rot="16200000">
              <a:off x="1091" y="1443"/>
              <a:ext cx="1558" cy="194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50000"/>
                </a:spcBef>
                <a:buClr>
                  <a:schemeClr val="accent2"/>
                </a:buClr>
                <a:buFont typeface="Wingdings" panose="05000000000000000000" pitchFamily="2" charset="2"/>
                <a:buNone/>
              </a:pPr>
              <a:r>
                <a:rPr lang="en-US" sz="1400" b="0" dirty="0">
                  <a:cs typeface="Arial" panose="020B0604020202020204" pitchFamily="34" charset="0"/>
                </a:rPr>
                <a:t>Write Acknowledge</a:t>
              </a:r>
            </a:p>
          </p:txBody>
        </p:sp>
      </p:grpSp>
      <p:sp>
        <p:nvSpPr>
          <p:cNvPr id="40" name="Right Arrow 39"/>
          <p:cNvSpPr/>
          <p:nvPr/>
        </p:nvSpPr>
        <p:spPr bwMode="auto">
          <a:xfrm rot="5400000">
            <a:off x="6139079" y="4366964"/>
            <a:ext cx="799887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341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/>
      <p:bldP spid="4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ed Rectangle 31"/>
          <p:cNvSpPr/>
          <p:nvPr/>
        </p:nvSpPr>
        <p:spPr bwMode="auto">
          <a:xfrm>
            <a:off x="5508105" y="4221088"/>
            <a:ext cx="2079389" cy="2133267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Storage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Replication – Four Volumes/</a:t>
            </a:r>
            <a:r>
              <a:rPr lang="en-US" dirty="0" err="1" smtClean="0"/>
              <a:t>PiT</a:t>
            </a:r>
            <a:r>
              <a:rPr lang="en-US" dirty="0" smtClean="0"/>
              <a:t> Copies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983076"/>
            <a:ext cx="8413625" cy="2853332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altLang="en-US" dirty="0"/>
              <a:t>Asynchronous transfer of data updates</a:t>
            </a:r>
          </a:p>
          <a:p>
            <a:pPr marL="452438" lvl="2" indent="-227013">
              <a:buFontTx/>
              <a:buChar char="•"/>
            </a:pPr>
            <a:r>
              <a:rPr lang="en-US" altLang="en-US" dirty="0"/>
              <a:t>Recovery Point Objective </a:t>
            </a:r>
            <a:r>
              <a:rPr lang="en-US" altLang="en-US" dirty="0" smtClean="0"/>
              <a:t>typically higher than previously discussed implementations</a:t>
            </a:r>
          </a:p>
          <a:p>
            <a:pPr marL="452438" lvl="2" indent="-227013">
              <a:buFontTx/>
              <a:buChar char="•"/>
            </a:pPr>
            <a:r>
              <a:rPr lang="en-US" altLang="en-US" dirty="0" smtClean="0"/>
              <a:t>RPO is 2x the “cycling period”</a:t>
            </a:r>
          </a:p>
          <a:p>
            <a:pPr marL="452438" lvl="2" indent="-227013">
              <a:buFontTx/>
              <a:buChar char="•"/>
            </a:pPr>
            <a:r>
              <a:rPr lang="en-US" altLang="en-US" dirty="0" smtClean="0"/>
              <a:t>Can tolerate lower network bandwidth</a:t>
            </a:r>
            <a:endParaRPr lang="en-US" altLang="en-US" dirty="0"/>
          </a:p>
          <a:p>
            <a:pPr>
              <a:buFontTx/>
              <a:buChar char="•"/>
            </a:pPr>
            <a:r>
              <a:rPr lang="en-US" altLang="en-US" dirty="0"/>
              <a:t>Little impact on application </a:t>
            </a:r>
            <a:r>
              <a:rPr lang="en-US" altLang="en-US" dirty="0" smtClean="0"/>
              <a:t>I/</a:t>
            </a:r>
            <a:r>
              <a:rPr lang="en-US" altLang="en-US" dirty="0" err="1" smtClean="0"/>
              <a:t>Os</a:t>
            </a:r>
            <a:endParaRPr lang="en-US" altLang="en-US" dirty="0" smtClean="0"/>
          </a:p>
          <a:p>
            <a:pPr>
              <a:buFontTx/>
              <a:buChar char="•"/>
            </a:pPr>
            <a:r>
              <a:rPr lang="en-US" altLang="en-US" dirty="0" smtClean="0"/>
              <a:t>Periodic consistent </a:t>
            </a:r>
            <a:r>
              <a:rPr lang="en-US" altLang="en-US" dirty="0" err="1" smtClean="0"/>
              <a:t>PiT</a:t>
            </a:r>
            <a:r>
              <a:rPr lang="en-US" altLang="en-US" dirty="0" smtClean="0"/>
              <a:t> copies are created from primary volumes</a:t>
            </a:r>
          </a:p>
          <a:p>
            <a:pPr>
              <a:buFontTx/>
              <a:buChar char="•"/>
            </a:pPr>
            <a:r>
              <a:rPr lang="en-US" altLang="en-US" dirty="0" err="1" smtClean="0"/>
              <a:t>PiT</a:t>
            </a:r>
            <a:r>
              <a:rPr lang="en-US" altLang="en-US" dirty="0" smtClean="0"/>
              <a:t> copies are replicated to secondary volumes</a:t>
            </a:r>
          </a:p>
          <a:p>
            <a:pPr lvl="1">
              <a:buFontTx/>
              <a:buChar char="•"/>
            </a:pPr>
            <a:r>
              <a:rPr lang="en-US" altLang="en-US" dirty="0" smtClean="0"/>
              <a:t>Does not require a consistent replication mechanism</a:t>
            </a:r>
          </a:p>
          <a:p>
            <a:pPr>
              <a:buFontTx/>
              <a:buChar char="•"/>
            </a:pPr>
            <a:r>
              <a:rPr lang="en-US" altLang="en-US" dirty="0" smtClean="0"/>
              <a:t>After copy is complete, </a:t>
            </a:r>
            <a:r>
              <a:rPr lang="en-US" altLang="en-US" dirty="0" err="1" smtClean="0"/>
              <a:t>PiT</a:t>
            </a:r>
            <a:r>
              <a:rPr lang="en-US" altLang="en-US" dirty="0" smtClean="0"/>
              <a:t> copies are created from secondary volumes for protection</a:t>
            </a:r>
          </a:p>
          <a:p>
            <a:pPr>
              <a:buFontTx/>
              <a:buChar char="•"/>
            </a:pP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47122" y="4977172"/>
            <a:ext cx="864096" cy="492125"/>
            <a:chOff x="2735796" y="2780748"/>
            <a:chExt cx="864096" cy="492125"/>
          </a:xfrm>
        </p:grpSpPr>
        <p:sp>
          <p:nvSpPr>
            <p:cNvPr id="7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ight Arrow 17"/>
          <p:cNvSpPr/>
          <p:nvPr/>
        </p:nvSpPr>
        <p:spPr bwMode="auto">
          <a:xfrm>
            <a:off x="3429606" y="5398168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187624" y="4229249"/>
            <a:ext cx="2079389" cy="2133267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03715" y="4941168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79141" y="5485711"/>
            <a:ext cx="864096" cy="492125"/>
            <a:chOff x="5766517" y="4268855"/>
            <a:chExt cx="864096" cy="492125"/>
          </a:xfrm>
        </p:grpSpPr>
        <p:sp>
          <p:nvSpPr>
            <p:cNvPr id="24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Rectangle 587"/>
            <p:cNvSpPr>
              <a:spLocks noChangeArrowheads="1"/>
            </p:cNvSpPr>
            <p:nvPr/>
          </p:nvSpPr>
          <p:spPr bwMode="auto">
            <a:xfrm>
              <a:off x="6074307" y="4483168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C1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Bent-Up Arrow 26"/>
          <p:cNvSpPr/>
          <p:nvPr/>
        </p:nvSpPr>
        <p:spPr bwMode="auto">
          <a:xfrm rot="5400000">
            <a:off x="1746181" y="5516018"/>
            <a:ext cx="327012" cy="314325"/>
          </a:xfrm>
          <a:prstGeom prst="bentUp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767603" y="4969011"/>
            <a:ext cx="864096" cy="492125"/>
            <a:chOff x="2735796" y="2780748"/>
            <a:chExt cx="864096" cy="492125"/>
          </a:xfrm>
        </p:grpSpPr>
        <p:sp>
          <p:nvSpPr>
            <p:cNvPr id="29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99622" y="5477550"/>
            <a:ext cx="864096" cy="492125"/>
            <a:chOff x="5766517" y="4268855"/>
            <a:chExt cx="864096" cy="492125"/>
          </a:xfrm>
        </p:grpSpPr>
        <p:sp>
          <p:nvSpPr>
            <p:cNvPr id="34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Rectangle 587"/>
            <p:cNvSpPr>
              <a:spLocks noChangeArrowheads="1"/>
            </p:cNvSpPr>
            <p:nvPr/>
          </p:nvSpPr>
          <p:spPr bwMode="auto">
            <a:xfrm>
              <a:off x="6074307" y="4483168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>
                  <a:solidFill>
                    <a:schemeClr val="bg1"/>
                  </a:solidFill>
                </a:rPr>
                <a:t>C</a:t>
              </a:r>
              <a:r>
                <a:rPr lang="en-US" altLang="en-US" sz="1600" dirty="0" smtClean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Bent-Up Arrow 36"/>
          <p:cNvSpPr/>
          <p:nvPr/>
        </p:nvSpPr>
        <p:spPr bwMode="auto">
          <a:xfrm rot="5400000">
            <a:off x="6066662" y="5507857"/>
            <a:ext cx="327012" cy="314325"/>
          </a:xfrm>
          <a:prstGeom prst="bentUp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82505" y="5553363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err="1" smtClean="0"/>
              <a:t>PiT</a:t>
            </a:r>
            <a:endParaRPr lang="en-US" sz="1400" b="0" dirty="0" smtClean="0"/>
          </a:p>
          <a:p>
            <a:pPr algn="ctr"/>
            <a:r>
              <a:rPr lang="en-US" sz="1400" b="0" dirty="0" smtClean="0"/>
              <a:t>Copy</a:t>
            </a:r>
            <a:endParaRPr lang="en-US" sz="1400" b="0" dirty="0"/>
          </a:p>
        </p:txBody>
      </p:sp>
      <p:sp>
        <p:nvSpPr>
          <p:cNvPr id="39" name="TextBox 38"/>
          <p:cNvSpPr txBox="1"/>
          <p:nvPr/>
        </p:nvSpPr>
        <p:spPr>
          <a:xfrm>
            <a:off x="5554173" y="5550294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err="1" smtClean="0"/>
              <a:t>PiT</a:t>
            </a:r>
            <a:endParaRPr lang="en-US" sz="1400" b="0" dirty="0" smtClean="0"/>
          </a:p>
          <a:p>
            <a:pPr algn="ctr"/>
            <a:r>
              <a:rPr lang="en-US" sz="1400" b="0" dirty="0" smtClean="0"/>
              <a:t>Copy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9102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/>
      <p:bldP spid="27" grpId="0" animBg="1"/>
      <p:bldP spid="37" grpId="0" animBg="1"/>
      <p:bldP spid="38" grpId="0"/>
      <p:bldP spid="3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 bwMode="auto">
          <a:xfrm>
            <a:off x="2970215" y="4077072"/>
            <a:ext cx="1431872" cy="179721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 Storage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Three-Site Replication - Cascading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792654"/>
            <a:ext cx="8269609" cy="2522832"/>
          </a:xfrm>
        </p:spPr>
        <p:txBody>
          <a:bodyPr/>
          <a:lstStyle/>
          <a:p>
            <a:r>
              <a:rPr lang="en-US" dirty="0" smtClean="0"/>
              <a:t>Combination of Synchronous &amp; Asynchronous </a:t>
            </a:r>
            <a:r>
              <a:rPr lang="en-US" dirty="0"/>
              <a:t>r</a:t>
            </a:r>
            <a:r>
              <a:rPr lang="en-US" dirty="0" smtClean="0"/>
              <a:t>eplication techniques</a:t>
            </a:r>
          </a:p>
          <a:p>
            <a:r>
              <a:rPr lang="en-US" dirty="0" smtClean="0"/>
              <a:t>Synchronous replication to provide High Availability at metro distances</a:t>
            </a:r>
          </a:p>
          <a:p>
            <a:pPr lvl="1"/>
            <a:r>
              <a:rPr lang="en-US" dirty="0" smtClean="0"/>
              <a:t>Protect against storage system &amp; data center disasters</a:t>
            </a:r>
          </a:p>
          <a:p>
            <a:r>
              <a:rPr lang="en-US" dirty="0" smtClean="0"/>
              <a:t>Asynchronous replication to provide disaster recovery capability at global distances</a:t>
            </a:r>
          </a:p>
          <a:p>
            <a:pPr lvl="1"/>
            <a:r>
              <a:rPr lang="en-US" dirty="0" smtClean="0"/>
              <a:t>Protect against regional disasters</a:t>
            </a:r>
          </a:p>
          <a:p>
            <a:r>
              <a:rPr lang="en-US" dirty="0" smtClean="0"/>
              <a:t>Ability to switch production between primary and secondary systems</a:t>
            </a:r>
          </a:p>
          <a:p>
            <a:r>
              <a:rPr lang="en-US" dirty="0" smtClean="0"/>
              <a:t>Incremental resynchronization between primary and tertiary if secondary lost</a:t>
            </a:r>
          </a:p>
          <a:p>
            <a:r>
              <a:rPr lang="en-US" dirty="0" smtClean="0"/>
              <a:t>Requires automation to handle the various transitions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 bwMode="auto">
          <a:xfrm>
            <a:off x="5364875" y="4105274"/>
            <a:ext cx="3203569" cy="176048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Tertiary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</p:txBody>
      </p:sp>
      <p:grpSp>
        <p:nvGrpSpPr>
          <p:cNvPr id="6" name="Group 5"/>
          <p:cNvGrpSpPr/>
          <p:nvPr/>
        </p:nvGrpSpPr>
        <p:grpSpPr>
          <a:xfrm>
            <a:off x="853059" y="5212786"/>
            <a:ext cx="864096" cy="492125"/>
            <a:chOff x="2735796" y="2780748"/>
            <a:chExt cx="864096" cy="492125"/>
          </a:xfrm>
        </p:grpSpPr>
        <p:sp>
          <p:nvSpPr>
            <p:cNvPr id="7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02893" y="5204598"/>
            <a:ext cx="864096" cy="492125"/>
            <a:chOff x="5766517" y="4268855"/>
            <a:chExt cx="864096" cy="492125"/>
          </a:xfrm>
        </p:grpSpPr>
        <p:sp>
          <p:nvSpPr>
            <p:cNvPr id="11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2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3" name="Rectangle 587"/>
            <p:cNvSpPr>
              <a:spLocks noChangeArrowheads="1"/>
            </p:cNvSpPr>
            <p:nvPr/>
          </p:nvSpPr>
          <p:spPr bwMode="auto">
            <a:xfrm>
              <a:off x="6091139" y="4483168"/>
              <a:ext cx="227627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J3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67662" y="5204598"/>
            <a:ext cx="864096" cy="492125"/>
            <a:chOff x="5760132" y="2780748"/>
            <a:chExt cx="864096" cy="492125"/>
          </a:xfrm>
        </p:grpSpPr>
        <p:sp>
          <p:nvSpPr>
            <p:cNvPr id="15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6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Rectangle 587"/>
            <p:cNvSpPr>
              <a:spLocks noChangeArrowheads="1"/>
            </p:cNvSpPr>
            <p:nvPr/>
          </p:nvSpPr>
          <p:spPr bwMode="auto">
            <a:xfrm>
              <a:off x="6067920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Right Arrow 17"/>
          <p:cNvSpPr/>
          <p:nvPr/>
        </p:nvSpPr>
        <p:spPr bwMode="auto">
          <a:xfrm>
            <a:off x="2084235" y="5248747"/>
            <a:ext cx="83158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6613315" y="5269088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75556" y="4091252"/>
            <a:ext cx="1431872" cy="17806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 Storage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83485" y="3301342"/>
            <a:ext cx="2165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Synchronous Replication</a:t>
            </a:r>
            <a:endParaRPr lang="en-US" sz="1400" b="0" dirty="0"/>
          </a:p>
        </p:txBody>
      </p:sp>
      <p:sp>
        <p:nvSpPr>
          <p:cNvPr id="22" name="TextBox 21"/>
          <p:cNvSpPr txBox="1"/>
          <p:nvPr/>
        </p:nvSpPr>
        <p:spPr>
          <a:xfrm>
            <a:off x="6465400" y="4921423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err="1" smtClean="0"/>
              <a:t>PiT</a:t>
            </a:r>
            <a:r>
              <a:rPr lang="en-US" sz="1400" b="0" dirty="0" smtClean="0"/>
              <a:t> Copy</a:t>
            </a:r>
            <a:endParaRPr lang="en-US" sz="1400" b="0" dirty="0"/>
          </a:p>
        </p:txBody>
      </p:sp>
      <p:grpSp>
        <p:nvGrpSpPr>
          <p:cNvPr id="23" name="Group 22"/>
          <p:cNvGrpSpPr/>
          <p:nvPr/>
        </p:nvGrpSpPr>
        <p:grpSpPr>
          <a:xfrm>
            <a:off x="3247718" y="5198606"/>
            <a:ext cx="864096" cy="492125"/>
            <a:chOff x="2735796" y="2780748"/>
            <a:chExt cx="864096" cy="492125"/>
          </a:xfrm>
        </p:grpSpPr>
        <p:sp>
          <p:nvSpPr>
            <p:cNvPr id="24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Right Arrow 27"/>
          <p:cNvSpPr/>
          <p:nvPr/>
        </p:nvSpPr>
        <p:spPr bwMode="auto">
          <a:xfrm>
            <a:off x="4474185" y="5229200"/>
            <a:ext cx="83158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33496" y="6530926"/>
            <a:ext cx="2255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 Replication</a:t>
            </a:r>
            <a:endParaRPr lang="en-US" sz="1400" b="0" dirty="0"/>
          </a:p>
        </p:txBody>
      </p:sp>
      <p:sp>
        <p:nvSpPr>
          <p:cNvPr id="30" name="Left Brace 29"/>
          <p:cNvSpPr>
            <a:spLocks/>
          </p:cNvSpPr>
          <p:nvPr/>
        </p:nvSpPr>
        <p:spPr bwMode="auto">
          <a:xfrm rot="5400000">
            <a:off x="2253247" y="1856223"/>
            <a:ext cx="457200" cy="384048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Left Brace 30"/>
          <p:cNvSpPr>
            <a:spLocks/>
          </p:cNvSpPr>
          <p:nvPr/>
        </p:nvSpPr>
        <p:spPr bwMode="auto">
          <a:xfrm rot="16200000">
            <a:off x="5532769" y="3513406"/>
            <a:ext cx="457200" cy="557784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45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  <p:bldP spid="30" grpId="0" animBg="1"/>
      <p:bldP spid="3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ounded Rectangle 36"/>
          <p:cNvSpPr/>
          <p:nvPr/>
        </p:nvSpPr>
        <p:spPr bwMode="auto">
          <a:xfrm>
            <a:off x="6535973" y="4077072"/>
            <a:ext cx="1431872" cy="179721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Tertiary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/>
              <a:t>S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torage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201735" y="4115421"/>
            <a:ext cx="1431872" cy="178063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Three-Site Replication – Multi-Target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013555"/>
            <a:ext cx="8341617" cy="2209817"/>
          </a:xfrm>
        </p:spPr>
        <p:txBody>
          <a:bodyPr/>
          <a:lstStyle/>
          <a:p>
            <a:r>
              <a:rPr lang="en-US" dirty="0"/>
              <a:t>Combination of Synchronous &amp; Asynchronous replication techniques</a:t>
            </a:r>
          </a:p>
          <a:p>
            <a:r>
              <a:rPr lang="en-US" dirty="0"/>
              <a:t>Synchronous replication to provide High Availability at metro distances</a:t>
            </a:r>
          </a:p>
          <a:p>
            <a:pPr lvl="1"/>
            <a:r>
              <a:rPr lang="en-US" dirty="0"/>
              <a:t>Protect against storage system &amp; data center disasters</a:t>
            </a:r>
          </a:p>
          <a:p>
            <a:r>
              <a:rPr lang="en-US" dirty="0"/>
              <a:t>Asynchronous replication to provide disaster recovery capability at global distances</a:t>
            </a:r>
          </a:p>
          <a:p>
            <a:pPr lvl="1"/>
            <a:r>
              <a:rPr lang="en-US" dirty="0"/>
              <a:t>Protect against regional </a:t>
            </a:r>
            <a:r>
              <a:rPr lang="en-US" dirty="0" smtClean="0"/>
              <a:t>disasters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479238" y="5236955"/>
            <a:ext cx="864096" cy="492125"/>
            <a:chOff x="2735796" y="2780748"/>
            <a:chExt cx="864096" cy="492125"/>
          </a:xfrm>
        </p:grpSpPr>
        <p:sp>
          <p:nvSpPr>
            <p:cNvPr id="7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9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130595" y="3304334"/>
            <a:ext cx="2165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Synchronous Replication</a:t>
            </a:r>
            <a:endParaRPr lang="en-US" sz="1400" b="0" dirty="0"/>
          </a:p>
        </p:txBody>
      </p:sp>
      <p:grpSp>
        <p:nvGrpSpPr>
          <p:cNvPr id="23" name="Group 22"/>
          <p:cNvGrpSpPr/>
          <p:nvPr/>
        </p:nvGrpSpPr>
        <p:grpSpPr>
          <a:xfrm>
            <a:off x="4146357" y="5198606"/>
            <a:ext cx="864096" cy="492125"/>
            <a:chOff x="2735796" y="2780748"/>
            <a:chExt cx="864096" cy="492125"/>
          </a:xfrm>
        </p:grpSpPr>
        <p:sp>
          <p:nvSpPr>
            <p:cNvPr id="24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7" name="Rounded Rectangle 26"/>
          <p:cNvSpPr/>
          <p:nvPr/>
        </p:nvSpPr>
        <p:spPr bwMode="auto">
          <a:xfrm>
            <a:off x="3868854" y="4077072"/>
            <a:ext cx="1431872" cy="1797213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 Storage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5502559" y="5294687"/>
            <a:ext cx="83158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29161" y="6384118"/>
            <a:ext cx="2255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 Replication</a:t>
            </a:r>
            <a:endParaRPr lang="en-US" sz="1400" b="0" dirty="0"/>
          </a:p>
        </p:txBody>
      </p:sp>
      <p:sp>
        <p:nvSpPr>
          <p:cNvPr id="30" name="Left Brace 29"/>
          <p:cNvSpPr>
            <a:spLocks/>
          </p:cNvSpPr>
          <p:nvPr/>
        </p:nvSpPr>
        <p:spPr bwMode="auto">
          <a:xfrm rot="5400000">
            <a:off x="2984984" y="1754559"/>
            <a:ext cx="457200" cy="411480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Left Brace 30"/>
          <p:cNvSpPr>
            <a:spLocks/>
          </p:cNvSpPr>
          <p:nvPr/>
        </p:nvSpPr>
        <p:spPr bwMode="auto">
          <a:xfrm rot="16200000">
            <a:off x="5728434" y="4126448"/>
            <a:ext cx="457200" cy="4114800"/>
          </a:xfrm>
          <a:prstGeom prst="lef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Left Arrow 31"/>
          <p:cNvSpPr/>
          <p:nvPr/>
        </p:nvSpPr>
        <p:spPr bwMode="auto">
          <a:xfrm>
            <a:off x="2835440" y="5286976"/>
            <a:ext cx="830974" cy="396044"/>
          </a:xfrm>
          <a:prstGeom prst="lef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6813476" y="5198606"/>
            <a:ext cx="864096" cy="492125"/>
            <a:chOff x="2735796" y="2780748"/>
            <a:chExt cx="864096" cy="492125"/>
          </a:xfrm>
        </p:grpSpPr>
        <p:sp>
          <p:nvSpPr>
            <p:cNvPr id="34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Rectangle 587"/>
            <p:cNvSpPr>
              <a:spLocks noChangeArrowheads="1"/>
            </p:cNvSpPr>
            <p:nvPr/>
          </p:nvSpPr>
          <p:spPr bwMode="auto">
            <a:xfrm>
              <a:off x="3043586" y="2995061"/>
              <a:ext cx="261289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i="0" dirty="0" smtClean="0">
                  <a:solidFill>
                    <a:schemeClr val="bg1"/>
                  </a:solidFill>
                </a:rPr>
                <a:t>H3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683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  <p:bldP spid="30" grpId="0" animBg="1"/>
      <p:bldP spid="3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836712"/>
            <a:ext cx="8015287" cy="5436604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Background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Application-Based Replication</a:t>
            </a:r>
          </a:p>
          <a:p>
            <a:endParaRPr lang="en-US" sz="2000" dirty="0" smtClean="0"/>
          </a:p>
          <a:p>
            <a:r>
              <a:rPr lang="en-US" sz="2000" dirty="0">
                <a:solidFill>
                  <a:schemeClr val="accent5">
                    <a:lumMod val="25000"/>
                  </a:schemeClr>
                </a:solidFill>
              </a:rPr>
              <a:t>Storage-Based Replication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Tape Replication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Point-in-Time Replication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Synchronous Replication 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Asynchronous Replication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Automation</a:t>
            </a:r>
          </a:p>
          <a:p>
            <a:endParaRPr lang="en-US" sz="2000" dirty="0" smtClean="0"/>
          </a:p>
          <a:p>
            <a:r>
              <a:rPr lang="en-US" sz="2000" dirty="0" smtClean="0"/>
              <a:t>Replication Examples</a:t>
            </a:r>
          </a:p>
          <a:p>
            <a:endParaRPr lang="en-US" sz="2000" dirty="0" smtClean="0"/>
          </a:p>
          <a:p>
            <a:r>
              <a:rPr lang="en-US" sz="2000" dirty="0" smtClean="0"/>
              <a:t>Key Questions for Any Solution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7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 Tiers of Business Recovery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5" name="Rectangle 72"/>
          <p:cNvSpPr>
            <a:spLocks noChangeArrowheads="1"/>
          </p:cNvSpPr>
          <p:nvPr/>
        </p:nvSpPr>
        <p:spPr bwMode="auto">
          <a:xfrm>
            <a:off x="1806575" y="2078038"/>
            <a:ext cx="6402388" cy="19272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" name="Rectangle 71"/>
          <p:cNvSpPr>
            <a:spLocks noChangeArrowheads="1"/>
          </p:cNvSpPr>
          <p:nvPr/>
        </p:nvSpPr>
        <p:spPr bwMode="auto">
          <a:xfrm>
            <a:off x="1806575" y="3873500"/>
            <a:ext cx="6402388" cy="12065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" name="Rectangle 70"/>
          <p:cNvSpPr>
            <a:spLocks noChangeArrowheads="1"/>
          </p:cNvSpPr>
          <p:nvPr/>
        </p:nvSpPr>
        <p:spPr bwMode="auto">
          <a:xfrm>
            <a:off x="1806575" y="5080000"/>
            <a:ext cx="6402388" cy="57626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56"/>
          <p:cNvSpPr>
            <a:spLocks noChangeShapeType="1"/>
          </p:cNvSpPr>
          <p:nvPr/>
        </p:nvSpPr>
        <p:spPr bwMode="auto">
          <a:xfrm flipH="1">
            <a:off x="1903413" y="2381250"/>
            <a:ext cx="338137" cy="1628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9" name="Line 57"/>
          <p:cNvSpPr>
            <a:spLocks noChangeShapeType="1"/>
          </p:cNvSpPr>
          <p:nvPr/>
        </p:nvSpPr>
        <p:spPr bwMode="auto">
          <a:xfrm flipH="1">
            <a:off x="3981450" y="4422775"/>
            <a:ext cx="1588" cy="5699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0" name="Line 60"/>
          <p:cNvSpPr>
            <a:spLocks noChangeShapeType="1"/>
          </p:cNvSpPr>
          <p:nvPr/>
        </p:nvSpPr>
        <p:spPr bwMode="auto">
          <a:xfrm flipH="1">
            <a:off x="2055813" y="2970213"/>
            <a:ext cx="500062" cy="11922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1" name="Line 59"/>
          <p:cNvSpPr>
            <a:spLocks noChangeShapeType="1"/>
          </p:cNvSpPr>
          <p:nvPr/>
        </p:nvSpPr>
        <p:spPr bwMode="auto">
          <a:xfrm flipH="1">
            <a:off x="3094038" y="3671888"/>
            <a:ext cx="3175" cy="6746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73150" y="1514475"/>
            <a:ext cx="7154863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D12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079500" y="4937125"/>
            <a:ext cx="71675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pPr eaLnBrk="0" hangingPunct="0"/>
            <a:endParaRPr lang="en-US" altLang="en-US" sz="1400" b="0" i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160463" y="1560513"/>
            <a:ext cx="24225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 dirty="0"/>
              <a:t>Mission Critical Data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107238" y="5599113"/>
            <a:ext cx="19986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/>
              <a:t>  Less Critical Data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584031" y="940963"/>
            <a:ext cx="3382963" cy="8493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r>
              <a:rPr lang="en-US" altLang="en-US" sz="1600" i="0">
                <a:solidFill>
                  <a:schemeClr val="bg1"/>
                </a:solidFill>
              </a:rPr>
              <a:t>Key Customer Objectives: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RTO – Recovery Time Objective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RPO – Recovery Point Objective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040563" y="5241925"/>
            <a:ext cx="1449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1 – PTAM*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2101850" y="5619750"/>
            <a:ext cx="498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15 Min.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2792413" y="5619750"/>
            <a:ext cx="465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1-4 Hr.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535363" y="5619750"/>
            <a:ext cx="508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4 -8 Hr.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281488" y="5619750"/>
            <a:ext cx="592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8-12 Hr..</a:t>
            </a: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5054600" y="5619750"/>
            <a:ext cx="676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12-16 Hr..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5881688" y="56197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24 Hr..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724650" y="5619750"/>
            <a:ext cx="3460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Days</a:t>
            </a: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V="1">
            <a:off x="2133600" y="5562600"/>
            <a:ext cx="3175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 flipV="1">
            <a:off x="2900363" y="5562600"/>
            <a:ext cx="1587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 flipV="1">
            <a:off x="3665538" y="5562600"/>
            <a:ext cx="4762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1825625" y="5367338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1825625" y="4767263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1825625" y="4170363"/>
            <a:ext cx="428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1825625" y="3571875"/>
            <a:ext cx="42863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825625" y="2974975"/>
            <a:ext cx="42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1825625" y="2417763"/>
            <a:ext cx="42863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4" name="Line 27"/>
          <p:cNvSpPr>
            <a:spLocks noChangeShapeType="1"/>
          </p:cNvSpPr>
          <p:nvPr/>
        </p:nvSpPr>
        <p:spPr bwMode="auto">
          <a:xfrm>
            <a:off x="2028825" y="5567363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>
            <a:off x="1825625" y="5068888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>
            <a:off x="1825625" y="446881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>
            <a:off x="1825625" y="3870325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>
            <a:off x="1825625" y="3273425"/>
            <a:ext cx="793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>
            <a:off x="1825625" y="2673350"/>
            <a:ext cx="79375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0" name="Line 33"/>
          <p:cNvSpPr>
            <a:spLocks noChangeShapeType="1"/>
          </p:cNvSpPr>
          <p:nvPr/>
        </p:nvSpPr>
        <p:spPr bwMode="auto">
          <a:xfrm>
            <a:off x="1825625" y="207486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1803400" y="2074863"/>
            <a:ext cx="5967413" cy="3594100"/>
          </a:xfrm>
          <a:custGeom>
            <a:avLst/>
            <a:gdLst>
              <a:gd name="T0" fmla="*/ 0 w 7499"/>
              <a:gd name="T1" fmla="*/ 0 h 3864"/>
              <a:gd name="T2" fmla="*/ 0 w 7499"/>
              <a:gd name="T3" fmla="*/ 3864 h 3864"/>
              <a:gd name="T4" fmla="*/ 7499 w 7499"/>
              <a:gd name="T5" fmla="*/ 3864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99" h="3864">
                <a:moveTo>
                  <a:pt x="0" y="0"/>
                </a:moveTo>
                <a:lnTo>
                  <a:pt x="0" y="3864"/>
                </a:lnTo>
                <a:lnTo>
                  <a:pt x="7499" y="3864"/>
                </a:lnTo>
              </a:path>
            </a:pathLst>
          </a:custGeom>
          <a:noFill/>
          <a:ln w="38100">
            <a:solidFill>
              <a:srgbClr val="0000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2085975" y="2054225"/>
            <a:ext cx="5195888" cy="3533775"/>
          </a:xfrm>
          <a:custGeom>
            <a:avLst/>
            <a:gdLst>
              <a:gd name="T0" fmla="*/ 0 w 5500"/>
              <a:gd name="T1" fmla="*/ 0 h 3806"/>
              <a:gd name="T2" fmla="*/ 162 w 5500"/>
              <a:gd name="T3" fmla="*/ 384 h 3806"/>
              <a:gd name="T4" fmla="*/ 355 w 5500"/>
              <a:gd name="T5" fmla="*/ 755 h 3806"/>
              <a:gd name="T6" fmla="*/ 578 w 5500"/>
              <a:gd name="T7" fmla="*/ 1109 h 3806"/>
              <a:gd name="T8" fmla="*/ 829 w 5500"/>
              <a:gd name="T9" fmla="*/ 1446 h 3806"/>
              <a:gd name="T10" fmla="*/ 1105 w 5500"/>
              <a:gd name="T11" fmla="*/ 1764 h 3806"/>
              <a:gd name="T12" fmla="*/ 1408 w 5500"/>
              <a:gd name="T13" fmla="*/ 2065 h 3806"/>
              <a:gd name="T14" fmla="*/ 1734 w 5500"/>
              <a:gd name="T15" fmla="*/ 2346 h 3806"/>
              <a:gd name="T16" fmla="*/ 2084 w 5500"/>
              <a:gd name="T17" fmla="*/ 2607 h 3806"/>
              <a:gd name="T18" fmla="*/ 2452 w 5500"/>
              <a:gd name="T19" fmla="*/ 2844 h 3806"/>
              <a:gd name="T20" fmla="*/ 2841 w 5500"/>
              <a:gd name="T21" fmla="*/ 3057 h 3806"/>
              <a:gd name="T22" fmla="*/ 3246 w 5500"/>
              <a:gd name="T23" fmla="*/ 3247 h 3806"/>
              <a:gd name="T24" fmla="*/ 3670 w 5500"/>
              <a:gd name="T25" fmla="*/ 3413 h 3806"/>
              <a:gd name="T26" fmla="*/ 4108 w 5500"/>
              <a:gd name="T27" fmla="*/ 3552 h 3806"/>
              <a:gd name="T28" fmla="*/ 4560 w 5500"/>
              <a:gd name="T29" fmla="*/ 3665 h 3806"/>
              <a:gd name="T30" fmla="*/ 5024 w 5500"/>
              <a:gd name="T31" fmla="*/ 3750 h 3806"/>
              <a:gd name="T32" fmla="*/ 5500 w 5500"/>
              <a:gd name="T33" fmla="*/ 3806 h 3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00" h="3806">
                <a:moveTo>
                  <a:pt x="0" y="0"/>
                </a:moveTo>
                <a:lnTo>
                  <a:pt x="162" y="384"/>
                </a:lnTo>
                <a:lnTo>
                  <a:pt x="355" y="755"/>
                </a:lnTo>
                <a:lnTo>
                  <a:pt x="578" y="1109"/>
                </a:lnTo>
                <a:lnTo>
                  <a:pt x="829" y="1446"/>
                </a:lnTo>
                <a:lnTo>
                  <a:pt x="1105" y="1764"/>
                </a:lnTo>
                <a:lnTo>
                  <a:pt x="1408" y="2065"/>
                </a:lnTo>
                <a:lnTo>
                  <a:pt x="1734" y="2346"/>
                </a:lnTo>
                <a:lnTo>
                  <a:pt x="2084" y="2607"/>
                </a:lnTo>
                <a:lnTo>
                  <a:pt x="2452" y="2844"/>
                </a:lnTo>
                <a:lnTo>
                  <a:pt x="2841" y="3057"/>
                </a:lnTo>
                <a:lnTo>
                  <a:pt x="3246" y="3247"/>
                </a:lnTo>
                <a:lnTo>
                  <a:pt x="3670" y="3413"/>
                </a:lnTo>
                <a:lnTo>
                  <a:pt x="4108" y="3552"/>
                </a:lnTo>
                <a:lnTo>
                  <a:pt x="4560" y="3665"/>
                </a:lnTo>
                <a:lnTo>
                  <a:pt x="5024" y="3750"/>
                </a:lnTo>
                <a:lnTo>
                  <a:pt x="5500" y="3806"/>
                </a:lnTo>
              </a:path>
            </a:pathLst>
          </a:custGeom>
          <a:noFill/>
          <a:ln w="38100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2724150" y="2927350"/>
            <a:ext cx="614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2792413" y="2757488"/>
            <a:ext cx="44831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6 - RPO=Near Zero, RTO= Manual - Disk or Tape Data Mirroring </a:t>
            </a: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3368675" y="3541713"/>
            <a:ext cx="6651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3305175" y="3352800"/>
            <a:ext cx="3870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5 - RPO &gt; 15 min. RTO= Manual; PiT or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SW Data Replication </a:t>
            </a:r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4200525" y="4200525"/>
            <a:ext cx="5762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8" name="Rectangle 41"/>
          <p:cNvSpPr>
            <a:spLocks noChangeArrowheads="1"/>
          </p:cNvSpPr>
          <p:nvPr/>
        </p:nvSpPr>
        <p:spPr bwMode="auto">
          <a:xfrm>
            <a:off x="4138613" y="4081463"/>
            <a:ext cx="32369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4 - Data Base Log Replication &amp;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Host Log Apply at Remote</a:t>
            </a:r>
          </a:p>
        </p:txBody>
      </p:sp>
      <p:sp>
        <p:nvSpPr>
          <p:cNvPr id="49" name="Rectangle 42"/>
          <p:cNvSpPr>
            <a:spLocks noChangeArrowheads="1"/>
          </p:cNvSpPr>
          <p:nvPr/>
        </p:nvSpPr>
        <p:spPr bwMode="auto">
          <a:xfrm>
            <a:off x="5095875" y="4651375"/>
            <a:ext cx="542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0" name="Rectangle 43"/>
          <p:cNvSpPr>
            <a:spLocks noChangeArrowheads="1"/>
          </p:cNvSpPr>
          <p:nvPr/>
        </p:nvSpPr>
        <p:spPr bwMode="auto">
          <a:xfrm>
            <a:off x="4956175" y="4660900"/>
            <a:ext cx="2957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3 – Electronic Tape Vaulting</a:t>
            </a:r>
          </a:p>
        </p:txBody>
      </p:sp>
      <p:sp>
        <p:nvSpPr>
          <p:cNvPr id="51" name="Rectangle 44"/>
          <p:cNvSpPr>
            <a:spLocks noChangeArrowheads="1"/>
          </p:cNvSpPr>
          <p:nvPr/>
        </p:nvSpPr>
        <p:spPr bwMode="auto">
          <a:xfrm>
            <a:off x="5992813" y="5129213"/>
            <a:ext cx="6032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2" name="Rectangle 45"/>
          <p:cNvSpPr>
            <a:spLocks noChangeArrowheads="1"/>
          </p:cNvSpPr>
          <p:nvPr/>
        </p:nvSpPr>
        <p:spPr bwMode="auto">
          <a:xfrm>
            <a:off x="5838825" y="5003800"/>
            <a:ext cx="2112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2 – PTAM &amp; Hot Site</a:t>
            </a: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 rot="-5400000">
            <a:off x="-801687" y="3535363"/>
            <a:ext cx="36480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eaLnBrk="0" hangingPunct="0"/>
            <a:r>
              <a:rPr lang="en-US" altLang="en-US" sz="1600" i="0"/>
              <a:t>Cost of Ownership</a:t>
            </a:r>
          </a:p>
          <a:p>
            <a:pPr eaLnBrk="0" hangingPunct="0"/>
            <a:r>
              <a:rPr lang="en-US" altLang="en-US" sz="1600" i="0"/>
              <a:t>(Servers/Network Bandwidth/Storage)</a:t>
            </a:r>
            <a:endParaRPr lang="en-US" altLang="en-US" sz="1600" b="0" i="0"/>
          </a:p>
        </p:txBody>
      </p:sp>
      <p:sp>
        <p:nvSpPr>
          <p:cNvPr id="54" name="Rectangle 47"/>
          <p:cNvSpPr>
            <a:spLocks noChangeArrowheads="1"/>
          </p:cNvSpPr>
          <p:nvPr/>
        </p:nvSpPr>
        <p:spPr bwMode="auto">
          <a:xfrm>
            <a:off x="2347913" y="2405063"/>
            <a:ext cx="746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5" name="Rectangle 48"/>
          <p:cNvSpPr>
            <a:spLocks noChangeArrowheads="1"/>
          </p:cNvSpPr>
          <p:nvPr/>
        </p:nvSpPr>
        <p:spPr bwMode="auto">
          <a:xfrm>
            <a:off x="2420938" y="2008188"/>
            <a:ext cx="30305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7 -  RPO=Near Zero, RTO &lt;1Hr. Server/Workload/Network/Data Automatic Site Switch</a:t>
            </a:r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2489200" y="2911475"/>
            <a:ext cx="123825" cy="9366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7" name="Oval 50"/>
          <p:cNvSpPr>
            <a:spLocks noChangeArrowheads="1"/>
          </p:cNvSpPr>
          <p:nvPr/>
        </p:nvSpPr>
        <p:spPr bwMode="auto">
          <a:xfrm>
            <a:off x="4802188" y="4887913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8" name="Oval 51"/>
          <p:cNvSpPr>
            <a:spLocks noChangeArrowheads="1"/>
          </p:cNvSpPr>
          <p:nvPr/>
        </p:nvSpPr>
        <p:spPr bwMode="auto">
          <a:xfrm>
            <a:off x="3935413" y="4378325"/>
            <a:ext cx="123825" cy="904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9" name="Oval 52"/>
          <p:cNvSpPr>
            <a:spLocks noChangeArrowheads="1"/>
          </p:cNvSpPr>
          <p:nvPr/>
        </p:nvSpPr>
        <p:spPr bwMode="auto">
          <a:xfrm>
            <a:off x="6865938" y="5499100"/>
            <a:ext cx="122237" cy="968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0" name="Oval 53"/>
          <p:cNvSpPr>
            <a:spLocks noChangeArrowheads="1"/>
          </p:cNvSpPr>
          <p:nvPr/>
        </p:nvSpPr>
        <p:spPr bwMode="auto">
          <a:xfrm>
            <a:off x="5716588" y="5248275"/>
            <a:ext cx="122237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1" name="Oval 54"/>
          <p:cNvSpPr>
            <a:spLocks noChangeArrowheads="1"/>
          </p:cNvSpPr>
          <p:nvPr/>
        </p:nvSpPr>
        <p:spPr bwMode="auto">
          <a:xfrm>
            <a:off x="2190750" y="2362200"/>
            <a:ext cx="122238" cy="98425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2" name="Text Box 55"/>
          <p:cNvSpPr txBox="1">
            <a:spLocks noChangeArrowheads="1"/>
          </p:cNvSpPr>
          <p:nvPr/>
        </p:nvSpPr>
        <p:spPr bwMode="auto">
          <a:xfrm>
            <a:off x="1074738" y="1965325"/>
            <a:ext cx="73025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91440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700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400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50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</a:t>
            </a:r>
          </a:p>
        </p:txBody>
      </p:sp>
      <p:sp>
        <p:nvSpPr>
          <p:cNvPr id="63" name="Text Box 61"/>
          <p:cNvSpPr txBox="1">
            <a:spLocks noChangeArrowheads="1"/>
          </p:cNvSpPr>
          <p:nvPr/>
        </p:nvSpPr>
        <p:spPr bwMode="auto">
          <a:xfrm>
            <a:off x="609600" y="5943600"/>
            <a:ext cx="746601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/>
          <a:p>
            <a:pPr eaLnBrk="0" hangingPunct="0"/>
            <a:r>
              <a:rPr lang="en-US" altLang="en-US" sz="1600" i="0"/>
              <a:t>Time to Recover – How quickly is an application recovered after a disaster?</a:t>
            </a:r>
          </a:p>
        </p:txBody>
      </p:sp>
      <p:sp>
        <p:nvSpPr>
          <p:cNvPr id="64" name="Oval 62"/>
          <p:cNvSpPr>
            <a:spLocks noChangeArrowheads="1"/>
          </p:cNvSpPr>
          <p:nvPr/>
        </p:nvSpPr>
        <p:spPr bwMode="auto">
          <a:xfrm>
            <a:off x="3044825" y="3595688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5" name="Text Box 69"/>
          <p:cNvSpPr txBox="1">
            <a:spLocks noChangeArrowheads="1"/>
          </p:cNvSpPr>
          <p:nvPr/>
        </p:nvSpPr>
        <p:spPr bwMode="auto">
          <a:xfrm>
            <a:off x="1588" y="6226175"/>
            <a:ext cx="2798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0" i="0"/>
              <a:t>*PTAM – Pickup Truck Access Method</a:t>
            </a:r>
          </a:p>
        </p:txBody>
      </p:sp>
      <p:sp>
        <p:nvSpPr>
          <p:cNvPr id="66" name="Text Box 74"/>
          <p:cNvSpPr txBox="1">
            <a:spLocks noChangeArrowheads="1"/>
          </p:cNvSpPr>
          <p:nvPr/>
        </p:nvSpPr>
        <p:spPr bwMode="auto">
          <a:xfrm>
            <a:off x="1819275" y="4076700"/>
            <a:ext cx="1677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 b="0" i="0">
                <a:solidFill>
                  <a:schemeClr val="bg1"/>
                </a:solidFill>
              </a:rPr>
              <a:t>Active Secondary Site</a:t>
            </a:r>
          </a:p>
        </p:txBody>
      </p:sp>
      <p:sp>
        <p:nvSpPr>
          <p:cNvPr id="67" name="Text Box 76"/>
          <p:cNvSpPr txBox="1">
            <a:spLocks noChangeArrowheads="1"/>
          </p:cNvSpPr>
          <p:nvPr/>
        </p:nvSpPr>
        <p:spPr bwMode="auto">
          <a:xfrm>
            <a:off x="1808163" y="5205413"/>
            <a:ext cx="2917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00" b="0" i="0">
                <a:solidFill>
                  <a:schemeClr val="bg1"/>
                </a:solidFill>
              </a:rPr>
              <a:t>Point-in-time Backup to Tape</a:t>
            </a:r>
          </a:p>
        </p:txBody>
      </p:sp>
      <p:sp>
        <p:nvSpPr>
          <p:cNvPr id="68" name="Text Box 77"/>
          <p:cNvSpPr txBox="1">
            <a:spLocks noChangeArrowheads="1"/>
          </p:cNvSpPr>
          <p:nvPr/>
        </p:nvSpPr>
        <p:spPr bwMode="auto">
          <a:xfrm>
            <a:off x="2114550" y="4581525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4+ hrs</a:t>
            </a:r>
          </a:p>
        </p:txBody>
      </p:sp>
      <p:sp>
        <p:nvSpPr>
          <p:cNvPr id="69" name="Text Box 78"/>
          <p:cNvSpPr txBox="1">
            <a:spLocks noChangeArrowheads="1"/>
          </p:cNvSpPr>
          <p:nvPr/>
        </p:nvSpPr>
        <p:spPr bwMode="auto">
          <a:xfrm>
            <a:off x="4533900" y="5162550"/>
            <a:ext cx="1144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24+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Days</a:t>
            </a:r>
          </a:p>
        </p:txBody>
      </p:sp>
    </p:spTree>
    <p:extLst>
      <p:ext uri="{BB962C8B-B14F-4D97-AF65-F5344CB8AC3E}">
        <p14:creationId xmlns:p14="http://schemas.microsoft.com/office/powerpoint/2010/main" val="318532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197601" cy="454025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Hyperswap</a:t>
            </a:r>
            <a:r>
              <a:rPr lang="en-US" dirty="0" smtClean="0"/>
              <a:t> for Synchronous Replication Configurations</a:t>
            </a:r>
          </a:p>
          <a:p>
            <a:r>
              <a:rPr lang="en-US" dirty="0" smtClean="0"/>
              <a:t>Triggered when there is a problem writing or accessing the primary storage devices</a:t>
            </a:r>
          </a:p>
          <a:p>
            <a:r>
              <a:rPr lang="en-US" dirty="0" smtClean="0"/>
              <a:t>Swap from using primary storage devices to secondary storage devices</a:t>
            </a:r>
          </a:p>
          <a:p>
            <a:r>
              <a:rPr lang="en-US" dirty="0" smtClean="0"/>
              <a:t>Transparent to applications (brief pause on the order of seconds)</a:t>
            </a:r>
          </a:p>
          <a:p>
            <a:r>
              <a:rPr lang="en-US" dirty="0"/>
              <a:t>Steps</a:t>
            </a:r>
          </a:p>
          <a:p>
            <a:pPr lvl="1"/>
            <a:r>
              <a:rPr lang="en-US" dirty="0"/>
              <a:t>Physically switch the secondary storage devices to be primary and allow access</a:t>
            </a:r>
          </a:p>
          <a:p>
            <a:pPr lvl="1"/>
            <a:r>
              <a:rPr lang="en-US" dirty="0"/>
              <a:t>Logically switch the OS internal pointers in the UCBs</a:t>
            </a:r>
          </a:p>
          <a:p>
            <a:pPr lvl="1"/>
            <a:r>
              <a:rPr lang="en-US" dirty="0"/>
              <a:t>Applications are not aware that they are now using the secondary devices</a:t>
            </a:r>
          </a:p>
          <a:p>
            <a:r>
              <a:rPr lang="en-US" dirty="0" smtClean="0"/>
              <a:t>No </a:t>
            </a:r>
            <a:r>
              <a:rPr lang="en-US" dirty="0" smtClean="0"/>
              <a:t>Shutdown, No Configuration Changes, No IPL</a:t>
            </a:r>
          </a:p>
          <a:p>
            <a:r>
              <a:rPr lang="en-US" dirty="0" smtClean="0"/>
              <a:t>Managed by Automation software (GDPS, TPC for Replication)</a:t>
            </a:r>
          </a:p>
          <a:p>
            <a:r>
              <a:rPr lang="en-US" dirty="0" smtClean="0"/>
              <a:t>Planned </a:t>
            </a:r>
            <a:r>
              <a:rPr lang="en-US" dirty="0" err="1" smtClean="0"/>
              <a:t>Hyperswap</a:t>
            </a:r>
            <a:endParaRPr lang="en-US" dirty="0" smtClean="0"/>
          </a:p>
          <a:p>
            <a:pPr lvl="1"/>
            <a:r>
              <a:rPr lang="en-US" dirty="0" smtClean="0"/>
              <a:t>Use for maintenance, production site move, migration</a:t>
            </a:r>
          </a:p>
          <a:p>
            <a:r>
              <a:rPr lang="en-US" dirty="0" smtClean="0"/>
              <a:t>Unplanned </a:t>
            </a:r>
            <a:r>
              <a:rPr lang="en-US" dirty="0" err="1" smtClean="0"/>
              <a:t>Hyperswap</a:t>
            </a:r>
            <a:endParaRPr lang="en-US" dirty="0" smtClean="0"/>
          </a:p>
          <a:p>
            <a:pPr lvl="1"/>
            <a:r>
              <a:rPr lang="en-US" dirty="0" smtClean="0"/>
              <a:t>Automated to protect against storage system failure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9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Tivoli Storage Productivity Center for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Automate and simplify </a:t>
            </a:r>
            <a:r>
              <a:rPr lang="en-US" dirty="0"/>
              <a:t>c</a:t>
            </a:r>
            <a:r>
              <a:rPr lang="en-US" dirty="0" smtClean="0"/>
              <a:t>omplex </a:t>
            </a:r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r</a:t>
            </a:r>
            <a:r>
              <a:rPr lang="en-US" dirty="0" smtClean="0"/>
              <a:t>eplication tasks</a:t>
            </a:r>
          </a:p>
          <a:p>
            <a:r>
              <a:rPr lang="en-US" dirty="0" smtClean="0"/>
              <a:t>Control multiple replication types and storage systems from a single pane</a:t>
            </a:r>
          </a:p>
          <a:p>
            <a:pPr lvl="1"/>
            <a:r>
              <a:rPr lang="en-US" dirty="0" smtClean="0"/>
              <a:t>Including CKD and FB volumes</a:t>
            </a:r>
          </a:p>
          <a:p>
            <a:r>
              <a:rPr lang="en-US" dirty="0" smtClean="0"/>
              <a:t>Added Error Protection </a:t>
            </a:r>
          </a:p>
          <a:p>
            <a:r>
              <a:rPr lang="en-US" dirty="0" smtClean="0"/>
              <a:t>Added Ease of Use</a:t>
            </a:r>
          </a:p>
          <a:p>
            <a:r>
              <a:rPr lang="en-US" dirty="0" smtClean="0"/>
              <a:t>Facilitates DR Testing and DR Recovery</a:t>
            </a:r>
          </a:p>
          <a:p>
            <a:r>
              <a:rPr lang="en-US" dirty="0" smtClean="0"/>
              <a:t>Enables Basic </a:t>
            </a:r>
            <a:r>
              <a:rPr lang="en-US" dirty="0" err="1" smtClean="0"/>
              <a:t>Hyperswap</a:t>
            </a:r>
            <a:r>
              <a:rPr lang="en-US" dirty="0" smtClean="0"/>
              <a:t>, </a:t>
            </a:r>
            <a:r>
              <a:rPr lang="en-US" dirty="0" err="1" smtClean="0"/>
              <a:t>Hyperswap</a:t>
            </a:r>
            <a:r>
              <a:rPr lang="en-US" dirty="0" smtClean="0"/>
              <a:t>, Open </a:t>
            </a:r>
            <a:r>
              <a:rPr lang="en-US" dirty="0" err="1" smtClean="0"/>
              <a:t>Hyperswap</a:t>
            </a:r>
            <a:endParaRPr lang="en-US" dirty="0" smtClean="0"/>
          </a:p>
          <a:p>
            <a:r>
              <a:rPr lang="en-US" dirty="0" smtClean="0"/>
              <a:t>GUI-based</a:t>
            </a:r>
          </a:p>
          <a:p>
            <a:pPr marL="509588" lvl="1" indent="-163513">
              <a:spcBef>
                <a:spcPct val="0"/>
              </a:spcBef>
              <a:buClr>
                <a:srgbClr val="000000"/>
              </a:buClr>
              <a:buFont typeface="Arial" charset="0"/>
              <a:buChar char="–"/>
              <a:defRPr/>
            </a:pPr>
            <a:r>
              <a:rPr lang="en-US" sz="1400" dirty="0">
                <a:solidFill>
                  <a:srgbClr val="000000"/>
                </a:solidFill>
                <a:latin typeface="Arial"/>
                <a:cs typeface="Arial" charset="0"/>
              </a:rPr>
              <a:t>Operational control of replication </a:t>
            </a:r>
          </a:p>
          <a:p>
            <a:pPr marL="346075" lvl="1" indent="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 charset="0"/>
              </a:rPr>
              <a:t>environment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 charset="0"/>
              </a:rPr>
              <a:t>via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 charset="0"/>
              </a:rPr>
              <a:t>a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 charset="0"/>
              </a:rPr>
              <a:t>GUI 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 charset="0"/>
              </a:rPr>
              <a:t>rather</a:t>
            </a:r>
          </a:p>
          <a:p>
            <a:pPr marL="346075" lvl="1" indent="0">
              <a:spcBef>
                <a:spcPct val="0"/>
              </a:spcBef>
              <a:buClr>
                <a:srgbClr val="000000"/>
              </a:buClr>
              <a:buNone/>
              <a:defRPr/>
            </a:pPr>
            <a:r>
              <a:rPr lang="en-US" sz="1400" dirty="0" smtClean="0">
                <a:solidFill>
                  <a:srgbClr val="000000"/>
                </a:solidFill>
                <a:latin typeface="Arial"/>
                <a:cs typeface="Arial" charset="0"/>
              </a:rPr>
              <a:t>than </a:t>
            </a:r>
            <a:r>
              <a:rPr lang="en-US" sz="1400" dirty="0">
                <a:solidFill>
                  <a:srgbClr val="000000"/>
                </a:solidFill>
                <a:latin typeface="Arial"/>
                <a:cs typeface="Arial" charset="0"/>
              </a:rPr>
              <a:t>DSCLI scripts or TSO commands</a:t>
            </a:r>
          </a:p>
          <a:p>
            <a:pPr marL="855663" lvl="2" indent="-173038">
              <a:spcBef>
                <a:spcPct val="0"/>
              </a:spcBef>
              <a:buClr>
                <a:srgbClr val="000000"/>
              </a:buClr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cs typeface="Arial" charset="0"/>
              </a:rPr>
              <a:t>Also provides a </a:t>
            </a:r>
            <a:r>
              <a:rPr lang="en-US" dirty="0" smtClean="0">
                <a:solidFill>
                  <a:srgbClr val="000000"/>
                </a:solidFill>
                <a:latin typeface="Arial"/>
                <a:cs typeface="Arial" charset="0"/>
              </a:rPr>
              <a:t>CLI</a:t>
            </a:r>
            <a:endParaRPr lang="en-US" dirty="0">
              <a:solidFill>
                <a:srgbClr val="000000"/>
              </a:solidFill>
              <a:latin typeface="Arial"/>
              <a:cs typeface="Arial" charset="0"/>
            </a:endParaRPr>
          </a:p>
          <a:p>
            <a:r>
              <a:rPr lang="en-US" dirty="0" smtClean="0"/>
              <a:t>Linux, Windows, AIX, z/OS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021" y="3649977"/>
            <a:ext cx="4319972" cy="2803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55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Globally Dispersed Parallel </a:t>
            </a:r>
            <a:r>
              <a:rPr lang="en-US" dirty="0" err="1"/>
              <a:t>Sysplex</a:t>
            </a:r>
            <a:r>
              <a:rPr lang="en-US" dirty="0"/>
              <a:t> (GDPS)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269609" cy="4540250"/>
          </a:xfrm>
        </p:spPr>
        <p:txBody>
          <a:bodyPr/>
          <a:lstStyle/>
          <a:p>
            <a:r>
              <a:rPr lang="en-US" dirty="0" smtClean="0"/>
              <a:t>Enables Business Recovery Tier 7 capability</a:t>
            </a:r>
          </a:p>
          <a:p>
            <a:r>
              <a:rPr lang="en-US" dirty="0" smtClean="0"/>
              <a:t>Manage </a:t>
            </a:r>
            <a:r>
              <a:rPr lang="en-US" dirty="0"/>
              <a:t>all forms of replication</a:t>
            </a:r>
          </a:p>
          <a:p>
            <a:r>
              <a:rPr lang="en-US" dirty="0" smtClean="0"/>
              <a:t>Manage </a:t>
            </a:r>
            <a:r>
              <a:rPr lang="en-US" dirty="0" err="1" smtClean="0"/>
              <a:t>Hyperswap</a:t>
            </a:r>
            <a:endParaRPr lang="en-US" dirty="0" smtClean="0"/>
          </a:p>
          <a:p>
            <a:r>
              <a:rPr lang="en-US" dirty="0" smtClean="0"/>
              <a:t>Drive down RTO through automation</a:t>
            </a:r>
          </a:p>
          <a:p>
            <a:r>
              <a:rPr lang="en-US" dirty="0" smtClean="0"/>
              <a:t>Scripting Capability provides ability to automate the recovery process at the DR site</a:t>
            </a:r>
          </a:p>
          <a:p>
            <a:pPr lvl="1"/>
            <a:r>
              <a:rPr lang="en-US" dirty="0" smtClean="0"/>
              <a:t>Enable CBU</a:t>
            </a:r>
          </a:p>
          <a:p>
            <a:pPr lvl="1"/>
            <a:r>
              <a:rPr lang="en-US" dirty="0" smtClean="0"/>
              <a:t>Automate Recovery of Disk systems</a:t>
            </a:r>
          </a:p>
          <a:p>
            <a:pPr lvl="1"/>
            <a:r>
              <a:rPr lang="en-US" dirty="0" smtClean="0"/>
              <a:t>Automate IPL of LPARs</a:t>
            </a:r>
          </a:p>
          <a:p>
            <a:pPr lvl="1"/>
            <a:r>
              <a:rPr lang="en-US" dirty="0" smtClean="0"/>
              <a:t>Automate application startup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64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High Availability &amp; Disaster Recovery 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519238"/>
            <a:ext cx="8305613" cy="4540250"/>
          </a:xfrm>
        </p:spPr>
        <p:txBody>
          <a:bodyPr/>
          <a:lstStyle/>
          <a:p>
            <a:r>
              <a:rPr lang="en-US" dirty="0" smtClean="0"/>
              <a:t>Information is your most important commodity – need to protect it</a:t>
            </a:r>
          </a:p>
          <a:p>
            <a:r>
              <a:rPr lang="en-US" dirty="0" smtClean="0"/>
              <a:t>What happens to your company if you don’t have access to your production data for a minute?  An hour?  A day?  A month? </a:t>
            </a:r>
          </a:p>
          <a:p>
            <a:r>
              <a:rPr lang="en-US" dirty="0" smtClean="0"/>
              <a:t>How much money does your company lose every minute? </a:t>
            </a:r>
          </a:p>
          <a:p>
            <a:pPr lvl="1"/>
            <a:r>
              <a:rPr lang="en-US" dirty="0" smtClean="0"/>
              <a:t>Amazon.com loses </a:t>
            </a:r>
            <a:r>
              <a:rPr lang="en-US" dirty="0"/>
              <a:t>$</a:t>
            </a:r>
            <a:r>
              <a:rPr lang="en-US" dirty="0" smtClean="0"/>
              <a:t>66,240 per minute (Forbes.com – 8/19/2013)</a:t>
            </a:r>
          </a:p>
          <a:p>
            <a:pPr lvl="1"/>
            <a:r>
              <a:rPr lang="en-US" dirty="0" smtClean="0"/>
              <a:t>Ebay.com loses $120,000 per minute (ebay.com)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 Tiers of Business Recovery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5" name="Rectangle 72"/>
          <p:cNvSpPr>
            <a:spLocks noChangeArrowheads="1"/>
          </p:cNvSpPr>
          <p:nvPr/>
        </p:nvSpPr>
        <p:spPr bwMode="auto">
          <a:xfrm>
            <a:off x="1806575" y="2078038"/>
            <a:ext cx="6402388" cy="19272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" name="Rectangle 71"/>
          <p:cNvSpPr>
            <a:spLocks noChangeArrowheads="1"/>
          </p:cNvSpPr>
          <p:nvPr/>
        </p:nvSpPr>
        <p:spPr bwMode="auto">
          <a:xfrm>
            <a:off x="1806575" y="3873500"/>
            <a:ext cx="6402388" cy="12065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" name="Rectangle 70"/>
          <p:cNvSpPr>
            <a:spLocks noChangeArrowheads="1"/>
          </p:cNvSpPr>
          <p:nvPr/>
        </p:nvSpPr>
        <p:spPr bwMode="auto">
          <a:xfrm>
            <a:off x="1806575" y="5080000"/>
            <a:ext cx="6402388" cy="57626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56"/>
          <p:cNvSpPr>
            <a:spLocks noChangeShapeType="1"/>
          </p:cNvSpPr>
          <p:nvPr/>
        </p:nvSpPr>
        <p:spPr bwMode="auto">
          <a:xfrm flipH="1">
            <a:off x="1903413" y="2381250"/>
            <a:ext cx="338137" cy="1628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9" name="Line 57"/>
          <p:cNvSpPr>
            <a:spLocks noChangeShapeType="1"/>
          </p:cNvSpPr>
          <p:nvPr/>
        </p:nvSpPr>
        <p:spPr bwMode="auto">
          <a:xfrm flipH="1">
            <a:off x="3981450" y="4422775"/>
            <a:ext cx="1588" cy="5699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0" name="Line 60"/>
          <p:cNvSpPr>
            <a:spLocks noChangeShapeType="1"/>
          </p:cNvSpPr>
          <p:nvPr/>
        </p:nvSpPr>
        <p:spPr bwMode="auto">
          <a:xfrm flipH="1">
            <a:off x="2055813" y="2970213"/>
            <a:ext cx="500062" cy="11922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1" name="Line 59"/>
          <p:cNvSpPr>
            <a:spLocks noChangeShapeType="1"/>
          </p:cNvSpPr>
          <p:nvPr/>
        </p:nvSpPr>
        <p:spPr bwMode="auto">
          <a:xfrm flipH="1">
            <a:off x="3094038" y="3671888"/>
            <a:ext cx="3175" cy="6746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73150" y="1514475"/>
            <a:ext cx="7154863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D12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079500" y="4937125"/>
            <a:ext cx="71675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pPr eaLnBrk="0" hangingPunct="0"/>
            <a:endParaRPr lang="en-US" altLang="en-US" sz="1400" b="0" i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160463" y="1560513"/>
            <a:ext cx="24225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 dirty="0"/>
              <a:t>Mission Critical Data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107238" y="5599113"/>
            <a:ext cx="19986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/>
              <a:t>  Less Critical Data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584031" y="940963"/>
            <a:ext cx="3382963" cy="8493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r>
              <a:rPr lang="en-US" altLang="en-US" sz="1600" i="0">
                <a:solidFill>
                  <a:schemeClr val="bg1"/>
                </a:solidFill>
              </a:rPr>
              <a:t>Key Customer Objectives: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RTO – Recovery Time Objective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RPO – Recovery Point Objective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040563" y="5241925"/>
            <a:ext cx="1449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1 – PTAM*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2101850" y="5619750"/>
            <a:ext cx="498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15 Min.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2792413" y="5619750"/>
            <a:ext cx="465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1-4 Hr.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535363" y="5619750"/>
            <a:ext cx="508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4 -8 Hr.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281488" y="5619750"/>
            <a:ext cx="592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8-12 Hr..</a:t>
            </a: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5054600" y="5619750"/>
            <a:ext cx="676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12-16 Hr..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5881688" y="56197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24 Hr..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724650" y="5619750"/>
            <a:ext cx="3460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Days</a:t>
            </a: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V="1">
            <a:off x="2133600" y="5562600"/>
            <a:ext cx="3175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 flipV="1">
            <a:off x="2900363" y="5562600"/>
            <a:ext cx="1587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 flipV="1">
            <a:off x="3665538" y="5562600"/>
            <a:ext cx="4762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1825625" y="5367338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1825625" y="4767263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1825625" y="4170363"/>
            <a:ext cx="428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1825625" y="3571875"/>
            <a:ext cx="42863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825625" y="2974975"/>
            <a:ext cx="42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1825625" y="2417763"/>
            <a:ext cx="42863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4" name="Line 27"/>
          <p:cNvSpPr>
            <a:spLocks noChangeShapeType="1"/>
          </p:cNvSpPr>
          <p:nvPr/>
        </p:nvSpPr>
        <p:spPr bwMode="auto">
          <a:xfrm>
            <a:off x="2028825" y="5567363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>
            <a:off x="1825625" y="5068888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>
            <a:off x="1825625" y="446881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>
            <a:off x="1825625" y="3870325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>
            <a:off x="1825625" y="3273425"/>
            <a:ext cx="793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>
            <a:off x="1825625" y="2673350"/>
            <a:ext cx="79375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0" name="Line 33"/>
          <p:cNvSpPr>
            <a:spLocks noChangeShapeType="1"/>
          </p:cNvSpPr>
          <p:nvPr/>
        </p:nvSpPr>
        <p:spPr bwMode="auto">
          <a:xfrm>
            <a:off x="1825625" y="207486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1803400" y="2074863"/>
            <a:ext cx="5967413" cy="3594100"/>
          </a:xfrm>
          <a:custGeom>
            <a:avLst/>
            <a:gdLst>
              <a:gd name="T0" fmla="*/ 0 w 7499"/>
              <a:gd name="T1" fmla="*/ 0 h 3864"/>
              <a:gd name="T2" fmla="*/ 0 w 7499"/>
              <a:gd name="T3" fmla="*/ 3864 h 3864"/>
              <a:gd name="T4" fmla="*/ 7499 w 7499"/>
              <a:gd name="T5" fmla="*/ 3864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99" h="3864">
                <a:moveTo>
                  <a:pt x="0" y="0"/>
                </a:moveTo>
                <a:lnTo>
                  <a:pt x="0" y="3864"/>
                </a:lnTo>
                <a:lnTo>
                  <a:pt x="7499" y="3864"/>
                </a:lnTo>
              </a:path>
            </a:pathLst>
          </a:custGeom>
          <a:noFill/>
          <a:ln w="38100">
            <a:solidFill>
              <a:srgbClr val="0000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2085975" y="2054225"/>
            <a:ext cx="5195888" cy="3533775"/>
          </a:xfrm>
          <a:custGeom>
            <a:avLst/>
            <a:gdLst>
              <a:gd name="T0" fmla="*/ 0 w 5500"/>
              <a:gd name="T1" fmla="*/ 0 h 3806"/>
              <a:gd name="T2" fmla="*/ 162 w 5500"/>
              <a:gd name="T3" fmla="*/ 384 h 3806"/>
              <a:gd name="T4" fmla="*/ 355 w 5500"/>
              <a:gd name="T5" fmla="*/ 755 h 3806"/>
              <a:gd name="T6" fmla="*/ 578 w 5500"/>
              <a:gd name="T7" fmla="*/ 1109 h 3806"/>
              <a:gd name="T8" fmla="*/ 829 w 5500"/>
              <a:gd name="T9" fmla="*/ 1446 h 3806"/>
              <a:gd name="T10" fmla="*/ 1105 w 5500"/>
              <a:gd name="T11" fmla="*/ 1764 h 3806"/>
              <a:gd name="T12" fmla="*/ 1408 w 5500"/>
              <a:gd name="T13" fmla="*/ 2065 h 3806"/>
              <a:gd name="T14" fmla="*/ 1734 w 5500"/>
              <a:gd name="T15" fmla="*/ 2346 h 3806"/>
              <a:gd name="T16" fmla="*/ 2084 w 5500"/>
              <a:gd name="T17" fmla="*/ 2607 h 3806"/>
              <a:gd name="T18" fmla="*/ 2452 w 5500"/>
              <a:gd name="T19" fmla="*/ 2844 h 3806"/>
              <a:gd name="T20" fmla="*/ 2841 w 5500"/>
              <a:gd name="T21" fmla="*/ 3057 h 3806"/>
              <a:gd name="T22" fmla="*/ 3246 w 5500"/>
              <a:gd name="T23" fmla="*/ 3247 h 3806"/>
              <a:gd name="T24" fmla="*/ 3670 w 5500"/>
              <a:gd name="T25" fmla="*/ 3413 h 3806"/>
              <a:gd name="T26" fmla="*/ 4108 w 5500"/>
              <a:gd name="T27" fmla="*/ 3552 h 3806"/>
              <a:gd name="T28" fmla="*/ 4560 w 5500"/>
              <a:gd name="T29" fmla="*/ 3665 h 3806"/>
              <a:gd name="T30" fmla="*/ 5024 w 5500"/>
              <a:gd name="T31" fmla="*/ 3750 h 3806"/>
              <a:gd name="T32" fmla="*/ 5500 w 5500"/>
              <a:gd name="T33" fmla="*/ 3806 h 3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00" h="3806">
                <a:moveTo>
                  <a:pt x="0" y="0"/>
                </a:moveTo>
                <a:lnTo>
                  <a:pt x="162" y="384"/>
                </a:lnTo>
                <a:lnTo>
                  <a:pt x="355" y="755"/>
                </a:lnTo>
                <a:lnTo>
                  <a:pt x="578" y="1109"/>
                </a:lnTo>
                <a:lnTo>
                  <a:pt x="829" y="1446"/>
                </a:lnTo>
                <a:lnTo>
                  <a:pt x="1105" y="1764"/>
                </a:lnTo>
                <a:lnTo>
                  <a:pt x="1408" y="2065"/>
                </a:lnTo>
                <a:lnTo>
                  <a:pt x="1734" y="2346"/>
                </a:lnTo>
                <a:lnTo>
                  <a:pt x="2084" y="2607"/>
                </a:lnTo>
                <a:lnTo>
                  <a:pt x="2452" y="2844"/>
                </a:lnTo>
                <a:lnTo>
                  <a:pt x="2841" y="3057"/>
                </a:lnTo>
                <a:lnTo>
                  <a:pt x="3246" y="3247"/>
                </a:lnTo>
                <a:lnTo>
                  <a:pt x="3670" y="3413"/>
                </a:lnTo>
                <a:lnTo>
                  <a:pt x="4108" y="3552"/>
                </a:lnTo>
                <a:lnTo>
                  <a:pt x="4560" y="3665"/>
                </a:lnTo>
                <a:lnTo>
                  <a:pt x="5024" y="3750"/>
                </a:lnTo>
                <a:lnTo>
                  <a:pt x="5500" y="3806"/>
                </a:lnTo>
              </a:path>
            </a:pathLst>
          </a:custGeom>
          <a:noFill/>
          <a:ln w="38100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2724150" y="2927350"/>
            <a:ext cx="614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2792413" y="2757488"/>
            <a:ext cx="44831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6 - RPO=Near Zero, RTO= Manual - Disk or Tape Data Mirroring </a:t>
            </a: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3368675" y="3541713"/>
            <a:ext cx="6651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3305175" y="3352800"/>
            <a:ext cx="3870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5 - RPO &gt; 15 min. RTO= Manual; PiT or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SW Data Replication </a:t>
            </a:r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4200525" y="4200525"/>
            <a:ext cx="5762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8" name="Rectangle 41"/>
          <p:cNvSpPr>
            <a:spLocks noChangeArrowheads="1"/>
          </p:cNvSpPr>
          <p:nvPr/>
        </p:nvSpPr>
        <p:spPr bwMode="auto">
          <a:xfrm>
            <a:off x="4138613" y="4081463"/>
            <a:ext cx="32369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4 - Data Base Log Replication &amp;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Host Log Apply at Remote</a:t>
            </a:r>
          </a:p>
        </p:txBody>
      </p:sp>
      <p:sp>
        <p:nvSpPr>
          <p:cNvPr id="49" name="Rectangle 42"/>
          <p:cNvSpPr>
            <a:spLocks noChangeArrowheads="1"/>
          </p:cNvSpPr>
          <p:nvPr/>
        </p:nvSpPr>
        <p:spPr bwMode="auto">
          <a:xfrm>
            <a:off x="5095875" y="4651375"/>
            <a:ext cx="542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0" name="Rectangle 43"/>
          <p:cNvSpPr>
            <a:spLocks noChangeArrowheads="1"/>
          </p:cNvSpPr>
          <p:nvPr/>
        </p:nvSpPr>
        <p:spPr bwMode="auto">
          <a:xfrm>
            <a:off x="4956175" y="4660900"/>
            <a:ext cx="2957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3 – Electronic Tape Vaulting</a:t>
            </a:r>
          </a:p>
        </p:txBody>
      </p:sp>
      <p:sp>
        <p:nvSpPr>
          <p:cNvPr id="51" name="Rectangle 44"/>
          <p:cNvSpPr>
            <a:spLocks noChangeArrowheads="1"/>
          </p:cNvSpPr>
          <p:nvPr/>
        </p:nvSpPr>
        <p:spPr bwMode="auto">
          <a:xfrm>
            <a:off x="5992813" y="5129213"/>
            <a:ext cx="6032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2" name="Rectangle 45"/>
          <p:cNvSpPr>
            <a:spLocks noChangeArrowheads="1"/>
          </p:cNvSpPr>
          <p:nvPr/>
        </p:nvSpPr>
        <p:spPr bwMode="auto">
          <a:xfrm>
            <a:off x="5838825" y="5003800"/>
            <a:ext cx="2112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2 – PTAM &amp; Hot Site</a:t>
            </a: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 rot="-5400000">
            <a:off x="-801687" y="3535363"/>
            <a:ext cx="36480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eaLnBrk="0" hangingPunct="0"/>
            <a:r>
              <a:rPr lang="en-US" altLang="en-US" sz="1600" i="0"/>
              <a:t>Cost of Ownership</a:t>
            </a:r>
          </a:p>
          <a:p>
            <a:pPr eaLnBrk="0" hangingPunct="0"/>
            <a:r>
              <a:rPr lang="en-US" altLang="en-US" sz="1600" i="0"/>
              <a:t>(Servers/Network Bandwidth/Storage)</a:t>
            </a:r>
            <a:endParaRPr lang="en-US" altLang="en-US" sz="1600" b="0" i="0"/>
          </a:p>
        </p:txBody>
      </p:sp>
      <p:sp>
        <p:nvSpPr>
          <p:cNvPr id="54" name="Rectangle 47"/>
          <p:cNvSpPr>
            <a:spLocks noChangeArrowheads="1"/>
          </p:cNvSpPr>
          <p:nvPr/>
        </p:nvSpPr>
        <p:spPr bwMode="auto">
          <a:xfrm>
            <a:off x="2347913" y="2405063"/>
            <a:ext cx="746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5" name="Rectangle 48"/>
          <p:cNvSpPr>
            <a:spLocks noChangeArrowheads="1"/>
          </p:cNvSpPr>
          <p:nvPr/>
        </p:nvSpPr>
        <p:spPr bwMode="auto">
          <a:xfrm>
            <a:off x="2420938" y="2008188"/>
            <a:ext cx="30305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7 -  RPO=Near Zero, RTO &lt;1Hr. Server/Workload/Network/Data Automatic Site Switch</a:t>
            </a:r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2489200" y="2911475"/>
            <a:ext cx="123825" cy="9366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7" name="Oval 50"/>
          <p:cNvSpPr>
            <a:spLocks noChangeArrowheads="1"/>
          </p:cNvSpPr>
          <p:nvPr/>
        </p:nvSpPr>
        <p:spPr bwMode="auto">
          <a:xfrm>
            <a:off x="4802188" y="4887913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8" name="Oval 51"/>
          <p:cNvSpPr>
            <a:spLocks noChangeArrowheads="1"/>
          </p:cNvSpPr>
          <p:nvPr/>
        </p:nvSpPr>
        <p:spPr bwMode="auto">
          <a:xfrm>
            <a:off x="3935413" y="4378325"/>
            <a:ext cx="123825" cy="904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9" name="Oval 52"/>
          <p:cNvSpPr>
            <a:spLocks noChangeArrowheads="1"/>
          </p:cNvSpPr>
          <p:nvPr/>
        </p:nvSpPr>
        <p:spPr bwMode="auto">
          <a:xfrm>
            <a:off x="6865938" y="5499100"/>
            <a:ext cx="122237" cy="968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0" name="Oval 53"/>
          <p:cNvSpPr>
            <a:spLocks noChangeArrowheads="1"/>
          </p:cNvSpPr>
          <p:nvPr/>
        </p:nvSpPr>
        <p:spPr bwMode="auto">
          <a:xfrm>
            <a:off x="5716588" y="5248275"/>
            <a:ext cx="122237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1" name="Oval 54"/>
          <p:cNvSpPr>
            <a:spLocks noChangeArrowheads="1"/>
          </p:cNvSpPr>
          <p:nvPr/>
        </p:nvSpPr>
        <p:spPr bwMode="auto">
          <a:xfrm>
            <a:off x="2190750" y="2362200"/>
            <a:ext cx="122238" cy="98425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2" name="Text Box 55"/>
          <p:cNvSpPr txBox="1">
            <a:spLocks noChangeArrowheads="1"/>
          </p:cNvSpPr>
          <p:nvPr/>
        </p:nvSpPr>
        <p:spPr bwMode="auto">
          <a:xfrm>
            <a:off x="1074738" y="1965325"/>
            <a:ext cx="73025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91440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700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400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50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</a:t>
            </a:r>
          </a:p>
        </p:txBody>
      </p:sp>
      <p:sp>
        <p:nvSpPr>
          <p:cNvPr id="63" name="Text Box 61"/>
          <p:cNvSpPr txBox="1">
            <a:spLocks noChangeArrowheads="1"/>
          </p:cNvSpPr>
          <p:nvPr/>
        </p:nvSpPr>
        <p:spPr bwMode="auto">
          <a:xfrm>
            <a:off x="609600" y="5943600"/>
            <a:ext cx="746601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/>
          <a:p>
            <a:pPr eaLnBrk="0" hangingPunct="0"/>
            <a:r>
              <a:rPr lang="en-US" altLang="en-US" sz="1600" i="0"/>
              <a:t>Time to Recover – How quickly is an application recovered after a disaster?</a:t>
            </a:r>
          </a:p>
        </p:txBody>
      </p:sp>
      <p:sp>
        <p:nvSpPr>
          <p:cNvPr id="64" name="Oval 62"/>
          <p:cNvSpPr>
            <a:spLocks noChangeArrowheads="1"/>
          </p:cNvSpPr>
          <p:nvPr/>
        </p:nvSpPr>
        <p:spPr bwMode="auto">
          <a:xfrm>
            <a:off x="3044825" y="3595688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5" name="Text Box 69"/>
          <p:cNvSpPr txBox="1">
            <a:spLocks noChangeArrowheads="1"/>
          </p:cNvSpPr>
          <p:nvPr/>
        </p:nvSpPr>
        <p:spPr bwMode="auto">
          <a:xfrm>
            <a:off x="1588" y="6226175"/>
            <a:ext cx="2798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0" i="0"/>
              <a:t>*PTAM – Pickup Truck Access Method</a:t>
            </a:r>
          </a:p>
        </p:txBody>
      </p:sp>
      <p:sp>
        <p:nvSpPr>
          <p:cNvPr id="66" name="Text Box 74"/>
          <p:cNvSpPr txBox="1">
            <a:spLocks noChangeArrowheads="1"/>
          </p:cNvSpPr>
          <p:nvPr/>
        </p:nvSpPr>
        <p:spPr bwMode="auto">
          <a:xfrm>
            <a:off x="1819275" y="4076700"/>
            <a:ext cx="1677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 b="0" i="0">
                <a:solidFill>
                  <a:schemeClr val="bg1"/>
                </a:solidFill>
              </a:rPr>
              <a:t>Active Secondary Site</a:t>
            </a:r>
          </a:p>
        </p:txBody>
      </p:sp>
      <p:sp>
        <p:nvSpPr>
          <p:cNvPr id="67" name="Text Box 76"/>
          <p:cNvSpPr txBox="1">
            <a:spLocks noChangeArrowheads="1"/>
          </p:cNvSpPr>
          <p:nvPr/>
        </p:nvSpPr>
        <p:spPr bwMode="auto">
          <a:xfrm>
            <a:off x="1808163" y="5205413"/>
            <a:ext cx="2917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00" b="0" i="0">
                <a:solidFill>
                  <a:schemeClr val="bg1"/>
                </a:solidFill>
              </a:rPr>
              <a:t>Point-in-time Backup to Tape</a:t>
            </a:r>
          </a:p>
        </p:txBody>
      </p:sp>
      <p:sp>
        <p:nvSpPr>
          <p:cNvPr id="68" name="Text Box 77"/>
          <p:cNvSpPr txBox="1">
            <a:spLocks noChangeArrowheads="1"/>
          </p:cNvSpPr>
          <p:nvPr/>
        </p:nvSpPr>
        <p:spPr bwMode="auto">
          <a:xfrm>
            <a:off x="2114550" y="4581525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4+ hrs</a:t>
            </a:r>
          </a:p>
        </p:txBody>
      </p:sp>
      <p:sp>
        <p:nvSpPr>
          <p:cNvPr id="69" name="Text Box 78"/>
          <p:cNvSpPr txBox="1">
            <a:spLocks noChangeArrowheads="1"/>
          </p:cNvSpPr>
          <p:nvPr/>
        </p:nvSpPr>
        <p:spPr bwMode="auto">
          <a:xfrm>
            <a:off x="4533900" y="5162550"/>
            <a:ext cx="1144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24+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Days</a:t>
            </a:r>
          </a:p>
        </p:txBody>
      </p:sp>
    </p:spTree>
    <p:extLst>
      <p:ext uri="{BB962C8B-B14F-4D97-AF65-F5344CB8AC3E}">
        <p14:creationId xmlns:p14="http://schemas.microsoft.com/office/powerpoint/2010/main" val="399144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Replication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Synchronous solutions do not work at distance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Asynchronous solutions have data loss and potential problems managing consistency, particularly across different storage platforms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Maximizing use of long distance link is critical for many customers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Smaller customers may want to purchase extended links which meet maximum transfer requirements for a shift, not their 15 second peak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Being able to test, </a:t>
            </a:r>
            <a:r>
              <a:rPr lang="en-US" altLang="en-US" dirty="0" smtClean="0"/>
              <a:t>recover data at the recovery site, </a:t>
            </a:r>
            <a:r>
              <a:rPr lang="en-US" altLang="en-US" dirty="0"/>
              <a:t>and </a:t>
            </a:r>
            <a:r>
              <a:rPr lang="en-US" altLang="en-US" dirty="0" smtClean="0"/>
              <a:t>replicate back to the production site after resolution is critical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If you have not successfully tested your DR procedures, you do NOT have DR procedures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Practice how you recover, and recover how you practice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8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836712"/>
            <a:ext cx="8015287" cy="5436604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Background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Application-Based Replication</a:t>
            </a:r>
          </a:p>
          <a:p>
            <a:endParaRPr lang="en-US" sz="2000" dirty="0" smtClean="0"/>
          </a:p>
          <a:p>
            <a:r>
              <a:rPr lang="en-US" sz="2000" dirty="0">
                <a:solidFill>
                  <a:schemeClr val="accent5">
                    <a:lumMod val="25000"/>
                  </a:schemeClr>
                </a:solidFill>
              </a:rPr>
              <a:t>Storage-Based Replication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Tape Replication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Point-in-Time Replication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Synchronous Replication </a:t>
            </a:r>
          </a:p>
          <a:p>
            <a:pPr lvl="1"/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Asynchronous Replication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Automation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Replication Examples</a:t>
            </a:r>
          </a:p>
          <a:p>
            <a:endParaRPr lang="en-US" sz="2000" dirty="0" smtClean="0"/>
          </a:p>
          <a:p>
            <a:r>
              <a:rPr lang="en-US" sz="2000" dirty="0" smtClean="0"/>
              <a:t>Key Questions for Any Solution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 bwMode="auto">
          <a:xfrm>
            <a:off x="3010430" y="4353795"/>
            <a:ext cx="1431872" cy="210969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For Purpose – Two &amp; Three Site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1627484"/>
          </a:xfrm>
        </p:spPr>
        <p:txBody>
          <a:bodyPr/>
          <a:lstStyle/>
          <a:p>
            <a:r>
              <a:rPr lang="en-US" dirty="0" smtClean="0"/>
              <a:t>Tailor your solution to your needs (and budget)</a:t>
            </a:r>
          </a:p>
          <a:p>
            <a:r>
              <a:rPr lang="en-US" dirty="0" smtClean="0"/>
              <a:t>Synchronous replication for everything</a:t>
            </a:r>
          </a:p>
          <a:p>
            <a:r>
              <a:rPr lang="en-US" dirty="0" smtClean="0"/>
              <a:t>Three-site Synchronous/Asynchronous only for your most important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802307" y="4522662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 bwMode="auto">
          <a:xfrm>
            <a:off x="485683" y="4366857"/>
            <a:ext cx="1431872" cy="210969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Primary 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99" y="2888940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 bwMode="auto">
          <a:xfrm rot="5400000">
            <a:off x="995379" y="3892102"/>
            <a:ext cx="4779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295572" y="4473797"/>
            <a:ext cx="864096" cy="492125"/>
            <a:chOff x="2735796" y="2780748"/>
            <a:chExt cx="864096" cy="492125"/>
          </a:xfrm>
        </p:grpSpPr>
        <p:sp>
          <p:nvSpPr>
            <p:cNvPr id="1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dirty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42261" y="3169206"/>
            <a:ext cx="1170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Source Host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5535178" y="4759974"/>
            <a:ext cx="3203569" cy="1709404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Tertiary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702054" y="5170042"/>
            <a:ext cx="864096" cy="492125"/>
            <a:chOff x="5766517" y="4268855"/>
            <a:chExt cx="864096" cy="492125"/>
          </a:xfrm>
        </p:grpSpPr>
        <p:sp>
          <p:nvSpPr>
            <p:cNvPr id="25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Rectangle 587"/>
            <p:cNvSpPr>
              <a:spLocks noChangeArrowheads="1"/>
            </p:cNvSpPr>
            <p:nvPr/>
          </p:nvSpPr>
          <p:spPr bwMode="auto">
            <a:xfrm>
              <a:off x="6091139" y="4483168"/>
              <a:ext cx="227627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J3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10894" y="5170042"/>
            <a:ext cx="864096" cy="492125"/>
            <a:chOff x="5760132" y="2780748"/>
            <a:chExt cx="864096" cy="492125"/>
          </a:xfrm>
        </p:grpSpPr>
        <p:sp>
          <p:nvSpPr>
            <p:cNvPr id="29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Rectangle 587"/>
            <p:cNvSpPr>
              <a:spLocks noChangeArrowheads="1"/>
            </p:cNvSpPr>
            <p:nvPr/>
          </p:nvSpPr>
          <p:spPr bwMode="auto">
            <a:xfrm>
              <a:off x="6067920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Right Arrow 31"/>
          <p:cNvSpPr/>
          <p:nvPr/>
        </p:nvSpPr>
        <p:spPr bwMode="auto">
          <a:xfrm>
            <a:off x="6784512" y="5234532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4561" y="4862265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err="1" smtClean="0"/>
              <a:t>PiT</a:t>
            </a:r>
            <a:r>
              <a:rPr lang="en-US" sz="1400" b="0" dirty="0" smtClean="0"/>
              <a:t> Copy</a:t>
            </a:r>
            <a:endParaRPr lang="en-US" sz="1400" b="0" dirty="0"/>
          </a:p>
        </p:txBody>
      </p:sp>
      <p:grpSp>
        <p:nvGrpSpPr>
          <p:cNvPr id="34" name="Group 33"/>
          <p:cNvGrpSpPr/>
          <p:nvPr/>
        </p:nvGrpSpPr>
        <p:grpSpPr>
          <a:xfrm>
            <a:off x="791580" y="5115495"/>
            <a:ext cx="864096" cy="492125"/>
            <a:chOff x="2735796" y="2780748"/>
            <a:chExt cx="864096" cy="492125"/>
          </a:xfrm>
        </p:grpSpPr>
        <p:sp>
          <p:nvSpPr>
            <p:cNvPr id="35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320128" y="5142425"/>
            <a:ext cx="864096" cy="492125"/>
            <a:chOff x="2735796" y="2780748"/>
            <a:chExt cx="864096" cy="492125"/>
          </a:xfrm>
        </p:grpSpPr>
        <p:sp>
          <p:nvSpPr>
            <p:cNvPr id="39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41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dirty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Right Arrow 41"/>
          <p:cNvSpPr/>
          <p:nvPr/>
        </p:nvSpPr>
        <p:spPr bwMode="auto">
          <a:xfrm>
            <a:off x="2012408" y="5204017"/>
            <a:ext cx="9084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3" name="Right Arrow 42"/>
          <p:cNvSpPr/>
          <p:nvPr/>
        </p:nvSpPr>
        <p:spPr bwMode="auto">
          <a:xfrm>
            <a:off x="2007126" y="4611184"/>
            <a:ext cx="9084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4" name="Right Arrow 43"/>
          <p:cNvSpPr/>
          <p:nvPr/>
        </p:nvSpPr>
        <p:spPr bwMode="auto">
          <a:xfrm>
            <a:off x="4537156" y="5206915"/>
            <a:ext cx="9084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07563" y="4158802"/>
            <a:ext cx="1229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Synchronous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335577" y="4157313"/>
            <a:ext cx="1319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Asynchronous</a:t>
            </a:r>
          </a:p>
        </p:txBody>
      </p:sp>
    </p:spTree>
    <p:extLst>
      <p:ext uri="{BB962C8B-B14F-4D97-AF65-F5344CB8AC3E}">
        <p14:creationId xmlns:p14="http://schemas.microsoft.com/office/powerpoint/2010/main" val="369781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 bwMode="auto">
          <a:xfrm>
            <a:off x="4367367" y="4329100"/>
            <a:ext cx="3505786" cy="1947767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 For Purpose – Asynchronous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1546521"/>
          </a:xfrm>
        </p:spPr>
        <p:txBody>
          <a:bodyPr/>
          <a:lstStyle/>
          <a:p>
            <a:r>
              <a:rPr lang="en-US" dirty="0" smtClean="0"/>
              <a:t>Save money and reduce complexity by replicating some data consistently and other data with no consistency</a:t>
            </a:r>
          </a:p>
          <a:p>
            <a:r>
              <a:rPr lang="en-US" dirty="0" smtClean="0"/>
              <a:t>Make sure you understand the ramifications of these decisions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802307" y="4522662"/>
            <a:ext cx="864096" cy="492125"/>
            <a:chOff x="2735796" y="2780748"/>
            <a:chExt cx="864096" cy="492125"/>
          </a:xfrm>
        </p:grpSpPr>
        <p:sp>
          <p:nvSpPr>
            <p:cNvPr id="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 bwMode="auto">
          <a:xfrm>
            <a:off x="485683" y="4366857"/>
            <a:ext cx="1431872" cy="210969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Primary 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99" y="2888940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 bwMode="auto">
          <a:xfrm rot="5400000">
            <a:off x="995379" y="3892102"/>
            <a:ext cx="4779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652509" y="4449102"/>
            <a:ext cx="864096" cy="492125"/>
            <a:chOff x="2735796" y="2780748"/>
            <a:chExt cx="864096" cy="492125"/>
          </a:xfrm>
        </p:grpSpPr>
        <p:sp>
          <p:nvSpPr>
            <p:cNvPr id="1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dirty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42261" y="3169206"/>
            <a:ext cx="1170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Source Host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706363" y="5117730"/>
            <a:ext cx="864096" cy="492125"/>
            <a:chOff x="5766517" y="4268855"/>
            <a:chExt cx="864096" cy="492125"/>
          </a:xfrm>
        </p:grpSpPr>
        <p:sp>
          <p:nvSpPr>
            <p:cNvPr id="25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Rectangle 587"/>
            <p:cNvSpPr>
              <a:spLocks noChangeArrowheads="1"/>
            </p:cNvSpPr>
            <p:nvPr/>
          </p:nvSpPr>
          <p:spPr bwMode="auto">
            <a:xfrm>
              <a:off x="6091139" y="4483168"/>
              <a:ext cx="227627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J3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Right Arrow 31"/>
          <p:cNvSpPr/>
          <p:nvPr/>
        </p:nvSpPr>
        <p:spPr bwMode="auto">
          <a:xfrm>
            <a:off x="5788821" y="5182220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38147" y="4935206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err="1" smtClean="0"/>
              <a:t>PiT</a:t>
            </a:r>
            <a:r>
              <a:rPr lang="en-US" sz="1400" b="0" dirty="0" smtClean="0"/>
              <a:t> Copy</a:t>
            </a:r>
            <a:endParaRPr lang="en-US" sz="1400" b="0" dirty="0"/>
          </a:p>
        </p:txBody>
      </p:sp>
      <p:grpSp>
        <p:nvGrpSpPr>
          <p:cNvPr id="34" name="Group 33"/>
          <p:cNvGrpSpPr/>
          <p:nvPr/>
        </p:nvGrpSpPr>
        <p:grpSpPr>
          <a:xfrm>
            <a:off x="791580" y="5115495"/>
            <a:ext cx="864096" cy="492125"/>
            <a:chOff x="2735796" y="2780748"/>
            <a:chExt cx="864096" cy="492125"/>
          </a:xfrm>
        </p:grpSpPr>
        <p:sp>
          <p:nvSpPr>
            <p:cNvPr id="35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677065" y="5117730"/>
            <a:ext cx="864096" cy="492125"/>
            <a:chOff x="2735796" y="2780748"/>
            <a:chExt cx="864096" cy="492125"/>
          </a:xfrm>
        </p:grpSpPr>
        <p:sp>
          <p:nvSpPr>
            <p:cNvPr id="39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41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dirty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Right Arrow 41"/>
          <p:cNvSpPr/>
          <p:nvPr/>
        </p:nvSpPr>
        <p:spPr bwMode="auto">
          <a:xfrm>
            <a:off x="2012408" y="5204017"/>
            <a:ext cx="2233417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3" name="Right Arrow 42"/>
          <p:cNvSpPr/>
          <p:nvPr/>
        </p:nvSpPr>
        <p:spPr bwMode="auto">
          <a:xfrm>
            <a:off x="2007126" y="4611184"/>
            <a:ext cx="2238699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40808" y="4414380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No Consistency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400921" y="5535240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Consistent</a:t>
            </a:r>
          </a:p>
          <a:p>
            <a:pPr algn="ctr"/>
            <a:r>
              <a:rPr lang="en-US" sz="1400" b="0" dirty="0" smtClean="0"/>
              <a:t>Asynchronous</a:t>
            </a:r>
          </a:p>
        </p:txBody>
      </p:sp>
    </p:spTree>
    <p:extLst>
      <p:ext uri="{BB962C8B-B14F-4D97-AF65-F5344CB8AC3E}">
        <p14:creationId xmlns:p14="http://schemas.microsoft.com/office/powerpoint/2010/main" val="89623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ounded Rectangle 28"/>
          <p:cNvSpPr/>
          <p:nvPr/>
        </p:nvSpPr>
        <p:spPr bwMode="auto">
          <a:xfrm>
            <a:off x="5809204" y="4371859"/>
            <a:ext cx="1431872" cy="207683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 Storage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Cost Asynchronous with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2450504"/>
          </a:xfrm>
        </p:spPr>
        <p:txBody>
          <a:bodyPr/>
          <a:lstStyle/>
          <a:p>
            <a:r>
              <a:rPr lang="en-US" dirty="0" smtClean="0"/>
              <a:t>Create periodic consistent </a:t>
            </a:r>
            <a:r>
              <a:rPr lang="en-US" dirty="0" err="1" smtClean="0"/>
              <a:t>PiT</a:t>
            </a:r>
            <a:r>
              <a:rPr lang="en-US" dirty="0" smtClean="0"/>
              <a:t> copies of primary production volumes</a:t>
            </a:r>
          </a:p>
          <a:p>
            <a:r>
              <a:rPr lang="en-US" dirty="0" smtClean="0"/>
              <a:t>Use asynchronous replication with no consistency to copy all data to secondary</a:t>
            </a:r>
          </a:p>
          <a:p>
            <a:r>
              <a:rPr lang="en-US" dirty="0" smtClean="0"/>
              <a:t>When all the data is copied, the secondary volumes are consistent</a:t>
            </a:r>
          </a:p>
          <a:p>
            <a:r>
              <a:rPr lang="en-US" dirty="0" smtClean="0"/>
              <a:t>Lower network bandwidth requirements</a:t>
            </a:r>
          </a:p>
          <a:p>
            <a:r>
              <a:rPr lang="en-US" dirty="0" smtClean="0"/>
              <a:t>Avoids extra volume at secondary site</a:t>
            </a:r>
          </a:p>
          <a:p>
            <a:r>
              <a:rPr lang="en-US" dirty="0" smtClean="0"/>
              <a:t>Use Space Efficient </a:t>
            </a:r>
            <a:r>
              <a:rPr lang="en-US" dirty="0" err="1" smtClean="0"/>
              <a:t>PiT</a:t>
            </a:r>
            <a:r>
              <a:rPr lang="en-US" dirty="0" smtClean="0"/>
              <a:t> copy to conserve even more space</a:t>
            </a:r>
          </a:p>
          <a:p>
            <a:r>
              <a:rPr lang="en-US" dirty="0" smtClean="0"/>
              <a:t>Useful for testing, data analytics, or high RPO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99" y="3773532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 bwMode="auto">
          <a:xfrm>
            <a:off x="1095549" y="4695870"/>
            <a:ext cx="4779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24079" y="4016100"/>
            <a:ext cx="1170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Source Host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872427" y="5118995"/>
            <a:ext cx="864096" cy="492125"/>
            <a:chOff x="2735796" y="2780748"/>
            <a:chExt cx="864096" cy="492125"/>
          </a:xfrm>
        </p:grpSpPr>
        <p:sp>
          <p:nvSpPr>
            <p:cNvPr id="4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8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9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ounded Rectangle 49"/>
          <p:cNvSpPr/>
          <p:nvPr/>
        </p:nvSpPr>
        <p:spPr bwMode="auto">
          <a:xfrm>
            <a:off x="1612929" y="4371072"/>
            <a:ext cx="2079389" cy="2133267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504446" y="5627534"/>
            <a:ext cx="864096" cy="492125"/>
            <a:chOff x="5766517" y="4268855"/>
            <a:chExt cx="864096" cy="492125"/>
          </a:xfrm>
        </p:grpSpPr>
        <p:sp>
          <p:nvSpPr>
            <p:cNvPr id="52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3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4" name="Rectangle 587"/>
            <p:cNvSpPr>
              <a:spLocks noChangeArrowheads="1"/>
            </p:cNvSpPr>
            <p:nvPr/>
          </p:nvSpPr>
          <p:spPr bwMode="auto">
            <a:xfrm>
              <a:off x="6085528" y="4483168"/>
              <a:ext cx="238848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T1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Bent-Up Arrow 54"/>
          <p:cNvSpPr/>
          <p:nvPr/>
        </p:nvSpPr>
        <p:spPr bwMode="auto">
          <a:xfrm rot="5400000">
            <a:off x="2171486" y="5657841"/>
            <a:ext cx="327012" cy="314325"/>
          </a:xfrm>
          <a:prstGeom prst="bentUp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07810" y="5695186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err="1" smtClean="0"/>
              <a:t>PiT</a:t>
            </a:r>
            <a:endParaRPr lang="en-US" sz="1400" b="0" dirty="0" smtClean="0"/>
          </a:p>
          <a:p>
            <a:pPr algn="ctr"/>
            <a:r>
              <a:rPr lang="en-US" sz="1400" b="0" dirty="0" smtClean="0"/>
              <a:t>Copy</a:t>
            </a:r>
            <a:endParaRPr lang="en-US" sz="1400" b="0" dirty="0"/>
          </a:p>
        </p:txBody>
      </p:sp>
      <p:sp>
        <p:nvSpPr>
          <p:cNvPr id="23" name="Right Arrow 22"/>
          <p:cNvSpPr/>
          <p:nvPr/>
        </p:nvSpPr>
        <p:spPr bwMode="auto">
          <a:xfrm>
            <a:off x="3816855" y="5780488"/>
            <a:ext cx="186781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80181" y="5303324"/>
            <a:ext cx="1319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Asynchronous</a:t>
            </a:r>
          </a:p>
          <a:p>
            <a:pPr algn="ctr"/>
            <a:r>
              <a:rPr lang="en-US" sz="1400" b="0" dirty="0" smtClean="0"/>
              <a:t>Replication</a:t>
            </a:r>
            <a:endParaRPr lang="en-US" sz="1400" b="0" dirty="0"/>
          </a:p>
        </p:txBody>
      </p:sp>
      <p:grpSp>
        <p:nvGrpSpPr>
          <p:cNvPr id="25" name="Group 24"/>
          <p:cNvGrpSpPr/>
          <p:nvPr/>
        </p:nvGrpSpPr>
        <p:grpSpPr>
          <a:xfrm>
            <a:off x="6093092" y="5621397"/>
            <a:ext cx="864096" cy="492125"/>
            <a:chOff x="2735796" y="2780748"/>
            <a:chExt cx="864096" cy="492125"/>
          </a:xfrm>
        </p:grpSpPr>
        <p:sp>
          <p:nvSpPr>
            <p:cNvPr id="2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569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ounded Rectangle 46"/>
          <p:cNvSpPr/>
          <p:nvPr/>
        </p:nvSpPr>
        <p:spPr bwMode="auto">
          <a:xfrm>
            <a:off x="5536737" y="5286446"/>
            <a:ext cx="2970875" cy="994315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algn="ctr">
              <a:buClr>
                <a:schemeClr val="bg1"/>
              </a:buClr>
            </a:pPr>
            <a:r>
              <a:rPr lang="en-US" sz="1400" dirty="0" smtClean="0"/>
              <a:t>Quaternary(?) 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3010430" y="3417691"/>
            <a:ext cx="1431872" cy="145818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Secondary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Site Replication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1824239"/>
          </a:xfrm>
        </p:spPr>
        <p:txBody>
          <a:bodyPr/>
          <a:lstStyle/>
          <a:p>
            <a:r>
              <a:rPr lang="en-US" dirty="0" smtClean="0"/>
              <a:t>Synchronous replication to provide high-availability</a:t>
            </a:r>
          </a:p>
          <a:p>
            <a:r>
              <a:rPr lang="en-US" dirty="0" smtClean="0"/>
              <a:t>Asynchronous cascaded replication to provide global distance DR capability</a:t>
            </a:r>
          </a:p>
          <a:p>
            <a:r>
              <a:rPr lang="en-US" dirty="0" smtClean="0"/>
              <a:t>Cascaded asynchronous leg to provide another copy of data</a:t>
            </a:r>
          </a:p>
          <a:p>
            <a:pPr lvl="1"/>
            <a:r>
              <a:rPr lang="en-US" dirty="0" smtClean="0"/>
              <a:t>Used for development, testing, data analytics</a:t>
            </a:r>
          </a:p>
          <a:p>
            <a:pPr lvl="1"/>
            <a:r>
              <a:rPr lang="en-US" dirty="0" smtClean="0"/>
              <a:t>Only consistent periodically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485683" y="3430753"/>
            <a:ext cx="1431872" cy="1458182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Primary Storage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98" y="5417709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 bwMode="auto">
          <a:xfrm rot="16200000">
            <a:off x="921488" y="4897033"/>
            <a:ext cx="4779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721076" y="5417709"/>
            <a:ext cx="864096" cy="492125"/>
            <a:chOff x="2735796" y="2780748"/>
            <a:chExt cx="864096" cy="492125"/>
          </a:xfrm>
        </p:grpSpPr>
        <p:sp>
          <p:nvSpPr>
            <p:cNvPr id="1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8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H4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42261" y="5779414"/>
            <a:ext cx="1170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Source Host</a:t>
            </a:r>
          </a:p>
        </p:txBody>
      </p:sp>
      <p:sp>
        <p:nvSpPr>
          <p:cNvPr id="23" name="Rounded Rectangle 22"/>
          <p:cNvSpPr/>
          <p:nvPr/>
        </p:nvSpPr>
        <p:spPr bwMode="auto">
          <a:xfrm>
            <a:off x="5536737" y="3390064"/>
            <a:ext cx="3203569" cy="1471041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Tertiary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 System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643516" y="3596104"/>
            <a:ext cx="864096" cy="492125"/>
            <a:chOff x="5766517" y="4268855"/>
            <a:chExt cx="864096" cy="492125"/>
          </a:xfrm>
        </p:grpSpPr>
        <p:sp>
          <p:nvSpPr>
            <p:cNvPr id="25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6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7" name="Rectangle 587"/>
            <p:cNvSpPr>
              <a:spLocks noChangeArrowheads="1"/>
            </p:cNvSpPr>
            <p:nvPr/>
          </p:nvSpPr>
          <p:spPr bwMode="auto">
            <a:xfrm>
              <a:off x="6091139" y="4483168"/>
              <a:ext cx="227627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J3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10894" y="3596104"/>
            <a:ext cx="864096" cy="492125"/>
            <a:chOff x="5760132" y="2780748"/>
            <a:chExt cx="864096" cy="492125"/>
          </a:xfrm>
        </p:grpSpPr>
        <p:sp>
          <p:nvSpPr>
            <p:cNvPr id="29" name="Freeform 564"/>
            <p:cNvSpPr>
              <a:spLocks/>
            </p:cNvSpPr>
            <p:nvPr/>
          </p:nvSpPr>
          <p:spPr bwMode="auto">
            <a:xfrm>
              <a:off x="5760132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0" name="Freeform 565"/>
            <p:cNvSpPr>
              <a:spLocks/>
            </p:cNvSpPr>
            <p:nvPr/>
          </p:nvSpPr>
          <p:spPr bwMode="auto">
            <a:xfrm>
              <a:off x="5760132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1" name="Rectangle 587"/>
            <p:cNvSpPr>
              <a:spLocks noChangeArrowheads="1"/>
            </p:cNvSpPr>
            <p:nvPr/>
          </p:nvSpPr>
          <p:spPr bwMode="auto">
            <a:xfrm>
              <a:off x="6067920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H3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Right Arrow 31"/>
          <p:cNvSpPr/>
          <p:nvPr/>
        </p:nvSpPr>
        <p:spPr bwMode="auto">
          <a:xfrm>
            <a:off x="6773112" y="3674441"/>
            <a:ext cx="708020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4561" y="4024487"/>
            <a:ext cx="918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err="1" smtClean="0"/>
              <a:t>PiT</a:t>
            </a:r>
            <a:r>
              <a:rPr lang="en-US" sz="1400" b="0" dirty="0" smtClean="0"/>
              <a:t> Copy</a:t>
            </a:r>
            <a:endParaRPr lang="en-US" sz="1400" b="0" dirty="0"/>
          </a:p>
        </p:txBody>
      </p:sp>
      <p:grpSp>
        <p:nvGrpSpPr>
          <p:cNvPr id="34" name="Group 33"/>
          <p:cNvGrpSpPr/>
          <p:nvPr/>
        </p:nvGrpSpPr>
        <p:grpSpPr>
          <a:xfrm>
            <a:off x="769571" y="3553099"/>
            <a:ext cx="864096" cy="492125"/>
            <a:chOff x="2735796" y="2780748"/>
            <a:chExt cx="864096" cy="492125"/>
          </a:xfrm>
        </p:grpSpPr>
        <p:sp>
          <p:nvSpPr>
            <p:cNvPr id="35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7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294318" y="3593580"/>
            <a:ext cx="864096" cy="492125"/>
            <a:chOff x="2735796" y="2780748"/>
            <a:chExt cx="864096" cy="492125"/>
          </a:xfrm>
        </p:grpSpPr>
        <p:sp>
          <p:nvSpPr>
            <p:cNvPr id="39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0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41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0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dirty="0">
                  <a:solidFill>
                    <a:schemeClr val="bg1"/>
                  </a:solidFill>
                </a:rPr>
                <a:t>2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42" name="Right Arrow 41"/>
          <p:cNvSpPr/>
          <p:nvPr/>
        </p:nvSpPr>
        <p:spPr bwMode="auto">
          <a:xfrm rot="5400000">
            <a:off x="5636962" y="4545613"/>
            <a:ext cx="1045093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3" name="Right Arrow 42"/>
          <p:cNvSpPr/>
          <p:nvPr/>
        </p:nvSpPr>
        <p:spPr bwMode="auto">
          <a:xfrm>
            <a:off x="2007126" y="3675080"/>
            <a:ext cx="9084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4" name="Right Arrow 43"/>
          <p:cNvSpPr/>
          <p:nvPr/>
        </p:nvSpPr>
        <p:spPr bwMode="auto">
          <a:xfrm>
            <a:off x="4537156" y="3642266"/>
            <a:ext cx="9084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07563" y="3222698"/>
            <a:ext cx="1229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Synchronous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335577" y="3221209"/>
            <a:ext cx="1319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Asynchronous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90154" y="4941168"/>
            <a:ext cx="2773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Asynchronous – No Consistency</a:t>
            </a:r>
          </a:p>
        </p:txBody>
      </p:sp>
    </p:spTree>
    <p:extLst>
      <p:ext uri="{BB962C8B-B14F-4D97-AF65-F5344CB8AC3E}">
        <p14:creationId xmlns:p14="http://schemas.microsoft.com/office/powerpoint/2010/main" val="272709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auto">
          <a:xfrm>
            <a:off x="4879146" y="4185084"/>
            <a:ext cx="2645182" cy="2349140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 smtClean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lang="en-US" sz="1400" dirty="0" smtClean="0"/>
              <a:t>Tape System</a:t>
            </a: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 Copies for Tape 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1644126"/>
          </a:xfrm>
        </p:spPr>
        <p:txBody>
          <a:bodyPr/>
          <a:lstStyle/>
          <a:p>
            <a:r>
              <a:rPr lang="en-US" dirty="0" smtClean="0"/>
              <a:t>Create periodic </a:t>
            </a:r>
            <a:r>
              <a:rPr lang="en-US" dirty="0" err="1" smtClean="0"/>
              <a:t>PiT</a:t>
            </a:r>
            <a:r>
              <a:rPr lang="en-US" dirty="0" smtClean="0"/>
              <a:t> copies of primary production volumes</a:t>
            </a:r>
          </a:p>
          <a:p>
            <a:r>
              <a:rPr lang="en-US" dirty="0" smtClean="0"/>
              <a:t>Dump these </a:t>
            </a:r>
            <a:r>
              <a:rPr lang="en-US" dirty="0" err="1" smtClean="0"/>
              <a:t>PiT</a:t>
            </a:r>
            <a:r>
              <a:rPr lang="en-US" dirty="0" smtClean="0"/>
              <a:t> copies to tape for backups</a:t>
            </a:r>
          </a:p>
          <a:p>
            <a:r>
              <a:rPr lang="en-US" dirty="0" smtClean="0"/>
              <a:t>Avoids the tape backup software accessing production volumes </a:t>
            </a:r>
          </a:p>
          <a:p>
            <a:r>
              <a:rPr lang="en-US" dirty="0" smtClean="0"/>
              <a:t>Use minimum space by employing Space Efficient </a:t>
            </a:r>
            <a:r>
              <a:rPr lang="en-US" dirty="0" err="1" smtClean="0"/>
              <a:t>PiT</a:t>
            </a:r>
            <a:r>
              <a:rPr lang="en-US" dirty="0" smtClean="0"/>
              <a:t> copies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99" y="2888940"/>
            <a:ext cx="11096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Arrow 13"/>
          <p:cNvSpPr/>
          <p:nvPr/>
        </p:nvSpPr>
        <p:spPr bwMode="auto">
          <a:xfrm rot="5400000">
            <a:off x="1895479" y="3892102"/>
            <a:ext cx="477951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2361" y="3169206"/>
            <a:ext cx="1170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/>
              <a:t>Source Host</a:t>
            </a:r>
          </a:p>
        </p:txBody>
      </p:sp>
      <p:sp>
        <p:nvSpPr>
          <p:cNvPr id="42" name="Right Arrow 41"/>
          <p:cNvSpPr/>
          <p:nvPr/>
        </p:nvSpPr>
        <p:spPr bwMode="auto">
          <a:xfrm>
            <a:off x="3802888" y="5727372"/>
            <a:ext cx="965688" cy="396044"/>
          </a:xfrm>
          <a:prstGeom prst="right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1872427" y="5118995"/>
            <a:ext cx="864096" cy="492125"/>
            <a:chOff x="2735796" y="2780748"/>
            <a:chExt cx="864096" cy="492125"/>
          </a:xfrm>
        </p:grpSpPr>
        <p:sp>
          <p:nvSpPr>
            <p:cNvPr id="46" name="Freeform 564"/>
            <p:cNvSpPr>
              <a:spLocks/>
            </p:cNvSpPr>
            <p:nvPr/>
          </p:nvSpPr>
          <p:spPr bwMode="auto">
            <a:xfrm>
              <a:off x="2735796" y="2780748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8" name="Freeform 565"/>
            <p:cNvSpPr>
              <a:spLocks/>
            </p:cNvSpPr>
            <p:nvPr/>
          </p:nvSpPr>
          <p:spPr bwMode="auto">
            <a:xfrm>
              <a:off x="2735796" y="2861711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9" name="Rectangle 587"/>
            <p:cNvSpPr>
              <a:spLocks noChangeArrowheads="1"/>
            </p:cNvSpPr>
            <p:nvPr/>
          </p:nvSpPr>
          <p:spPr bwMode="auto">
            <a:xfrm>
              <a:off x="3043584" y="2995061"/>
              <a:ext cx="261291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H</a:t>
              </a:r>
              <a:r>
                <a:rPr lang="en-US" altLang="en-US" sz="1600" i="0" dirty="0" smtClean="0">
                  <a:solidFill>
                    <a:schemeClr val="bg1"/>
                  </a:solidFill>
                </a:rPr>
                <a:t>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0" name="Rounded Rectangle 49"/>
          <p:cNvSpPr/>
          <p:nvPr/>
        </p:nvSpPr>
        <p:spPr bwMode="auto">
          <a:xfrm>
            <a:off x="1612929" y="4371072"/>
            <a:ext cx="2079389" cy="2133267"/>
          </a:xfrm>
          <a:prstGeom prst="round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Primary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Storage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System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sz="140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14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lang="en-US" baseline="0" dirty="0"/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504446" y="5627534"/>
            <a:ext cx="864096" cy="492125"/>
            <a:chOff x="5766517" y="4268855"/>
            <a:chExt cx="864096" cy="492125"/>
          </a:xfrm>
        </p:grpSpPr>
        <p:sp>
          <p:nvSpPr>
            <p:cNvPr id="52" name="Freeform 564"/>
            <p:cNvSpPr>
              <a:spLocks/>
            </p:cNvSpPr>
            <p:nvPr/>
          </p:nvSpPr>
          <p:spPr bwMode="auto">
            <a:xfrm>
              <a:off x="5766517" y="4268855"/>
              <a:ext cx="864096" cy="177800"/>
            </a:xfrm>
            <a:custGeom>
              <a:avLst/>
              <a:gdLst>
                <a:gd name="T0" fmla="*/ 0 w 448"/>
                <a:gd name="T1" fmla="*/ 122 h 244"/>
                <a:gd name="T2" fmla="*/ 18 w 448"/>
                <a:gd name="T3" fmla="*/ 69 h 244"/>
                <a:gd name="T4" fmla="*/ 70 w 448"/>
                <a:gd name="T5" fmla="*/ 31 h 244"/>
                <a:gd name="T6" fmla="*/ 141 w 448"/>
                <a:gd name="T7" fmla="*/ 8 h 244"/>
                <a:gd name="T8" fmla="*/ 224 w 448"/>
                <a:gd name="T9" fmla="*/ 0 h 244"/>
                <a:gd name="T10" fmla="*/ 264 w 448"/>
                <a:gd name="T11" fmla="*/ 0 h 244"/>
                <a:gd name="T12" fmla="*/ 305 w 448"/>
                <a:gd name="T13" fmla="*/ 7 h 244"/>
                <a:gd name="T14" fmla="*/ 377 w 448"/>
                <a:gd name="T15" fmla="*/ 30 h 244"/>
                <a:gd name="T16" fmla="*/ 428 w 448"/>
                <a:gd name="T17" fmla="*/ 68 h 244"/>
                <a:gd name="T18" fmla="*/ 448 w 448"/>
                <a:gd name="T19" fmla="*/ 122 h 244"/>
                <a:gd name="T20" fmla="*/ 444 w 448"/>
                <a:gd name="T21" fmla="*/ 150 h 244"/>
                <a:gd name="T22" fmla="*/ 430 w 448"/>
                <a:gd name="T23" fmla="*/ 176 h 244"/>
                <a:gd name="T24" fmla="*/ 378 w 448"/>
                <a:gd name="T25" fmla="*/ 214 h 244"/>
                <a:gd name="T26" fmla="*/ 307 w 448"/>
                <a:gd name="T27" fmla="*/ 237 h 244"/>
                <a:gd name="T28" fmla="*/ 225 w 448"/>
                <a:gd name="T29" fmla="*/ 244 h 244"/>
                <a:gd name="T30" fmla="*/ 71 w 448"/>
                <a:gd name="T31" fmla="*/ 214 h 244"/>
                <a:gd name="T32" fmla="*/ 21 w 448"/>
                <a:gd name="T33" fmla="*/ 176 h 244"/>
                <a:gd name="T34" fmla="*/ 0 w 448"/>
                <a:gd name="T35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8" h="244">
                  <a:moveTo>
                    <a:pt x="0" y="122"/>
                  </a:moveTo>
                  <a:lnTo>
                    <a:pt x="18" y="69"/>
                  </a:lnTo>
                  <a:lnTo>
                    <a:pt x="70" y="31"/>
                  </a:lnTo>
                  <a:lnTo>
                    <a:pt x="141" y="8"/>
                  </a:lnTo>
                  <a:lnTo>
                    <a:pt x="224" y="0"/>
                  </a:lnTo>
                  <a:lnTo>
                    <a:pt x="264" y="0"/>
                  </a:lnTo>
                  <a:lnTo>
                    <a:pt x="305" y="7"/>
                  </a:lnTo>
                  <a:lnTo>
                    <a:pt x="377" y="30"/>
                  </a:lnTo>
                  <a:lnTo>
                    <a:pt x="428" y="68"/>
                  </a:lnTo>
                  <a:lnTo>
                    <a:pt x="448" y="122"/>
                  </a:lnTo>
                  <a:lnTo>
                    <a:pt x="444" y="150"/>
                  </a:lnTo>
                  <a:lnTo>
                    <a:pt x="430" y="176"/>
                  </a:lnTo>
                  <a:lnTo>
                    <a:pt x="378" y="214"/>
                  </a:lnTo>
                  <a:lnTo>
                    <a:pt x="307" y="237"/>
                  </a:lnTo>
                  <a:lnTo>
                    <a:pt x="225" y="244"/>
                  </a:lnTo>
                  <a:lnTo>
                    <a:pt x="71" y="214"/>
                  </a:lnTo>
                  <a:lnTo>
                    <a:pt x="21" y="176"/>
                  </a:lnTo>
                  <a:lnTo>
                    <a:pt x="0" y="12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3" name="Freeform 565"/>
            <p:cNvSpPr>
              <a:spLocks/>
            </p:cNvSpPr>
            <p:nvPr/>
          </p:nvSpPr>
          <p:spPr bwMode="auto">
            <a:xfrm>
              <a:off x="5766517" y="4349818"/>
              <a:ext cx="864096" cy="411162"/>
            </a:xfrm>
            <a:custGeom>
              <a:avLst/>
              <a:gdLst>
                <a:gd name="T0" fmla="*/ 0 w 448"/>
                <a:gd name="T1" fmla="*/ 456 h 565"/>
                <a:gd name="T2" fmla="*/ 11 w 448"/>
                <a:gd name="T3" fmla="*/ 478 h 565"/>
                <a:gd name="T4" fmla="*/ 31 w 448"/>
                <a:gd name="T5" fmla="*/ 507 h 565"/>
                <a:gd name="T6" fmla="*/ 52 w 448"/>
                <a:gd name="T7" fmla="*/ 525 h 565"/>
                <a:gd name="T8" fmla="*/ 78 w 448"/>
                <a:gd name="T9" fmla="*/ 540 h 565"/>
                <a:gd name="T10" fmla="*/ 111 w 448"/>
                <a:gd name="T11" fmla="*/ 557 h 565"/>
                <a:gd name="T12" fmla="*/ 149 w 448"/>
                <a:gd name="T13" fmla="*/ 563 h 565"/>
                <a:gd name="T14" fmla="*/ 175 w 448"/>
                <a:gd name="T15" fmla="*/ 565 h 565"/>
                <a:gd name="T16" fmla="*/ 199 w 448"/>
                <a:gd name="T17" fmla="*/ 565 h 565"/>
                <a:gd name="T18" fmla="*/ 230 w 448"/>
                <a:gd name="T19" fmla="*/ 565 h 565"/>
                <a:gd name="T20" fmla="*/ 254 w 448"/>
                <a:gd name="T21" fmla="*/ 565 h 565"/>
                <a:gd name="T22" fmla="*/ 281 w 448"/>
                <a:gd name="T23" fmla="*/ 565 h 565"/>
                <a:gd name="T24" fmla="*/ 308 w 448"/>
                <a:gd name="T25" fmla="*/ 560 h 565"/>
                <a:gd name="T26" fmla="*/ 333 w 448"/>
                <a:gd name="T27" fmla="*/ 554 h 565"/>
                <a:gd name="T28" fmla="*/ 358 w 448"/>
                <a:gd name="T29" fmla="*/ 546 h 565"/>
                <a:gd name="T30" fmla="*/ 390 w 448"/>
                <a:gd name="T31" fmla="*/ 529 h 565"/>
                <a:gd name="T32" fmla="*/ 411 w 448"/>
                <a:gd name="T33" fmla="*/ 515 h 565"/>
                <a:gd name="T34" fmla="*/ 426 w 448"/>
                <a:gd name="T35" fmla="*/ 501 h 565"/>
                <a:gd name="T36" fmla="*/ 442 w 448"/>
                <a:gd name="T37" fmla="*/ 478 h 565"/>
                <a:gd name="T38" fmla="*/ 448 w 448"/>
                <a:gd name="T39" fmla="*/ 456 h 565"/>
                <a:gd name="T40" fmla="*/ 447 w 448"/>
                <a:gd name="T41" fmla="*/ 0 h 565"/>
                <a:gd name="T42" fmla="*/ 443 w 448"/>
                <a:gd name="T43" fmla="*/ 26 h 565"/>
                <a:gd name="T44" fmla="*/ 429 w 448"/>
                <a:gd name="T45" fmla="*/ 55 h 565"/>
                <a:gd name="T46" fmla="*/ 407 w 448"/>
                <a:gd name="T47" fmla="*/ 77 h 565"/>
                <a:gd name="T48" fmla="*/ 386 w 448"/>
                <a:gd name="T49" fmla="*/ 91 h 565"/>
                <a:gd name="T50" fmla="*/ 363 w 448"/>
                <a:gd name="T51" fmla="*/ 103 h 565"/>
                <a:gd name="T52" fmla="*/ 335 w 448"/>
                <a:gd name="T53" fmla="*/ 112 h 565"/>
                <a:gd name="T54" fmla="*/ 308 w 448"/>
                <a:gd name="T55" fmla="*/ 120 h 565"/>
                <a:gd name="T56" fmla="*/ 286 w 448"/>
                <a:gd name="T57" fmla="*/ 122 h 565"/>
                <a:gd name="T58" fmla="*/ 259 w 448"/>
                <a:gd name="T59" fmla="*/ 125 h 565"/>
                <a:gd name="T60" fmla="*/ 234 w 448"/>
                <a:gd name="T61" fmla="*/ 127 h 565"/>
                <a:gd name="T62" fmla="*/ 203 w 448"/>
                <a:gd name="T63" fmla="*/ 127 h 565"/>
                <a:gd name="T64" fmla="*/ 177 w 448"/>
                <a:gd name="T65" fmla="*/ 125 h 565"/>
                <a:gd name="T66" fmla="*/ 156 w 448"/>
                <a:gd name="T67" fmla="*/ 122 h 565"/>
                <a:gd name="T68" fmla="*/ 134 w 448"/>
                <a:gd name="T69" fmla="*/ 115 h 565"/>
                <a:gd name="T70" fmla="*/ 108 w 448"/>
                <a:gd name="T71" fmla="*/ 112 h 565"/>
                <a:gd name="T72" fmla="*/ 84 w 448"/>
                <a:gd name="T73" fmla="*/ 101 h 565"/>
                <a:gd name="T74" fmla="*/ 59 w 448"/>
                <a:gd name="T75" fmla="*/ 91 h 565"/>
                <a:gd name="T76" fmla="*/ 37 w 448"/>
                <a:gd name="T77" fmla="*/ 74 h 565"/>
                <a:gd name="T78" fmla="*/ 22 w 448"/>
                <a:gd name="T79" fmla="*/ 55 h 565"/>
                <a:gd name="T80" fmla="*/ 7 w 448"/>
                <a:gd name="T81" fmla="*/ 32 h 565"/>
                <a:gd name="T82" fmla="*/ 0 w 448"/>
                <a:gd name="T83" fmla="*/ 4 h 565"/>
                <a:gd name="T84" fmla="*/ 0 w 448"/>
                <a:gd name="T85" fmla="*/ 456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8" h="565">
                  <a:moveTo>
                    <a:pt x="0" y="456"/>
                  </a:moveTo>
                  <a:lnTo>
                    <a:pt x="11" y="478"/>
                  </a:lnTo>
                  <a:lnTo>
                    <a:pt x="31" y="507"/>
                  </a:lnTo>
                  <a:lnTo>
                    <a:pt x="52" y="525"/>
                  </a:lnTo>
                  <a:lnTo>
                    <a:pt x="78" y="540"/>
                  </a:lnTo>
                  <a:lnTo>
                    <a:pt x="111" y="557"/>
                  </a:lnTo>
                  <a:lnTo>
                    <a:pt x="149" y="563"/>
                  </a:lnTo>
                  <a:lnTo>
                    <a:pt x="175" y="565"/>
                  </a:lnTo>
                  <a:lnTo>
                    <a:pt x="199" y="565"/>
                  </a:lnTo>
                  <a:lnTo>
                    <a:pt x="230" y="565"/>
                  </a:lnTo>
                  <a:lnTo>
                    <a:pt x="254" y="565"/>
                  </a:lnTo>
                  <a:lnTo>
                    <a:pt x="281" y="565"/>
                  </a:lnTo>
                  <a:lnTo>
                    <a:pt x="308" y="560"/>
                  </a:lnTo>
                  <a:lnTo>
                    <a:pt x="333" y="554"/>
                  </a:lnTo>
                  <a:lnTo>
                    <a:pt x="358" y="546"/>
                  </a:lnTo>
                  <a:lnTo>
                    <a:pt x="390" y="529"/>
                  </a:lnTo>
                  <a:lnTo>
                    <a:pt x="411" y="515"/>
                  </a:lnTo>
                  <a:lnTo>
                    <a:pt x="426" y="501"/>
                  </a:lnTo>
                  <a:lnTo>
                    <a:pt x="442" y="478"/>
                  </a:lnTo>
                  <a:lnTo>
                    <a:pt x="448" y="456"/>
                  </a:lnTo>
                  <a:lnTo>
                    <a:pt x="447" y="0"/>
                  </a:lnTo>
                  <a:lnTo>
                    <a:pt x="443" y="26"/>
                  </a:lnTo>
                  <a:lnTo>
                    <a:pt x="429" y="55"/>
                  </a:lnTo>
                  <a:lnTo>
                    <a:pt x="407" y="77"/>
                  </a:lnTo>
                  <a:lnTo>
                    <a:pt x="386" y="91"/>
                  </a:lnTo>
                  <a:lnTo>
                    <a:pt x="363" y="103"/>
                  </a:lnTo>
                  <a:lnTo>
                    <a:pt x="335" y="112"/>
                  </a:lnTo>
                  <a:lnTo>
                    <a:pt x="308" y="120"/>
                  </a:lnTo>
                  <a:lnTo>
                    <a:pt x="286" y="122"/>
                  </a:lnTo>
                  <a:lnTo>
                    <a:pt x="259" y="125"/>
                  </a:lnTo>
                  <a:lnTo>
                    <a:pt x="234" y="127"/>
                  </a:lnTo>
                  <a:lnTo>
                    <a:pt x="203" y="127"/>
                  </a:lnTo>
                  <a:lnTo>
                    <a:pt x="177" y="125"/>
                  </a:lnTo>
                  <a:lnTo>
                    <a:pt x="156" y="122"/>
                  </a:lnTo>
                  <a:lnTo>
                    <a:pt x="134" y="115"/>
                  </a:lnTo>
                  <a:lnTo>
                    <a:pt x="108" y="112"/>
                  </a:lnTo>
                  <a:lnTo>
                    <a:pt x="84" y="101"/>
                  </a:lnTo>
                  <a:lnTo>
                    <a:pt x="59" y="91"/>
                  </a:lnTo>
                  <a:lnTo>
                    <a:pt x="37" y="74"/>
                  </a:lnTo>
                  <a:lnTo>
                    <a:pt x="22" y="55"/>
                  </a:lnTo>
                  <a:lnTo>
                    <a:pt x="7" y="32"/>
                  </a:lnTo>
                  <a:lnTo>
                    <a:pt x="0" y="4"/>
                  </a:lnTo>
                  <a:lnTo>
                    <a:pt x="0" y="4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4" name="Rectangle 587"/>
            <p:cNvSpPr>
              <a:spLocks noChangeArrowheads="1"/>
            </p:cNvSpPr>
            <p:nvPr/>
          </p:nvSpPr>
          <p:spPr bwMode="auto">
            <a:xfrm>
              <a:off x="6085528" y="4483168"/>
              <a:ext cx="238848" cy="246221"/>
            </a:xfrm>
            <a:prstGeom prst="rect">
              <a:avLst/>
            </a:prstGeom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altLang="en-US" sz="1600" dirty="0" smtClean="0">
                  <a:solidFill>
                    <a:schemeClr val="bg1"/>
                  </a:solidFill>
                </a:rPr>
                <a:t>T1</a:t>
              </a:r>
              <a:endParaRPr lang="en-US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Bent-Up Arrow 54"/>
          <p:cNvSpPr/>
          <p:nvPr/>
        </p:nvSpPr>
        <p:spPr bwMode="auto">
          <a:xfrm rot="5400000">
            <a:off x="2171486" y="5657841"/>
            <a:ext cx="327012" cy="314325"/>
          </a:xfrm>
          <a:prstGeom prst="bentUpArrow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/>
            </a:pPr>
            <a:endParaRPr kumimoji="0" lang="en-US" sz="9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07810" y="5695186"/>
            <a:ext cx="603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err="1" smtClean="0"/>
              <a:t>PiT</a:t>
            </a:r>
            <a:endParaRPr lang="en-US" sz="1400" b="0" dirty="0" smtClean="0"/>
          </a:p>
          <a:p>
            <a:pPr algn="ctr"/>
            <a:r>
              <a:rPr lang="en-US" sz="1400" b="0" dirty="0" smtClean="0"/>
              <a:t>Copy</a:t>
            </a:r>
            <a:endParaRPr lang="en-US" sz="1400" b="0" dirty="0"/>
          </a:p>
        </p:txBody>
      </p:sp>
      <p:pic>
        <p:nvPicPr>
          <p:cNvPr id="22" name="Picture 21" descr="35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6802" y="4297996"/>
            <a:ext cx="2080646" cy="182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278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Questions for Any Potential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does the solution provide cross volume/cross subsystem data integrity/data consistency ?</a:t>
            </a:r>
          </a:p>
          <a:p>
            <a:r>
              <a:rPr lang="en-US" dirty="0"/>
              <a:t>What is the impact to the primary application I/O ?</a:t>
            </a:r>
          </a:p>
          <a:p>
            <a:r>
              <a:rPr lang="en-US" dirty="0"/>
              <a:t>What happens if data replication fails or slows down ?</a:t>
            </a:r>
          </a:p>
          <a:p>
            <a:r>
              <a:rPr lang="en-US" dirty="0"/>
              <a:t>Interoperability with other data replication solutions ?</a:t>
            </a:r>
          </a:p>
          <a:p>
            <a:r>
              <a:rPr lang="en-US" dirty="0"/>
              <a:t>Cost of installing &amp; maintaining </a:t>
            </a:r>
            <a:r>
              <a:rPr lang="en-US" dirty="0" smtClean="0"/>
              <a:t>solution?</a:t>
            </a:r>
            <a:endParaRPr lang="en-US" dirty="0"/>
          </a:p>
          <a:p>
            <a:r>
              <a:rPr lang="en-US" dirty="0"/>
              <a:t>Do solutions </a:t>
            </a:r>
            <a:r>
              <a:rPr lang="en-US" dirty="0" smtClean="0"/>
              <a:t>provide </a:t>
            </a:r>
            <a:r>
              <a:rPr lang="en-US" dirty="0"/>
              <a:t>“concurrent maintenance” ?</a:t>
            </a:r>
          </a:p>
          <a:p>
            <a:r>
              <a:rPr lang="en-US" dirty="0"/>
              <a:t>What flexibility does the solution provide ?</a:t>
            </a:r>
          </a:p>
          <a:p>
            <a:r>
              <a:rPr lang="en-US" dirty="0"/>
              <a:t>If I </a:t>
            </a:r>
            <a:r>
              <a:rPr lang="en-US" dirty="0" smtClean="0"/>
              <a:t>recover to the secondary site, </a:t>
            </a:r>
            <a:r>
              <a:rPr lang="en-US" dirty="0"/>
              <a:t>how do I </a:t>
            </a:r>
            <a:r>
              <a:rPr lang="en-US" dirty="0" smtClean="0"/>
              <a:t>replicate back to the primary?</a:t>
            </a:r>
            <a:endParaRPr lang="en-US" dirty="0"/>
          </a:p>
          <a:p>
            <a:r>
              <a:rPr lang="en-US" dirty="0"/>
              <a:t>If I use different “types" of disk subsystems, </a:t>
            </a:r>
            <a:r>
              <a:rPr lang="en-US" dirty="0" smtClean="0"/>
              <a:t>after recovery </a:t>
            </a:r>
            <a:r>
              <a:rPr lang="en-US" dirty="0"/>
              <a:t>can I maintain my </a:t>
            </a:r>
            <a:r>
              <a:rPr lang="en-US" dirty="0" err="1"/>
              <a:t>QoS</a:t>
            </a:r>
            <a:r>
              <a:rPr lang="en-US" dirty="0"/>
              <a:t> to my </a:t>
            </a:r>
            <a:r>
              <a:rPr lang="en-US" dirty="0" smtClean="0"/>
              <a:t>users?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2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54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en-US" sz="5400" b="1" dirty="0">
              <a:solidFill>
                <a:schemeClr val="accent5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0863" y="4005064"/>
            <a:ext cx="5778388" cy="1723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John Wolfgang</a:t>
            </a:r>
          </a:p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Enterprise Storage Architecture &amp; Services</a:t>
            </a:r>
          </a:p>
          <a:p>
            <a:pPr eaLnBrk="0" hangingPunct="0">
              <a:lnSpc>
                <a:spcPct val="120000"/>
              </a:lnSpc>
              <a:defRPr/>
            </a:pPr>
            <a:endParaRPr lang="en-US" sz="1800" kern="0" dirty="0">
              <a:solidFill>
                <a:srgbClr val="002060"/>
              </a:solidFill>
              <a:ea typeface="Arial Unicode MS" pitchFamily="34" charset="-128"/>
              <a:cs typeface="Arial Unicode MS" pitchFamily="34" charset="-128"/>
            </a:endParaRPr>
          </a:p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jwolfgang@vicominfinity.com</a:t>
            </a:r>
          </a:p>
          <a:p>
            <a:pPr eaLnBrk="0" hangingPunct="0">
              <a:lnSpc>
                <a:spcPct val="120000"/>
              </a:lnSpc>
              <a:defRPr/>
            </a:pPr>
            <a:r>
              <a:rPr lang="en-US" sz="1800" kern="0" dirty="0">
                <a:solidFill>
                  <a:srgbClr val="002060"/>
                </a:solidFill>
                <a:ea typeface="Arial Unicode MS" pitchFamily="34" charset="-128"/>
                <a:cs typeface="Arial Unicode MS" pitchFamily="34" charset="-128"/>
              </a:rPr>
              <a:t>26 June 2014</a:t>
            </a:r>
          </a:p>
        </p:txBody>
      </p:sp>
    </p:spTree>
    <p:extLst>
      <p:ext uri="{BB962C8B-B14F-4D97-AF65-F5344CB8AC3E}">
        <p14:creationId xmlns:p14="http://schemas.microsoft.com/office/powerpoint/2010/main" val="39127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from Previous Disasters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160748"/>
            <a:ext cx="8015287" cy="4968552"/>
          </a:xfrm>
        </p:spPr>
        <p:txBody>
          <a:bodyPr/>
          <a:lstStyle/>
          <a:p>
            <a:r>
              <a:rPr lang="en-US" dirty="0"/>
              <a:t>Rolling disasters happen</a:t>
            </a:r>
          </a:p>
          <a:p>
            <a:r>
              <a:rPr lang="en-US" dirty="0"/>
              <a:t>Distance is more important</a:t>
            </a:r>
          </a:p>
          <a:p>
            <a:r>
              <a:rPr lang="en-US" dirty="0"/>
              <a:t>Redundancy may be smoke and </a:t>
            </a:r>
            <a:r>
              <a:rPr lang="en-US" dirty="0" smtClean="0"/>
              <a:t>mirrors</a:t>
            </a:r>
          </a:p>
          <a:p>
            <a:r>
              <a:rPr lang="en-US" dirty="0" smtClean="0"/>
              <a:t>If you have </a:t>
            </a:r>
            <a:r>
              <a:rPr lang="en-US" dirty="0" smtClean="0"/>
              <a:t>not successfully </a:t>
            </a:r>
            <a:r>
              <a:rPr lang="en-US" dirty="0" smtClean="0"/>
              <a:t>tested your exact DR plan, you do not have a DR plan</a:t>
            </a:r>
            <a:endParaRPr lang="en-US" dirty="0"/>
          </a:p>
          <a:p>
            <a:r>
              <a:rPr lang="en-US" dirty="0" smtClean="0"/>
              <a:t>Automate as much as possible</a:t>
            </a:r>
          </a:p>
          <a:p>
            <a:pPr lvl="1"/>
            <a:r>
              <a:rPr lang="en-US" dirty="0" smtClean="0"/>
              <a:t>Increase dependency on automation </a:t>
            </a:r>
            <a:r>
              <a:rPr lang="en-US" dirty="0"/>
              <a:t>and </a:t>
            </a:r>
            <a:r>
              <a:rPr lang="en-US" dirty="0" smtClean="0"/>
              <a:t>decrease dependency on people</a:t>
            </a:r>
          </a:p>
          <a:p>
            <a:pPr lvl="1"/>
            <a:r>
              <a:rPr lang="en-US" dirty="0" smtClean="0"/>
              <a:t>Automation provides the ability </a:t>
            </a:r>
            <a:r>
              <a:rPr lang="en-US" dirty="0"/>
              <a:t>to test over and over until perfect</a:t>
            </a:r>
          </a:p>
          <a:p>
            <a:pPr lvl="1"/>
            <a:r>
              <a:rPr lang="en-US" dirty="0"/>
              <a:t>Automation will not deviate from procedures</a:t>
            </a:r>
          </a:p>
          <a:p>
            <a:pPr lvl="1"/>
            <a:r>
              <a:rPr lang="en-US" dirty="0"/>
              <a:t>Automation will </a:t>
            </a:r>
            <a:r>
              <a:rPr lang="en-US" dirty="0" smtClean="0"/>
              <a:t>NOT make </a:t>
            </a:r>
            <a:r>
              <a:rPr lang="en-US" dirty="0"/>
              <a:t>mistakes (even under pressure!)</a:t>
            </a:r>
          </a:p>
          <a:p>
            <a:pPr lvl="1"/>
            <a:r>
              <a:rPr lang="en-US" dirty="0"/>
              <a:t>Automation will not have trouble getting to the DR site </a:t>
            </a:r>
          </a:p>
          <a:p>
            <a:r>
              <a:rPr lang="en-US" dirty="0"/>
              <a:t>Recovery </a:t>
            </a:r>
            <a:r>
              <a:rPr lang="en-US" dirty="0" smtClean="0"/>
              <a:t>site Considerations</a:t>
            </a:r>
            <a:endParaRPr lang="en-US" dirty="0"/>
          </a:p>
          <a:p>
            <a:pPr lvl="1"/>
            <a:r>
              <a:rPr lang="en-US" dirty="0" smtClean="0"/>
              <a:t>Site capacity (MIPs </a:t>
            </a:r>
            <a:r>
              <a:rPr lang="en-US" dirty="0"/>
              <a:t>and </a:t>
            </a:r>
            <a:r>
              <a:rPr lang="en-US" dirty="0" smtClean="0"/>
              <a:t>TBs</a:t>
            </a:r>
            <a:r>
              <a:rPr lang="en-US" dirty="0"/>
              <a:t>) </a:t>
            </a:r>
            <a:r>
              <a:rPr lang="en-US" dirty="0" smtClean="0"/>
              <a:t>needs </a:t>
            </a:r>
            <a:r>
              <a:rPr lang="en-US" dirty="0"/>
              <a:t>to be sized </a:t>
            </a:r>
            <a:r>
              <a:rPr lang="en-US" dirty="0" smtClean="0"/>
              <a:t>to handle the production environment</a:t>
            </a:r>
            <a:endParaRPr lang="en-US" dirty="0"/>
          </a:p>
          <a:p>
            <a:pPr lvl="1"/>
            <a:r>
              <a:rPr lang="en-US" dirty="0" smtClean="0"/>
              <a:t>What </a:t>
            </a:r>
            <a:r>
              <a:rPr lang="en-US" dirty="0" smtClean="0"/>
              <a:t>is the DR </a:t>
            </a:r>
            <a:r>
              <a:rPr lang="en-US" dirty="0"/>
              <a:t>Plan after successful recovery from </a:t>
            </a:r>
            <a:r>
              <a:rPr lang="en-US" dirty="0" smtClean="0"/>
              <a:t>disaster</a:t>
            </a:r>
          </a:p>
          <a:p>
            <a:pPr lvl="1"/>
            <a:r>
              <a:rPr lang="en-US" dirty="0" smtClean="0"/>
              <a:t>Disasters </a:t>
            </a:r>
            <a:r>
              <a:rPr lang="en-US" dirty="0"/>
              <a:t>may cause multiple companies to recover and that puts stress on the commercial business recovery </a:t>
            </a:r>
            <a:r>
              <a:rPr lang="en-US" dirty="0" smtClean="0"/>
              <a:t>services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5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</a:t>
            </a:r>
            <a:r>
              <a:rPr lang="en-US" dirty="0" err="1" smtClean="0"/>
              <a:t>Vicom</a:t>
            </a:r>
            <a:r>
              <a:rPr lang="en-US" dirty="0" smtClean="0"/>
              <a:t> Infinity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944724"/>
            <a:ext cx="8015287" cy="550846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For More Information please contact…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                      Len </a:t>
            </a:r>
            <a:r>
              <a:rPr lang="en-US" dirty="0" err="1"/>
              <a:t>Santalucia</a:t>
            </a:r>
            <a:r>
              <a:rPr lang="en-US" dirty="0"/>
              <a:t>, CTO &amp; Business Development Manager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</a:t>
            </a:r>
            <a:r>
              <a:rPr lang="en-US" dirty="0" err="1"/>
              <a:t>Vicom</a:t>
            </a:r>
            <a:r>
              <a:rPr lang="en-US" dirty="0"/>
              <a:t> Infinity, Inc.</a:t>
            </a:r>
          </a:p>
          <a:p>
            <a:pPr marL="0" indent="0">
              <a:buNone/>
            </a:pPr>
            <a:r>
              <a:rPr lang="en-US" dirty="0"/>
              <a:t>                                                                One Penn Plaza – Suite 2010</a:t>
            </a:r>
          </a:p>
          <a:p>
            <a:pPr marL="0" indent="0">
              <a:buNone/>
            </a:pPr>
            <a:r>
              <a:rPr lang="en-US" dirty="0"/>
              <a:t>                                                                New York, NY 10119</a:t>
            </a:r>
          </a:p>
          <a:p>
            <a:pPr marL="0" indent="0">
              <a:buNone/>
            </a:pPr>
            <a:r>
              <a:rPr lang="en-US" dirty="0"/>
              <a:t>                                                                212-799-9375 office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917-856-4493 mobile</a:t>
            </a:r>
          </a:p>
          <a:p>
            <a:pPr marL="0" indent="0">
              <a:buNone/>
            </a:pPr>
            <a:r>
              <a:rPr lang="en-US" dirty="0"/>
              <a:t>                                                                lsantalucia@vicominfinity.com </a:t>
            </a:r>
          </a:p>
          <a:p>
            <a:pPr marL="0" indent="0">
              <a:buNone/>
            </a:pPr>
            <a:r>
              <a:rPr lang="en-US" b="1" dirty="0"/>
              <a:t>About </a:t>
            </a:r>
            <a:r>
              <a:rPr lang="en-US" b="1" dirty="0" err="1"/>
              <a:t>Vicom</a:t>
            </a:r>
            <a:r>
              <a:rPr lang="en-US" b="1" dirty="0"/>
              <a:t> Infinity</a:t>
            </a:r>
          </a:p>
          <a:p>
            <a:r>
              <a:rPr lang="en-US" dirty="0"/>
              <a:t>Account Presence Since Late 1990’s</a:t>
            </a:r>
          </a:p>
          <a:p>
            <a:r>
              <a:rPr lang="en-US" dirty="0"/>
              <a:t>IBM Premier Business Partner</a:t>
            </a:r>
          </a:p>
          <a:p>
            <a:r>
              <a:rPr lang="en-US" dirty="0"/>
              <a:t>Reseller of IBM Hardware, Software, and Maintenance</a:t>
            </a:r>
          </a:p>
          <a:p>
            <a:r>
              <a:rPr lang="en-US" dirty="0"/>
              <a:t>Vendor Source for the Last 8 Generations of Mainframes/IBM Storage</a:t>
            </a:r>
          </a:p>
          <a:p>
            <a:r>
              <a:rPr lang="en-US" dirty="0"/>
              <a:t>Professional and IT Architectural Services</a:t>
            </a:r>
          </a:p>
          <a:p>
            <a:r>
              <a:rPr lang="en-US" dirty="0" err="1"/>
              <a:t>Vicom</a:t>
            </a:r>
            <a:r>
              <a:rPr lang="en-US" dirty="0"/>
              <a:t> Family of Companies Also Offer Leasing &amp; Financing, Computer Services, and IT Staffing &amp; IT Project Management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98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Beyond Disaster Recovery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420349" y="1800392"/>
            <a:ext cx="2266950" cy="21320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2000" i="0" dirty="0">
                <a:solidFill>
                  <a:schemeClr val="bg1"/>
                </a:solidFill>
                <a:latin typeface="Calibri" panose="020F0502020204030204" pitchFamily="34" charset="0"/>
              </a:rPr>
              <a:t>Availability</a:t>
            </a:r>
          </a:p>
          <a:p>
            <a:pPr algn="ctr"/>
            <a:r>
              <a:rPr lang="en-US" altLang="en-US" sz="2000" i="0" dirty="0">
                <a:solidFill>
                  <a:schemeClr val="bg1"/>
                </a:solidFill>
                <a:latin typeface="Calibri" panose="020F0502020204030204" pitchFamily="34" charset="0"/>
              </a:rPr>
              <a:t>Improvements</a:t>
            </a:r>
          </a:p>
          <a:p>
            <a:pPr algn="ctr"/>
            <a:endParaRPr lang="en-US" altLang="en-US" sz="18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Backup Window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Tape Backup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Data Migration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Archival</a:t>
            </a: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359532" y="1801535"/>
            <a:ext cx="2447925" cy="21320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2000" i="0" dirty="0">
                <a:solidFill>
                  <a:schemeClr val="bg1"/>
                </a:solidFill>
                <a:latin typeface="Calibri" panose="020F0502020204030204" pitchFamily="34" charset="0"/>
              </a:rPr>
              <a:t>Disaster Recovery/</a:t>
            </a:r>
          </a:p>
          <a:p>
            <a:pPr algn="ctr"/>
            <a:r>
              <a:rPr lang="en-US" altLang="en-US" sz="2000" i="0" dirty="0">
                <a:solidFill>
                  <a:schemeClr val="bg1"/>
                </a:solidFill>
                <a:latin typeface="Calibri" panose="020F0502020204030204" pitchFamily="34" charset="0"/>
              </a:rPr>
              <a:t>Business Continuity</a:t>
            </a:r>
          </a:p>
          <a:p>
            <a:pPr algn="ctr"/>
            <a:endParaRPr lang="en-US" altLang="en-US" sz="18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Minimize data loss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Minimize restart time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Increase distance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Enable automation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6300192" y="1800391"/>
            <a:ext cx="2266950" cy="21320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2000" i="0" dirty="0">
                <a:solidFill>
                  <a:schemeClr val="bg1"/>
                </a:solidFill>
                <a:latin typeface="Calibri" panose="020F0502020204030204" pitchFamily="34" charset="0"/>
              </a:rPr>
              <a:t>Operational</a:t>
            </a:r>
          </a:p>
          <a:p>
            <a:pPr algn="ctr"/>
            <a:r>
              <a:rPr lang="en-US" altLang="en-US" sz="2000" i="0" dirty="0">
                <a:solidFill>
                  <a:schemeClr val="bg1"/>
                </a:solidFill>
                <a:latin typeface="Calibri" panose="020F0502020204030204" pitchFamily="34" charset="0"/>
              </a:rPr>
              <a:t>Efficiency</a:t>
            </a:r>
          </a:p>
          <a:p>
            <a:pPr algn="ctr"/>
            <a:endParaRPr lang="en-US" altLang="en-US" sz="18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Data Mining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Content Distribution</a:t>
            </a:r>
          </a:p>
          <a:p>
            <a:pPr algn="ctr"/>
            <a:r>
              <a:rPr lang="en-US" altLang="en-US" sz="1800" b="0" i="0" dirty="0">
                <a:solidFill>
                  <a:schemeClr val="bg1"/>
                </a:solidFill>
                <a:latin typeface="Calibri" panose="020F0502020204030204" pitchFamily="34" charset="0"/>
              </a:rPr>
              <a:t>Software Testing</a:t>
            </a:r>
          </a:p>
          <a:p>
            <a:pPr algn="ctr"/>
            <a:endParaRPr lang="en-US" altLang="en-US" sz="1800" b="0" i="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26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19"/>
          <p:cNvSpPr>
            <a:spLocks noChangeShapeType="1"/>
          </p:cNvSpPr>
          <p:nvPr/>
        </p:nvSpPr>
        <p:spPr bwMode="auto">
          <a:xfrm flipH="1" flipV="1">
            <a:off x="7325586" y="5177350"/>
            <a:ext cx="1083988" cy="376239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H="1">
            <a:off x="6819936" y="5198193"/>
            <a:ext cx="505650" cy="35539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 flipH="1" flipV="1">
            <a:off x="4680988" y="5156198"/>
            <a:ext cx="547152" cy="396393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H="1">
            <a:off x="3659040" y="5177350"/>
            <a:ext cx="1019745" cy="355087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H="1" flipV="1">
            <a:off x="1932088" y="4575648"/>
            <a:ext cx="604737" cy="392864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1012825" y="4575647"/>
            <a:ext cx="919263" cy="392863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 flipH="1">
            <a:off x="2079625" y="4008438"/>
            <a:ext cx="1981200" cy="3048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H="1" flipV="1">
            <a:off x="4060825" y="4008438"/>
            <a:ext cx="2133600" cy="3048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wrap="square"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H="1">
            <a:off x="4746625" y="4618038"/>
            <a:ext cx="1371600" cy="3048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 flipH="1" flipV="1">
            <a:off x="6118225" y="4618038"/>
            <a:ext cx="1219200" cy="304800"/>
          </a:xfrm>
          <a:prstGeom prst="line">
            <a:avLst/>
          </a:prstGeom>
          <a:ln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>
            <a:sp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1519238"/>
            <a:ext cx="8305613" cy="4540250"/>
          </a:xfrm>
        </p:spPr>
        <p:txBody>
          <a:bodyPr/>
          <a:lstStyle/>
          <a:p>
            <a:r>
              <a:rPr lang="en-US" dirty="0" smtClean="0"/>
              <a:t>Recovery Point Objective (RPO)</a:t>
            </a:r>
          </a:p>
          <a:p>
            <a:pPr lvl="1"/>
            <a:r>
              <a:rPr lang="en-US" dirty="0" smtClean="0"/>
              <a:t>How much data can you tolerate losing during a disaster</a:t>
            </a:r>
          </a:p>
          <a:p>
            <a:r>
              <a:rPr lang="en-US" dirty="0" smtClean="0"/>
              <a:t>Recovery Time Objective (RTO)</a:t>
            </a:r>
          </a:p>
          <a:p>
            <a:pPr lvl="1"/>
            <a:r>
              <a:rPr lang="en-US" dirty="0" smtClean="0"/>
              <a:t>How much time will it take to get your systems up and running again after a disaster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994025" y="3703638"/>
            <a:ext cx="205740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 dirty="0">
                <a:solidFill>
                  <a:schemeClr val="bg1"/>
                </a:solidFill>
              </a:rPr>
              <a:t>Replication Method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089025" y="4313238"/>
            <a:ext cx="205740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 dirty="0" smtClean="0">
                <a:solidFill>
                  <a:schemeClr val="bg1"/>
                </a:solidFill>
              </a:rPr>
              <a:t>Point-in-Time</a:t>
            </a:r>
            <a:endParaRPr lang="en-US" altLang="en-US" sz="1600" b="0" i="0" dirty="0">
              <a:solidFill>
                <a:schemeClr val="bg1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51425" y="4313238"/>
            <a:ext cx="205740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>
                <a:solidFill>
                  <a:schemeClr val="bg1"/>
                </a:solidFill>
              </a:rPr>
              <a:t>Continuous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756025" y="4922838"/>
            <a:ext cx="205740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 dirty="0">
                <a:solidFill>
                  <a:schemeClr val="bg1"/>
                </a:solidFill>
              </a:rPr>
              <a:t>Synchronous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51408" y="4968512"/>
            <a:ext cx="126014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 dirty="0" smtClean="0">
                <a:solidFill>
                  <a:schemeClr val="bg1"/>
                </a:solidFill>
              </a:rPr>
              <a:t>App-Based</a:t>
            </a:r>
            <a:endParaRPr lang="en-US" altLang="en-US" sz="1600" b="0" i="0" dirty="0">
              <a:solidFill>
                <a:schemeClr val="bg1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6270625" y="4922838"/>
            <a:ext cx="205740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>
                <a:solidFill>
                  <a:schemeClr val="bg1"/>
                </a:solidFill>
              </a:rPr>
              <a:t>Asynchronous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3040364" y="5514612"/>
            <a:ext cx="126014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 dirty="0" smtClean="0">
                <a:solidFill>
                  <a:schemeClr val="bg1"/>
                </a:solidFill>
              </a:rPr>
              <a:t>App-Based</a:t>
            </a:r>
            <a:endParaRPr lang="en-US" altLang="en-US" sz="1600" b="0" i="0" dirty="0">
              <a:solidFill>
                <a:schemeClr val="bg1"/>
              </a:solidFill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6159935" y="5517829"/>
            <a:ext cx="1260140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i="0" dirty="0" smtClean="0">
                <a:solidFill>
                  <a:schemeClr val="bg1"/>
                </a:solidFill>
              </a:rPr>
              <a:t>App-Based</a:t>
            </a:r>
            <a:endParaRPr lang="en-US" altLang="en-US" sz="1600" b="0" i="0" dirty="0">
              <a:solidFill>
                <a:schemeClr val="bg1"/>
              </a:solidFill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932088" y="4968512"/>
            <a:ext cx="1527497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dirty="0" smtClean="0">
                <a:solidFill>
                  <a:schemeClr val="bg1"/>
                </a:solidFill>
              </a:rPr>
              <a:t>Storage</a:t>
            </a:r>
            <a:r>
              <a:rPr lang="en-US" altLang="en-US" sz="1600" b="0" i="0" dirty="0" smtClean="0">
                <a:solidFill>
                  <a:schemeClr val="bg1"/>
                </a:solidFill>
              </a:rPr>
              <a:t>-Based</a:t>
            </a:r>
            <a:endParaRPr lang="en-US" altLang="en-US" sz="1600" b="0" i="0" dirty="0">
              <a:solidFill>
                <a:schemeClr val="bg1"/>
              </a:solidFill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4396477" y="5517829"/>
            <a:ext cx="1527497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dirty="0" smtClean="0">
                <a:solidFill>
                  <a:schemeClr val="bg1"/>
                </a:solidFill>
              </a:rPr>
              <a:t>Storage</a:t>
            </a:r>
            <a:r>
              <a:rPr lang="en-US" altLang="en-US" sz="1600" b="0" i="0" dirty="0" smtClean="0">
                <a:solidFill>
                  <a:schemeClr val="bg1"/>
                </a:solidFill>
              </a:rPr>
              <a:t>-Based</a:t>
            </a:r>
            <a:endParaRPr lang="en-US" altLang="en-US" sz="1600" b="0" i="0" dirty="0">
              <a:solidFill>
                <a:schemeClr val="bg1"/>
              </a:solidFill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7575467" y="5517829"/>
            <a:ext cx="1527497" cy="3048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en-US" sz="1600" b="0" dirty="0" smtClean="0">
                <a:solidFill>
                  <a:schemeClr val="bg1"/>
                </a:solidFill>
              </a:rPr>
              <a:t>Storage</a:t>
            </a:r>
            <a:r>
              <a:rPr lang="en-US" altLang="en-US" sz="1600" b="0" i="0" dirty="0" smtClean="0">
                <a:solidFill>
                  <a:schemeClr val="bg1"/>
                </a:solidFill>
              </a:rPr>
              <a:t>-Based</a:t>
            </a:r>
            <a:endParaRPr lang="en-US" altLang="en-US" sz="1600" b="0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9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3" grpId="0" animBg="1"/>
      <p:bldP spid="22" grpId="0" animBg="1"/>
      <p:bldP spid="13" grpId="0" animBg="1"/>
      <p:bldP spid="21" grpId="0" animBg="1"/>
      <p:bldP spid="11" grpId="0" animBg="1"/>
      <p:bldP spid="12" grpId="0" animBg="1"/>
      <p:bldP spid="14" grpId="0" animBg="1"/>
      <p:bldP spid="15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7 Tiers of Business Recovery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Rectangle 72"/>
          <p:cNvSpPr>
            <a:spLocks noChangeArrowheads="1"/>
          </p:cNvSpPr>
          <p:nvPr/>
        </p:nvSpPr>
        <p:spPr bwMode="auto">
          <a:xfrm>
            <a:off x="1806575" y="2078038"/>
            <a:ext cx="6402388" cy="1927225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6" name="Rectangle 71"/>
          <p:cNvSpPr>
            <a:spLocks noChangeArrowheads="1"/>
          </p:cNvSpPr>
          <p:nvPr/>
        </p:nvSpPr>
        <p:spPr bwMode="auto">
          <a:xfrm>
            <a:off x="1806575" y="3873500"/>
            <a:ext cx="6402388" cy="1206500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7" name="Rectangle 70"/>
          <p:cNvSpPr>
            <a:spLocks noChangeArrowheads="1"/>
          </p:cNvSpPr>
          <p:nvPr/>
        </p:nvSpPr>
        <p:spPr bwMode="auto">
          <a:xfrm>
            <a:off x="1806575" y="5080000"/>
            <a:ext cx="6402388" cy="576263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56"/>
          <p:cNvSpPr>
            <a:spLocks noChangeShapeType="1"/>
          </p:cNvSpPr>
          <p:nvPr/>
        </p:nvSpPr>
        <p:spPr bwMode="auto">
          <a:xfrm flipH="1">
            <a:off x="1903413" y="2381250"/>
            <a:ext cx="338137" cy="16287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9" name="Line 57"/>
          <p:cNvSpPr>
            <a:spLocks noChangeShapeType="1"/>
          </p:cNvSpPr>
          <p:nvPr/>
        </p:nvSpPr>
        <p:spPr bwMode="auto">
          <a:xfrm flipH="1">
            <a:off x="3981450" y="4422775"/>
            <a:ext cx="1588" cy="5699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0" name="Line 60"/>
          <p:cNvSpPr>
            <a:spLocks noChangeShapeType="1"/>
          </p:cNvSpPr>
          <p:nvPr/>
        </p:nvSpPr>
        <p:spPr bwMode="auto">
          <a:xfrm flipH="1">
            <a:off x="2055813" y="2970213"/>
            <a:ext cx="500062" cy="11922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1" name="Line 59"/>
          <p:cNvSpPr>
            <a:spLocks noChangeShapeType="1"/>
          </p:cNvSpPr>
          <p:nvPr/>
        </p:nvSpPr>
        <p:spPr bwMode="auto">
          <a:xfrm flipH="1">
            <a:off x="3094038" y="3671888"/>
            <a:ext cx="3175" cy="6746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91440" anchor="ctr">
            <a:spAutoFit/>
          </a:bodyPr>
          <a:lstStyle/>
          <a:p>
            <a:endParaRPr lang="en-US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073150" y="1514475"/>
            <a:ext cx="7154863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D128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079500" y="4937125"/>
            <a:ext cx="7167563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pPr eaLnBrk="0" hangingPunct="0"/>
            <a:endParaRPr lang="en-US" altLang="en-US" sz="1400" b="0" i="0"/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160463" y="1560513"/>
            <a:ext cx="24225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 dirty="0"/>
              <a:t>Mission Critical Data</a:t>
            </a:r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7107238" y="5599113"/>
            <a:ext cx="1998662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/>
          <a:lstStyle/>
          <a:p>
            <a:pPr eaLnBrk="0" hangingPunct="0"/>
            <a:r>
              <a:rPr lang="en-US" altLang="en-US" sz="1600" i="0"/>
              <a:t>  Less Critical Data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5584031" y="940963"/>
            <a:ext cx="3382963" cy="849312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r>
              <a:rPr lang="en-US" altLang="en-US" sz="1600" i="0">
                <a:solidFill>
                  <a:schemeClr val="bg1"/>
                </a:solidFill>
              </a:rPr>
              <a:t>Key Customer Objectives: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RTO – Recovery Time Objective</a:t>
            </a:r>
          </a:p>
          <a:p>
            <a:r>
              <a:rPr lang="en-US" altLang="en-US" sz="1600" i="0">
                <a:solidFill>
                  <a:schemeClr val="bg1"/>
                </a:solidFill>
              </a:rPr>
              <a:t>RPO – Recovery Point Objective</a:t>
            </a: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040563" y="5241925"/>
            <a:ext cx="14493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1 – PTAM*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2101850" y="5619750"/>
            <a:ext cx="4984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15 Min.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2792413" y="5619750"/>
            <a:ext cx="465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1-4 Hr.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535363" y="5619750"/>
            <a:ext cx="5080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4 -8 Hr.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4281488" y="5619750"/>
            <a:ext cx="59213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8-12 Hr..</a:t>
            </a: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5054600" y="5619750"/>
            <a:ext cx="6762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12-16 Hr..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5881688" y="561975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24 Hr..</a:t>
            </a:r>
          </a:p>
        </p:txBody>
      </p:sp>
      <p:sp>
        <p:nvSpPr>
          <p:cNvPr id="24" name="Rectangle 17"/>
          <p:cNvSpPr>
            <a:spLocks noChangeArrowheads="1"/>
          </p:cNvSpPr>
          <p:nvPr/>
        </p:nvSpPr>
        <p:spPr bwMode="auto">
          <a:xfrm>
            <a:off x="6724650" y="5619750"/>
            <a:ext cx="3460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algn="l" eaLnBrk="0" hangingPunct="0"/>
            <a:r>
              <a:rPr lang="en-US" altLang="en-US" sz="1200" b="0" i="0"/>
              <a:t>Days</a:t>
            </a:r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 flipV="1">
            <a:off x="2133600" y="5562600"/>
            <a:ext cx="3175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 flipV="1">
            <a:off x="2900363" y="5562600"/>
            <a:ext cx="1587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 flipV="1">
            <a:off x="3665538" y="5562600"/>
            <a:ext cx="4762" cy="809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1825625" y="5367338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1825625" y="4767263"/>
            <a:ext cx="428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1825625" y="4170363"/>
            <a:ext cx="42863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1825625" y="3571875"/>
            <a:ext cx="42863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1825625" y="2974975"/>
            <a:ext cx="42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3" name="Line 26"/>
          <p:cNvSpPr>
            <a:spLocks noChangeShapeType="1"/>
          </p:cNvSpPr>
          <p:nvPr/>
        </p:nvSpPr>
        <p:spPr bwMode="auto">
          <a:xfrm>
            <a:off x="1825625" y="2417763"/>
            <a:ext cx="42863" cy="4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4" name="Line 27"/>
          <p:cNvSpPr>
            <a:spLocks noChangeShapeType="1"/>
          </p:cNvSpPr>
          <p:nvPr/>
        </p:nvSpPr>
        <p:spPr bwMode="auto">
          <a:xfrm>
            <a:off x="2028825" y="5567363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5" name="Line 28"/>
          <p:cNvSpPr>
            <a:spLocks noChangeShapeType="1"/>
          </p:cNvSpPr>
          <p:nvPr/>
        </p:nvSpPr>
        <p:spPr bwMode="auto">
          <a:xfrm>
            <a:off x="1825625" y="5068888"/>
            <a:ext cx="793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6" name="Line 29"/>
          <p:cNvSpPr>
            <a:spLocks noChangeShapeType="1"/>
          </p:cNvSpPr>
          <p:nvPr/>
        </p:nvSpPr>
        <p:spPr bwMode="auto">
          <a:xfrm>
            <a:off x="1825625" y="446881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7" name="Line 30"/>
          <p:cNvSpPr>
            <a:spLocks noChangeShapeType="1"/>
          </p:cNvSpPr>
          <p:nvPr/>
        </p:nvSpPr>
        <p:spPr bwMode="auto">
          <a:xfrm>
            <a:off x="1825625" y="3870325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8" name="Line 31"/>
          <p:cNvSpPr>
            <a:spLocks noChangeShapeType="1"/>
          </p:cNvSpPr>
          <p:nvPr/>
        </p:nvSpPr>
        <p:spPr bwMode="auto">
          <a:xfrm>
            <a:off x="1825625" y="3273425"/>
            <a:ext cx="7937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39" name="Line 32"/>
          <p:cNvSpPr>
            <a:spLocks noChangeShapeType="1"/>
          </p:cNvSpPr>
          <p:nvPr/>
        </p:nvSpPr>
        <p:spPr bwMode="auto">
          <a:xfrm>
            <a:off x="1825625" y="2673350"/>
            <a:ext cx="79375" cy="47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0" name="Line 33"/>
          <p:cNvSpPr>
            <a:spLocks noChangeShapeType="1"/>
          </p:cNvSpPr>
          <p:nvPr/>
        </p:nvSpPr>
        <p:spPr bwMode="auto">
          <a:xfrm>
            <a:off x="1825625" y="2074863"/>
            <a:ext cx="79375" cy="3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1803400" y="2074863"/>
            <a:ext cx="5967413" cy="3594100"/>
          </a:xfrm>
          <a:custGeom>
            <a:avLst/>
            <a:gdLst>
              <a:gd name="T0" fmla="*/ 0 w 7499"/>
              <a:gd name="T1" fmla="*/ 0 h 3864"/>
              <a:gd name="T2" fmla="*/ 0 w 7499"/>
              <a:gd name="T3" fmla="*/ 3864 h 3864"/>
              <a:gd name="T4" fmla="*/ 7499 w 7499"/>
              <a:gd name="T5" fmla="*/ 3864 h 3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99" h="3864">
                <a:moveTo>
                  <a:pt x="0" y="0"/>
                </a:moveTo>
                <a:lnTo>
                  <a:pt x="0" y="3864"/>
                </a:lnTo>
                <a:lnTo>
                  <a:pt x="7499" y="3864"/>
                </a:lnTo>
              </a:path>
            </a:pathLst>
          </a:custGeom>
          <a:noFill/>
          <a:ln w="38100">
            <a:solidFill>
              <a:srgbClr val="0000C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2085975" y="2054225"/>
            <a:ext cx="5195888" cy="3533775"/>
          </a:xfrm>
          <a:custGeom>
            <a:avLst/>
            <a:gdLst>
              <a:gd name="T0" fmla="*/ 0 w 5500"/>
              <a:gd name="T1" fmla="*/ 0 h 3806"/>
              <a:gd name="T2" fmla="*/ 162 w 5500"/>
              <a:gd name="T3" fmla="*/ 384 h 3806"/>
              <a:gd name="T4" fmla="*/ 355 w 5500"/>
              <a:gd name="T5" fmla="*/ 755 h 3806"/>
              <a:gd name="T6" fmla="*/ 578 w 5500"/>
              <a:gd name="T7" fmla="*/ 1109 h 3806"/>
              <a:gd name="T8" fmla="*/ 829 w 5500"/>
              <a:gd name="T9" fmla="*/ 1446 h 3806"/>
              <a:gd name="T10" fmla="*/ 1105 w 5500"/>
              <a:gd name="T11" fmla="*/ 1764 h 3806"/>
              <a:gd name="T12" fmla="*/ 1408 w 5500"/>
              <a:gd name="T13" fmla="*/ 2065 h 3806"/>
              <a:gd name="T14" fmla="*/ 1734 w 5500"/>
              <a:gd name="T15" fmla="*/ 2346 h 3806"/>
              <a:gd name="T16" fmla="*/ 2084 w 5500"/>
              <a:gd name="T17" fmla="*/ 2607 h 3806"/>
              <a:gd name="T18" fmla="*/ 2452 w 5500"/>
              <a:gd name="T19" fmla="*/ 2844 h 3806"/>
              <a:gd name="T20" fmla="*/ 2841 w 5500"/>
              <a:gd name="T21" fmla="*/ 3057 h 3806"/>
              <a:gd name="T22" fmla="*/ 3246 w 5500"/>
              <a:gd name="T23" fmla="*/ 3247 h 3806"/>
              <a:gd name="T24" fmla="*/ 3670 w 5500"/>
              <a:gd name="T25" fmla="*/ 3413 h 3806"/>
              <a:gd name="T26" fmla="*/ 4108 w 5500"/>
              <a:gd name="T27" fmla="*/ 3552 h 3806"/>
              <a:gd name="T28" fmla="*/ 4560 w 5500"/>
              <a:gd name="T29" fmla="*/ 3665 h 3806"/>
              <a:gd name="T30" fmla="*/ 5024 w 5500"/>
              <a:gd name="T31" fmla="*/ 3750 h 3806"/>
              <a:gd name="T32" fmla="*/ 5500 w 5500"/>
              <a:gd name="T33" fmla="*/ 3806 h 3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00" h="3806">
                <a:moveTo>
                  <a:pt x="0" y="0"/>
                </a:moveTo>
                <a:lnTo>
                  <a:pt x="162" y="384"/>
                </a:lnTo>
                <a:lnTo>
                  <a:pt x="355" y="755"/>
                </a:lnTo>
                <a:lnTo>
                  <a:pt x="578" y="1109"/>
                </a:lnTo>
                <a:lnTo>
                  <a:pt x="829" y="1446"/>
                </a:lnTo>
                <a:lnTo>
                  <a:pt x="1105" y="1764"/>
                </a:lnTo>
                <a:lnTo>
                  <a:pt x="1408" y="2065"/>
                </a:lnTo>
                <a:lnTo>
                  <a:pt x="1734" y="2346"/>
                </a:lnTo>
                <a:lnTo>
                  <a:pt x="2084" y="2607"/>
                </a:lnTo>
                <a:lnTo>
                  <a:pt x="2452" y="2844"/>
                </a:lnTo>
                <a:lnTo>
                  <a:pt x="2841" y="3057"/>
                </a:lnTo>
                <a:lnTo>
                  <a:pt x="3246" y="3247"/>
                </a:lnTo>
                <a:lnTo>
                  <a:pt x="3670" y="3413"/>
                </a:lnTo>
                <a:lnTo>
                  <a:pt x="4108" y="3552"/>
                </a:lnTo>
                <a:lnTo>
                  <a:pt x="4560" y="3665"/>
                </a:lnTo>
                <a:lnTo>
                  <a:pt x="5024" y="3750"/>
                </a:lnTo>
                <a:lnTo>
                  <a:pt x="5500" y="3806"/>
                </a:lnTo>
              </a:path>
            </a:pathLst>
          </a:custGeom>
          <a:noFill/>
          <a:ln w="38100">
            <a:solidFill>
              <a:schemeClr val="bg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3" name="Rectangle 36"/>
          <p:cNvSpPr>
            <a:spLocks noChangeArrowheads="1"/>
          </p:cNvSpPr>
          <p:nvPr/>
        </p:nvSpPr>
        <p:spPr bwMode="auto">
          <a:xfrm>
            <a:off x="2724150" y="2927350"/>
            <a:ext cx="61436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4" name="Rectangle 37"/>
          <p:cNvSpPr>
            <a:spLocks noChangeArrowheads="1"/>
          </p:cNvSpPr>
          <p:nvPr/>
        </p:nvSpPr>
        <p:spPr bwMode="auto">
          <a:xfrm>
            <a:off x="2792413" y="2757488"/>
            <a:ext cx="44831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6 - RPO=Near Zero, RTO= Manual - Disk or Tape Data Mirroring </a:t>
            </a:r>
          </a:p>
        </p:txBody>
      </p:sp>
      <p:sp>
        <p:nvSpPr>
          <p:cNvPr id="45" name="Rectangle 38"/>
          <p:cNvSpPr>
            <a:spLocks noChangeArrowheads="1"/>
          </p:cNvSpPr>
          <p:nvPr/>
        </p:nvSpPr>
        <p:spPr bwMode="auto">
          <a:xfrm>
            <a:off x="3368675" y="3541713"/>
            <a:ext cx="665163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6" name="Rectangle 39"/>
          <p:cNvSpPr>
            <a:spLocks noChangeArrowheads="1"/>
          </p:cNvSpPr>
          <p:nvPr/>
        </p:nvSpPr>
        <p:spPr bwMode="auto">
          <a:xfrm>
            <a:off x="3305175" y="3352800"/>
            <a:ext cx="3870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5 - RPO &gt; 15 min. RTO= Manual; PiT or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SW Data Replication </a:t>
            </a:r>
          </a:p>
        </p:txBody>
      </p:sp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4200525" y="4200525"/>
            <a:ext cx="5762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48" name="Rectangle 41"/>
          <p:cNvSpPr>
            <a:spLocks noChangeArrowheads="1"/>
          </p:cNvSpPr>
          <p:nvPr/>
        </p:nvSpPr>
        <p:spPr bwMode="auto">
          <a:xfrm>
            <a:off x="4138613" y="4081463"/>
            <a:ext cx="3236912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4 - Data Base Log Replication &amp; </a:t>
            </a:r>
          </a:p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Host Log Apply at Remote</a:t>
            </a:r>
          </a:p>
        </p:txBody>
      </p:sp>
      <p:sp>
        <p:nvSpPr>
          <p:cNvPr id="49" name="Rectangle 42"/>
          <p:cNvSpPr>
            <a:spLocks noChangeArrowheads="1"/>
          </p:cNvSpPr>
          <p:nvPr/>
        </p:nvSpPr>
        <p:spPr bwMode="auto">
          <a:xfrm>
            <a:off x="5095875" y="4651375"/>
            <a:ext cx="542925" cy="17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0" name="Rectangle 43"/>
          <p:cNvSpPr>
            <a:spLocks noChangeArrowheads="1"/>
          </p:cNvSpPr>
          <p:nvPr/>
        </p:nvSpPr>
        <p:spPr bwMode="auto">
          <a:xfrm>
            <a:off x="4956175" y="4660900"/>
            <a:ext cx="29575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3 – Electronic Tape Vaulting</a:t>
            </a:r>
          </a:p>
        </p:txBody>
      </p:sp>
      <p:sp>
        <p:nvSpPr>
          <p:cNvPr id="51" name="Rectangle 44"/>
          <p:cNvSpPr>
            <a:spLocks noChangeArrowheads="1"/>
          </p:cNvSpPr>
          <p:nvPr/>
        </p:nvSpPr>
        <p:spPr bwMode="auto">
          <a:xfrm>
            <a:off x="5992813" y="5129213"/>
            <a:ext cx="603250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2" name="Rectangle 45"/>
          <p:cNvSpPr>
            <a:spLocks noChangeArrowheads="1"/>
          </p:cNvSpPr>
          <p:nvPr/>
        </p:nvSpPr>
        <p:spPr bwMode="auto">
          <a:xfrm>
            <a:off x="5838825" y="5003800"/>
            <a:ext cx="2112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2 – PTAM &amp; Hot Site</a:t>
            </a:r>
          </a:p>
        </p:txBody>
      </p:sp>
      <p:sp>
        <p:nvSpPr>
          <p:cNvPr id="53" name="Rectangle 46"/>
          <p:cNvSpPr>
            <a:spLocks noChangeArrowheads="1"/>
          </p:cNvSpPr>
          <p:nvPr/>
        </p:nvSpPr>
        <p:spPr bwMode="auto">
          <a:xfrm rot="-5400000">
            <a:off x="-801687" y="3535363"/>
            <a:ext cx="36480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91440" rIns="0" bIns="0">
            <a:spAutoFit/>
          </a:bodyPr>
          <a:lstStyle/>
          <a:p>
            <a:pPr eaLnBrk="0" hangingPunct="0"/>
            <a:r>
              <a:rPr lang="en-US" altLang="en-US" sz="1600" i="0"/>
              <a:t>Cost of Ownership</a:t>
            </a:r>
          </a:p>
          <a:p>
            <a:pPr eaLnBrk="0" hangingPunct="0"/>
            <a:r>
              <a:rPr lang="en-US" altLang="en-US" sz="1600" i="0"/>
              <a:t>(Servers/Network Bandwidth/Storage)</a:t>
            </a:r>
            <a:endParaRPr lang="en-US" altLang="en-US" sz="1600" b="0" i="0"/>
          </a:p>
        </p:txBody>
      </p:sp>
      <p:sp>
        <p:nvSpPr>
          <p:cNvPr id="54" name="Rectangle 47"/>
          <p:cNvSpPr>
            <a:spLocks noChangeArrowheads="1"/>
          </p:cNvSpPr>
          <p:nvPr/>
        </p:nvSpPr>
        <p:spPr bwMode="auto">
          <a:xfrm>
            <a:off x="2347913" y="2405063"/>
            <a:ext cx="746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/>
          <a:lstStyle/>
          <a:p>
            <a:endParaRPr lang="en-US"/>
          </a:p>
        </p:txBody>
      </p:sp>
      <p:sp>
        <p:nvSpPr>
          <p:cNvPr id="55" name="Rectangle 48"/>
          <p:cNvSpPr>
            <a:spLocks noChangeArrowheads="1"/>
          </p:cNvSpPr>
          <p:nvPr/>
        </p:nvSpPr>
        <p:spPr bwMode="auto">
          <a:xfrm>
            <a:off x="2420938" y="2008188"/>
            <a:ext cx="3030537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91440" rIns="0" bIns="0">
            <a:spAutoFit/>
          </a:bodyPr>
          <a:lstStyle/>
          <a:p>
            <a:pPr algn="l" eaLnBrk="0" hangingPunct="0"/>
            <a:r>
              <a:rPr lang="en-US" altLang="en-US" sz="1400" i="0">
                <a:solidFill>
                  <a:schemeClr val="bg1"/>
                </a:solidFill>
              </a:rPr>
              <a:t>Tier 7 -  RPO=Near Zero, RTO &lt;1Hr. Server/Workload/Network/Data Automatic Site Switch</a:t>
            </a:r>
          </a:p>
        </p:txBody>
      </p:sp>
      <p:sp>
        <p:nvSpPr>
          <p:cNvPr id="56" name="Oval 49"/>
          <p:cNvSpPr>
            <a:spLocks noChangeArrowheads="1"/>
          </p:cNvSpPr>
          <p:nvPr/>
        </p:nvSpPr>
        <p:spPr bwMode="auto">
          <a:xfrm>
            <a:off x="2489200" y="2911475"/>
            <a:ext cx="123825" cy="93663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7" name="Oval 50"/>
          <p:cNvSpPr>
            <a:spLocks noChangeArrowheads="1"/>
          </p:cNvSpPr>
          <p:nvPr/>
        </p:nvSpPr>
        <p:spPr bwMode="auto">
          <a:xfrm>
            <a:off x="4802188" y="4887913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8" name="Oval 51"/>
          <p:cNvSpPr>
            <a:spLocks noChangeArrowheads="1"/>
          </p:cNvSpPr>
          <p:nvPr/>
        </p:nvSpPr>
        <p:spPr bwMode="auto">
          <a:xfrm>
            <a:off x="3935413" y="4378325"/>
            <a:ext cx="123825" cy="904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59" name="Oval 52"/>
          <p:cNvSpPr>
            <a:spLocks noChangeArrowheads="1"/>
          </p:cNvSpPr>
          <p:nvPr/>
        </p:nvSpPr>
        <p:spPr bwMode="auto">
          <a:xfrm>
            <a:off x="6865938" y="5499100"/>
            <a:ext cx="122237" cy="968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0" name="Oval 53"/>
          <p:cNvSpPr>
            <a:spLocks noChangeArrowheads="1"/>
          </p:cNvSpPr>
          <p:nvPr/>
        </p:nvSpPr>
        <p:spPr bwMode="auto">
          <a:xfrm>
            <a:off x="5716588" y="5248275"/>
            <a:ext cx="122237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1" name="Oval 54"/>
          <p:cNvSpPr>
            <a:spLocks noChangeArrowheads="1"/>
          </p:cNvSpPr>
          <p:nvPr/>
        </p:nvSpPr>
        <p:spPr bwMode="auto">
          <a:xfrm>
            <a:off x="2190750" y="2362200"/>
            <a:ext cx="122238" cy="98425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2" name="Text Box 55"/>
          <p:cNvSpPr txBox="1">
            <a:spLocks noChangeArrowheads="1"/>
          </p:cNvSpPr>
          <p:nvPr/>
        </p:nvSpPr>
        <p:spPr bwMode="auto">
          <a:xfrm>
            <a:off x="1074738" y="1965325"/>
            <a:ext cx="730250" cy="360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91440">
            <a:spAutoFit/>
          </a:bodyPr>
          <a:lstStyle/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700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400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50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10</a:t>
            </a:r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endParaRPr lang="en-US" altLang="en-US" sz="1200" b="0" i="0"/>
          </a:p>
          <a:p>
            <a:pPr algn="r" eaLnBrk="0" hangingPunct="0">
              <a:spcBef>
                <a:spcPct val="20000"/>
              </a:spcBef>
            </a:pPr>
            <a:r>
              <a:rPr lang="en-US" altLang="en-US" sz="1200" b="0" i="0"/>
              <a:t>1</a:t>
            </a:r>
          </a:p>
        </p:txBody>
      </p:sp>
      <p:sp>
        <p:nvSpPr>
          <p:cNvPr id="63" name="Text Box 61"/>
          <p:cNvSpPr txBox="1">
            <a:spLocks noChangeArrowheads="1"/>
          </p:cNvSpPr>
          <p:nvPr/>
        </p:nvSpPr>
        <p:spPr bwMode="auto">
          <a:xfrm>
            <a:off x="609600" y="5943600"/>
            <a:ext cx="7466013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>
            <a:spAutoFit/>
          </a:bodyPr>
          <a:lstStyle/>
          <a:p>
            <a:pPr eaLnBrk="0" hangingPunct="0"/>
            <a:r>
              <a:rPr lang="en-US" altLang="en-US" sz="1600" i="0"/>
              <a:t>Time to Recover – How quickly is an application recovered after a disaster?</a:t>
            </a:r>
          </a:p>
        </p:txBody>
      </p:sp>
      <p:sp>
        <p:nvSpPr>
          <p:cNvPr id="64" name="Oval 62"/>
          <p:cNvSpPr>
            <a:spLocks noChangeArrowheads="1"/>
          </p:cNvSpPr>
          <p:nvPr/>
        </p:nvSpPr>
        <p:spPr bwMode="auto">
          <a:xfrm>
            <a:off x="3044825" y="3595688"/>
            <a:ext cx="123825" cy="95250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91440"/>
          <a:lstStyle/>
          <a:p>
            <a:endParaRPr lang="en-US"/>
          </a:p>
        </p:txBody>
      </p:sp>
      <p:sp>
        <p:nvSpPr>
          <p:cNvPr id="65" name="Text Box 69"/>
          <p:cNvSpPr txBox="1">
            <a:spLocks noChangeArrowheads="1"/>
          </p:cNvSpPr>
          <p:nvPr/>
        </p:nvSpPr>
        <p:spPr bwMode="auto">
          <a:xfrm>
            <a:off x="1588" y="6226175"/>
            <a:ext cx="279876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200" b="0" i="0"/>
              <a:t>*PTAM – Pickup Truck Access Method</a:t>
            </a:r>
          </a:p>
        </p:txBody>
      </p:sp>
      <p:sp>
        <p:nvSpPr>
          <p:cNvPr id="66" name="Text Box 74"/>
          <p:cNvSpPr txBox="1">
            <a:spLocks noChangeArrowheads="1"/>
          </p:cNvSpPr>
          <p:nvPr/>
        </p:nvSpPr>
        <p:spPr bwMode="auto">
          <a:xfrm>
            <a:off x="1819275" y="4076700"/>
            <a:ext cx="16779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600" b="0" i="0">
                <a:solidFill>
                  <a:schemeClr val="bg1"/>
                </a:solidFill>
              </a:rPr>
              <a:t>Active Secondary Site</a:t>
            </a:r>
          </a:p>
        </p:txBody>
      </p:sp>
      <p:sp>
        <p:nvSpPr>
          <p:cNvPr id="67" name="Text Box 76"/>
          <p:cNvSpPr txBox="1">
            <a:spLocks noChangeArrowheads="1"/>
          </p:cNvSpPr>
          <p:nvPr/>
        </p:nvSpPr>
        <p:spPr bwMode="auto">
          <a:xfrm>
            <a:off x="1808163" y="5205413"/>
            <a:ext cx="2917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en-US" sz="1600" b="0" i="0">
                <a:solidFill>
                  <a:schemeClr val="bg1"/>
                </a:solidFill>
              </a:rPr>
              <a:t>Point-in-time Backup to Tape</a:t>
            </a:r>
          </a:p>
        </p:txBody>
      </p:sp>
      <p:sp>
        <p:nvSpPr>
          <p:cNvPr id="68" name="Text Box 77"/>
          <p:cNvSpPr txBox="1">
            <a:spLocks noChangeArrowheads="1"/>
          </p:cNvSpPr>
          <p:nvPr/>
        </p:nvSpPr>
        <p:spPr bwMode="auto">
          <a:xfrm>
            <a:off x="2114550" y="4581525"/>
            <a:ext cx="1060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4+ hrs</a:t>
            </a:r>
          </a:p>
        </p:txBody>
      </p:sp>
      <p:sp>
        <p:nvSpPr>
          <p:cNvPr id="69" name="Text Box 78"/>
          <p:cNvSpPr txBox="1">
            <a:spLocks noChangeArrowheads="1"/>
          </p:cNvSpPr>
          <p:nvPr/>
        </p:nvSpPr>
        <p:spPr bwMode="auto">
          <a:xfrm>
            <a:off x="4533900" y="5162550"/>
            <a:ext cx="1144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RPO: 24+ hrs</a:t>
            </a:r>
          </a:p>
          <a:p>
            <a:pPr algn="l"/>
            <a:r>
              <a:rPr lang="en-US" altLang="en-US" sz="1200" i="0">
                <a:solidFill>
                  <a:schemeClr val="bg1"/>
                </a:solidFill>
              </a:rPr>
              <a:t>RTO: Days</a:t>
            </a:r>
          </a:p>
        </p:txBody>
      </p:sp>
    </p:spTree>
    <p:extLst>
      <p:ext uri="{BB962C8B-B14F-4D97-AF65-F5344CB8AC3E}">
        <p14:creationId xmlns:p14="http://schemas.microsoft.com/office/powerpoint/2010/main" val="30761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3" y="836712"/>
            <a:ext cx="8015287" cy="5436604"/>
          </a:xfrm>
        </p:spPr>
        <p:txBody>
          <a:bodyPr/>
          <a:lstStyle/>
          <a:p>
            <a:r>
              <a:rPr lang="en-US" sz="2000" dirty="0" smtClean="0">
                <a:solidFill>
                  <a:schemeClr val="accent5">
                    <a:lumMod val="25000"/>
                  </a:schemeClr>
                </a:solidFill>
              </a:rPr>
              <a:t>Background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chemeClr val="accent5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Application-Based Replication</a:t>
            </a:r>
          </a:p>
          <a:p>
            <a:endParaRPr lang="en-US" sz="2000" dirty="0" smtClean="0"/>
          </a:p>
          <a:p>
            <a:r>
              <a:rPr lang="en-US" sz="2000" dirty="0"/>
              <a:t>Storage-Based Replication</a:t>
            </a:r>
          </a:p>
          <a:p>
            <a:pPr lvl="1"/>
            <a:r>
              <a:rPr lang="en-US" sz="2000" dirty="0" smtClean="0"/>
              <a:t>Tape Replication</a:t>
            </a:r>
          </a:p>
          <a:p>
            <a:pPr lvl="1"/>
            <a:r>
              <a:rPr lang="en-US" sz="2000" dirty="0" smtClean="0"/>
              <a:t>Point-in-Time Replication</a:t>
            </a:r>
          </a:p>
          <a:p>
            <a:pPr lvl="1"/>
            <a:r>
              <a:rPr lang="en-US" sz="2000" dirty="0" smtClean="0"/>
              <a:t>Synchronous Replication </a:t>
            </a:r>
          </a:p>
          <a:p>
            <a:pPr lvl="1"/>
            <a:r>
              <a:rPr lang="en-US" sz="2000" dirty="0" smtClean="0"/>
              <a:t>Asynchronous Replication</a:t>
            </a:r>
          </a:p>
          <a:p>
            <a:endParaRPr lang="en-US" sz="2000" dirty="0" smtClean="0"/>
          </a:p>
          <a:p>
            <a:r>
              <a:rPr lang="en-US" sz="2000" dirty="0" smtClean="0"/>
              <a:t>Automation</a:t>
            </a:r>
          </a:p>
          <a:p>
            <a:endParaRPr lang="en-US" sz="2000" dirty="0" smtClean="0"/>
          </a:p>
          <a:p>
            <a:r>
              <a:rPr lang="en-US" sz="2000" dirty="0" smtClean="0"/>
              <a:t>Replication Examples</a:t>
            </a:r>
          </a:p>
          <a:p>
            <a:endParaRPr lang="en-US" sz="2000" dirty="0" smtClean="0"/>
          </a:p>
          <a:p>
            <a:r>
              <a:rPr lang="en-US" sz="2000" dirty="0" smtClean="0"/>
              <a:t>Key Questions for Any Solution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8B017-099E-4C34-87D2-47EAB83F6BD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5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BM Systems">
  <a:themeElements>
    <a:clrScheme name="IBM Systems 1">
      <a:dk1>
        <a:srgbClr val="000000"/>
      </a:dk1>
      <a:lt1>
        <a:srgbClr val="FFFFFF"/>
      </a:lt1>
      <a:dk2>
        <a:srgbClr val="7889FB"/>
      </a:dk2>
      <a:lt2>
        <a:srgbClr val="808080"/>
      </a:lt2>
      <a:accent1>
        <a:srgbClr val="7889FB"/>
      </a:accent1>
      <a:accent2>
        <a:srgbClr val="2DB6B3"/>
      </a:accent2>
      <a:accent3>
        <a:srgbClr val="FFFFFF"/>
      </a:accent3>
      <a:accent4>
        <a:srgbClr val="000000"/>
      </a:accent4>
      <a:accent5>
        <a:srgbClr val="BEC4FD"/>
      </a:accent5>
      <a:accent6>
        <a:srgbClr val="28A5A2"/>
      </a:accent6>
      <a:hlink>
        <a:srgbClr val="C0C0C0"/>
      </a:hlink>
      <a:folHlink>
        <a:srgbClr val="D18213"/>
      </a:folHlink>
    </a:clrScheme>
    <a:fontScheme name="IBM System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None/>
          <a:tabLst/>
          <a:defRPr kumimoji="0" lang="en-US" sz="9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IBM Systems 1">
        <a:dk1>
          <a:srgbClr val="000000"/>
        </a:dk1>
        <a:lt1>
          <a:srgbClr val="FFFFFF"/>
        </a:lt1>
        <a:dk2>
          <a:srgbClr val="7889FB"/>
        </a:dk2>
        <a:lt2>
          <a:srgbClr val="808080"/>
        </a:lt2>
        <a:accent1>
          <a:srgbClr val="7889FB"/>
        </a:accent1>
        <a:accent2>
          <a:srgbClr val="2DB6B3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28A5A2"/>
        </a:accent6>
        <a:hlink>
          <a:srgbClr val="C0C0C0"/>
        </a:hlink>
        <a:folHlink>
          <a:srgbClr val="D1821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M Systems 2">
        <a:dk1>
          <a:srgbClr val="808080"/>
        </a:dk1>
        <a:lt1>
          <a:srgbClr val="FFFFFF"/>
        </a:lt1>
        <a:dk2>
          <a:srgbClr val="000000"/>
        </a:dk2>
        <a:lt2>
          <a:srgbClr val="CCCCFF"/>
        </a:lt2>
        <a:accent1>
          <a:srgbClr val="7889FB"/>
        </a:accent1>
        <a:accent2>
          <a:srgbClr val="DFFF66"/>
        </a:accent2>
        <a:accent3>
          <a:srgbClr val="AAAAAA"/>
        </a:accent3>
        <a:accent4>
          <a:srgbClr val="DADADA"/>
        </a:accent4>
        <a:accent5>
          <a:srgbClr val="BEC4FD"/>
        </a:accent5>
        <a:accent6>
          <a:srgbClr val="CAE75C"/>
        </a:accent6>
        <a:hlink>
          <a:srgbClr val="C0C0C0"/>
        </a:hlink>
        <a:folHlink>
          <a:srgbClr val="D1821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194749</TotalTime>
  <Words>4086</Words>
  <Application>Microsoft Office PowerPoint</Application>
  <PresentationFormat>Letter Paper (8.5x11 in)</PresentationFormat>
  <Paragraphs>1181</Paragraphs>
  <Slides>50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6" baseType="lpstr">
      <vt:lpstr>Arial Unicode MS</vt:lpstr>
      <vt:lpstr>Arial</vt:lpstr>
      <vt:lpstr>Calibri</vt:lpstr>
      <vt:lpstr>Times New Roman</vt:lpstr>
      <vt:lpstr>Wingdings</vt:lpstr>
      <vt:lpstr>IBM Systems</vt:lpstr>
      <vt:lpstr>Storage System  High-Availability &amp; Disaster Recovery Overview  [638]</vt:lpstr>
      <vt:lpstr>Agenda</vt:lpstr>
      <vt:lpstr>My Background</vt:lpstr>
      <vt:lpstr>Why are High Availability &amp; Disaster Recovery Important?</vt:lpstr>
      <vt:lpstr>Lessons Learned from Previous Disasters</vt:lpstr>
      <vt:lpstr>Replication Beyond Disaster Recovery</vt:lpstr>
      <vt:lpstr>Some Definitions</vt:lpstr>
      <vt:lpstr>7 Tiers of Business Recovery Options</vt:lpstr>
      <vt:lpstr>Agenda</vt:lpstr>
      <vt:lpstr>Application-Based vs. Storage-Based Replication (1)</vt:lpstr>
      <vt:lpstr>Application-Based Replication Examples</vt:lpstr>
      <vt:lpstr>Agenda</vt:lpstr>
      <vt:lpstr>Application-Based vs. Storage-Based Replication (2)</vt:lpstr>
      <vt:lpstr>What Does Data Consistency Really Mean?</vt:lpstr>
      <vt:lpstr>Storage-Based Replication Techniques</vt:lpstr>
      <vt:lpstr>Tape Replication - PTAM</vt:lpstr>
      <vt:lpstr>Tape Replication – Virtual Tape Grid</vt:lpstr>
      <vt:lpstr>7 Tiers of Business Recovery Options</vt:lpstr>
      <vt:lpstr>Point-in-Time vs. Continuous Replication</vt:lpstr>
      <vt:lpstr>Point-in-Time Copy</vt:lpstr>
      <vt:lpstr>7 Tiers of Business Recovery Options</vt:lpstr>
      <vt:lpstr>Synchronous Replication Overview</vt:lpstr>
      <vt:lpstr>Synchronous Replication</vt:lpstr>
      <vt:lpstr>Practice How you Recover and Recover How you Practice</vt:lpstr>
      <vt:lpstr>Synchronous Replication with Practice Volumes</vt:lpstr>
      <vt:lpstr>Asynchronous Replication Overview</vt:lpstr>
      <vt:lpstr>Asynchronous Replication – No Consistency</vt:lpstr>
      <vt:lpstr>Asynchronous Replication – Two Volumes</vt:lpstr>
      <vt:lpstr>Asynchronous Replication – Three Volumes</vt:lpstr>
      <vt:lpstr>Asynchronous Replication With Practice Volumes</vt:lpstr>
      <vt:lpstr>Asynchronous Replication – z/OS Interaction</vt:lpstr>
      <vt:lpstr>Asynchronous Replication – Four Volumes/PiT Copies</vt:lpstr>
      <vt:lpstr>Three-Site Replication - Cascading</vt:lpstr>
      <vt:lpstr>Three-Site Replication – Multi-Target</vt:lpstr>
      <vt:lpstr>Agenda</vt:lpstr>
      <vt:lpstr>7 Tiers of Business Recovery Options</vt:lpstr>
      <vt:lpstr>High Availability</vt:lpstr>
      <vt:lpstr>Tivoli Storage Productivity Center for Replication</vt:lpstr>
      <vt:lpstr>Globally Dispersed Parallel Sysplex (GDPS)</vt:lpstr>
      <vt:lpstr>7 Tiers of Business Recovery Options</vt:lpstr>
      <vt:lpstr>Data Replication Considerations</vt:lpstr>
      <vt:lpstr>Agenda</vt:lpstr>
      <vt:lpstr>Fit For Purpose – Two &amp; Three Site Replication</vt:lpstr>
      <vt:lpstr>Fit For Purpose – Asynchronous Replication</vt:lpstr>
      <vt:lpstr>Low Cost Asynchronous with Consistency</vt:lpstr>
      <vt:lpstr>Four Site Replication</vt:lpstr>
      <vt:lpstr>PIT Copies for Tape Backup</vt:lpstr>
      <vt:lpstr>Key Questions for Any Potential Solution</vt:lpstr>
      <vt:lpstr>Questions?</vt:lpstr>
      <vt:lpstr>About Vicom Infinity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Verisk Analytics HA &amp; DR Options</dc:title>
  <dc:creator>Jwolfgang@vicominfinity.com</dc:creator>
  <cp:lastModifiedBy>John Wolfgang</cp:lastModifiedBy>
  <cp:revision>5134</cp:revision>
  <dcterms:created xsi:type="dcterms:W3CDTF">2003-08-25T14:17:39Z</dcterms:created>
  <dcterms:modified xsi:type="dcterms:W3CDTF">2014-06-26T15:02:35Z</dcterms:modified>
</cp:coreProperties>
</file>