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customXml/itemProps8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9"/>
  </p:sldMasterIdLst>
  <p:notesMasterIdLst>
    <p:notesMasterId r:id="rId28"/>
  </p:notesMasterIdLst>
  <p:sldIdLst>
    <p:sldId id="256" r:id="rId10"/>
    <p:sldId id="310" r:id="rId11"/>
    <p:sldId id="317" r:id="rId12"/>
    <p:sldId id="292" r:id="rId13"/>
    <p:sldId id="316" r:id="rId14"/>
    <p:sldId id="274" r:id="rId15"/>
    <p:sldId id="294" r:id="rId16"/>
    <p:sldId id="311" r:id="rId17"/>
    <p:sldId id="319" r:id="rId18"/>
    <p:sldId id="318" r:id="rId19"/>
    <p:sldId id="304" r:id="rId20"/>
    <p:sldId id="306" r:id="rId21"/>
    <p:sldId id="307" r:id="rId22"/>
    <p:sldId id="312" r:id="rId23"/>
    <p:sldId id="309" r:id="rId24"/>
    <p:sldId id="280" r:id="rId25"/>
    <p:sldId id="272" r:id="rId26"/>
    <p:sldId id="293" r:id="rId27"/>
  </p:sldIdLst>
  <p:sldSz cx="9144000" cy="6858000" type="screen4x3"/>
  <p:notesSz cx="7010400" cy="923607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perdomo" initials="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82667" autoAdjust="0"/>
  </p:normalViewPr>
  <p:slideViewPr>
    <p:cSldViewPr>
      <p:cViewPr>
        <p:scale>
          <a:sx n="76" d="100"/>
          <a:sy n="76" d="100"/>
        </p:scale>
        <p:origin x="-990" y="-4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" Type="http://schemas.openxmlformats.org/officeDocument/2006/relationships/customXml" Target="../customXml/item3.xml"/><Relationship Id="rId21" Type="http://schemas.openxmlformats.org/officeDocument/2006/relationships/slide" Target="slides/slide12.xml"/><Relationship Id="rId7" Type="http://schemas.openxmlformats.org/officeDocument/2006/relationships/customXml" Target="../customXml/item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theme" Target="theme/theme1.xml"/><Relationship Id="rId5" Type="http://schemas.openxmlformats.org/officeDocument/2006/relationships/customXml" Target="../customXml/item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slideMaster" Target="slideMasters/slideMaster1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7079F6-A45A-4CAD-A085-F14E0269B86B}" type="datetimeFigureOut">
              <a:rPr lang="en-US" smtClean="0"/>
              <a:t>4/22/2013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5388" y="692150"/>
            <a:ext cx="46196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387850"/>
            <a:ext cx="5607050" cy="4156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525"/>
            <a:ext cx="3038475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772525"/>
            <a:ext cx="3038475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DC7B4A-5790-4421-BACF-6A9C508EAD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8148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DC7B4A-5790-4421-BACF-6A9C508EADD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7337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DC7B4A-5790-4421-BACF-6A9C508EADD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3686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DC7B4A-5790-4421-BACF-6A9C508EADD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9329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DC7B4A-5790-4421-BACF-6A9C508EADD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41609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DC7B4A-5790-4421-BACF-6A9C508EADD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5064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DC7B4A-5790-4421-BACF-6A9C508EADD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5206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DC7B4A-5790-4421-BACF-6A9C508EADD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3828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DC7B4A-5790-4421-BACF-6A9C508EADD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35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DC7B4A-5790-4421-BACF-6A9C508EADD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7928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DC7B4A-5790-4421-BACF-6A9C508EADD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6034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DC7B4A-5790-4421-BACF-6A9C508EADD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4275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DC7B4A-5790-4421-BACF-6A9C508EADD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9302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See my question in parentheses</a:t>
            </a:r>
          </a:p>
          <a:p>
            <a:r>
              <a:rPr lang="en-US" dirty="0" smtClean="0"/>
              <a:t>I still think you should repeat</a:t>
            </a:r>
            <a:r>
              <a:rPr lang="en-US" baseline="0" dirty="0" smtClean="0"/>
              <a:t> “Frequently Asked Questions” on each question slide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DC7B4A-5790-4421-BACF-6A9C508EADD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7194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DC7B4A-5790-4421-BACF-6A9C508EADD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3332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1060AF-F1E0-41C9-8901-936D1694867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7F357D-413C-4614-BC0A-559A89FB974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3266FF-DEB7-4F8B-BEB8-C9D467A179D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218F51-1F3C-40EE-BA97-F251A2CF4DE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pPr>
              <a:defRPr/>
            </a:pPr>
            <a:fld id="{FEF935DC-3095-428F-99D1-41A352B5274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6058AE-C78B-4481-9832-176E4778E64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087951-90BB-4245-A590-A38D84848AD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DBC16F-BEC9-4CA4-9D99-3FC18813E11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690874-F318-4F3B-B80A-90B19B83543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80F1F8-E44F-4FDA-99A9-D8BF65AA4FA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E167E7-6128-48ED-9C48-195BAC5431B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CCC5F1EF-2E60-4BA8-A23C-32D7176D846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pv6forum.com/dl/presentations/USGv6Roadmap.pdf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>IPV6 Evolution is coming.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Are we Ready? 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sz="3200" dirty="0"/>
              <a:t>Frequently asked Questions</a:t>
            </a:r>
            <a:br>
              <a:rPr lang="en-US" sz="3200" dirty="0"/>
            </a:br>
            <a:r>
              <a:rPr lang="en-US" sz="3200" dirty="0" smtClean="0">
                <a:latin typeface="Book Antiqua" pitchFamily="18" charset="0"/>
              </a:rPr>
              <a:t>Q3</a:t>
            </a:r>
            <a:r>
              <a:rPr lang="en-US" sz="3200" dirty="0">
                <a:latin typeface="Book Antiqua" pitchFamily="18" charset="0"/>
              </a:rPr>
              <a:t>: What happens if </a:t>
            </a:r>
            <a:r>
              <a:rPr lang="en-US" sz="3200" dirty="0" err="1" smtClean="0">
                <a:latin typeface="Book Antiqua" pitchFamily="18" charset="0"/>
              </a:rPr>
              <a:t>Signon</a:t>
            </a:r>
            <a:r>
              <a:rPr lang="en-US" sz="3200" dirty="0" smtClean="0">
                <a:latin typeface="Book Antiqua" pitchFamily="18" charset="0"/>
              </a:rPr>
              <a:t> from </a:t>
            </a:r>
            <a:r>
              <a:rPr lang="en-US" sz="3200" dirty="0">
                <a:latin typeface="Book Antiqua" pitchFamily="18" charset="0"/>
              </a:rPr>
              <a:t>IPv6 </a:t>
            </a:r>
            <a:r>
              <a:rPr lang="en-US" sz="3200" dirty="0" smtClean="0">
                <a:latin typeface="Book Antiqua" pitchFamily="18" charset="0"/>
              </a:rPr>
              <a:t>customer?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Answer:</a:t>
            </a:r>
          </a:p>
          <a:p>
            <a:r>
              <a:rPr lang="en-US" dirty="0" smtClean="0"/>
              <a:t>If our </a:t>
            </a:r>
            <a:r>
              <a:rPr lang="en-US" dirty="0"/>
              <a:t>o</a:t>
            </a:r>
            <a:r>
              <a:rPr lang="en-US" dirty="0" smtClean="0"/>
              <a:t>rganization is not prepared the </a:t>
            </a:r>
            <a:r>
              <a:rPr lang="en-US" dirty="0" err="1" smtClean="0"/>
              <a:t>Signon</a:t>
            </a:r>
            <a:r>
              <a:rPr lang="en-US" dirty="0" smtClean="0"/>
              <a:t> will fail And we lose business. </a:t>
            </a:r>
          </a:p>
          <a:p>
            <a:endParaRPr lang="en-US" b="1" dirty="0" smtClean="0"/>
          </a:p>
          <a:p>
            <a:r>
              <a:rPr lang="en-US" dirty="0"/>
              <a:t>The likelihood is quite high that w</a:t>
            </a:r>
            <a:r>
              <a:rPr lang="en-US" dirty="0" smtClean="0"/>
              <a:t>e </a:t>
            </a:r>
            <a:r>
              <a:rPr lang="en-US" dirty="0" smtClean="0"/>
              <a:t>will soon </a:t>
            </a:r>
            <a:r>
              <a:rPr lang="en-US" dirty="0"/>
              <a:t>interact with an </a:t>
            </a:r>
            <a:r>
              <a:rPr lang="en-US" dirty="0" smtClean="0"/>
              <a:t>IPv6-ONLY </a:t>
            </a:r>
            <a:r>
              <a:rPr lang="en-US" dirty="0"/>
              <a:t>customer</a:t>
            </a:r>
          </a:p>
          <a:p>
            <a:endParaRPr lang="en-US" dirty="0"/>
          </a:p>
          <a:p>
            <a:r>
              <a:rPr lang="en-US" dirty="0"/>
              <a:t>Presumably </a:t>
            </a:r>
            <a:r>
              <a:rPr lang="en-US" dirty="0" smtClean="0"/>
              <a:t>we would want our critical applications to </a:t>
            </a:r>
            <a:r>
              <a:rPr lang="en-US" dirty="0"/>
              <a:t>be accessible to all </a:t>
            </a:r>
            <a:r>
              <a:rPr lang="en-US" dirty="0" smtClean="0"/>
              <a:t>our </a:t>
            </a:r>
            <a:r>
              <a:rPr lang="en-US" dirty="0"/>
              <a:t>clients</a:t>
            </a:r>
            <a:r>
              <a:rPr lang="en-US" dirty="0" smtClean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3431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/>
              <a:t>Frequently asked Questions</a:t>
            </a:r>
            <a:br>
              <a:rPr lang="en-US" sz="3200" dirty="0"/>
            </a:br>
            <a:r>
              <a:rPr lang="en-US" sz="3200" b="0" dirty="0" smtClean="0"/>
              <a:t>Q4: Will Our Organization Need </a:t>
            </a:r>
            <a:r>
              <a:rPr lang="en-US" sz="3200" b="0" dirty="0"/>
              <a:t>IPv6?</a:t>
            </a:r>
            <a:endParaRPr lang="en-US" sz="3200" b="0" dirty="0">
              <a:latin typeface="Book Antiqu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Answers:</a:t>
            </a:r>
          </a:p>
          <a:p>
            <a:pPr marL="0" indent="0">
              <a:buNone/>
            </a:pPr>
            <a:r>
              <a:rPr lang="en-US" dirty="0" smtClean="0"/>
              <a:t>“</a:t>
            </a:r>
            <a:r>
              <a:rPr lang="en-US" dirty="0"/>
              <a:t>You don’t want to be the only company that offers fax instead of email.”</a:t>
            </a:r>
          </a:p>
          <a:p>
            <a:pPr marL="0" indent="0">
              <a:buNone/>
            </a:pPr>
            <a:r>
              <a:rPr lang="en-US" dirty="0"/>
              <a:t>			John Curran (CEO ARIN)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Do </a:t>
            </a:r>
            <a:r>
              <a:rPr lang="en-US" dirty="0"/>
              <a:t>you want to be thought of as a technology leader or someone who has to be dragged </a:t>
            </a:r>
            <a:r>
              <a:rPr lang="en-US" dirty="0" smtClean="0"/>
              <a:t>reluctantly into </a:t>
            </a:r>
            <a:r>
              <a:rPr lang="en-US" dirty="0"/>
              <a:t>the future?  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The proliferation of network devices is happening now and will continue.  They [who?] will need addressing capabilities – that transport will likely be IPv6.   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2905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305800" cy="1828800"/>
          </a:xfrm>
        </p:spPr>
        <p:txBody>
          <a:bodyPr>
            <a:noAutofit/>
          </a:bodyPr>
          <a:lstStyle/>
          <a:p>
            <a:pPr algn="l"/>
            <a:r>
              <a:rPr lang="en-US" sz="3200" dirty="0"/>
              <a:t>Frequently asked Questions</a:t>
            </a:r>
            <a:br>
              <a:rPr lang="en-US" sz="3200" dirty="0"/>
            </a:br>
            <a:r>
              <a:rPr lang="en-US" sz="3200" b="0" dirty="0" smtClean="0"/>
              <a:t>Q5: What </a:t>
            </a:r>
            <a:r>
              <a:rPr lang="en-US" sz="3200" b="0" dirty="0"/>
              <a:t>functionality or capability will </a:t>
            </a:r>
            <a:r>
              <a:rPr lang="en-US" sz="3200" b="0" dirty="0" smtClean="0"/>
              <a:t>we not </a:t>
            </a:r>
            <a:r>
              <a:rPr lang="en-US" sz="3200" b="0" dirty="0"/>
              <a:t>have by </a:t>
            </a:r>
            <a:r>
              <a:rPr lang="en-US" sz="3200" b="0" dirty="0" smtClean="0"/>
              <a:t>without an </a:t>
            </a:r>
            <a:r>
              <a:rPr lang="en-US" sz="3200" b="0" dirty="0"/>
              <a:t>IPV6 footprint</a:t>
            </a:r>
            <a:r>
              <a:rPr lang="en-US" sz="3200" b="0" dirty="0" smtClean="0"/>
              <a:t>? </a:t>
            </a:r>
            <a:r>
              <a:rPr lang="en-US" sz="3200" b="0" dirty="0"/>
              <a:t/>
            </a:r>
            <a:br>
              <a:rPr lang="en-US" sz="3200" b="0" dirty="0"/>
            </a:br>
            <a:endParaRPr lang="en-US" sz="3200" b="0" dirty="0">
              <a:latin typeface="Book Antiqu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328160"/>
          </a:xfrm>
        </p:spPr>
        <p:txBody>
          <a:bodyPr>
            <a:normAutofit fontScale="92500" lnSpcReduction="20000"/>
          </a:bodyPr>
          <a:lstStyle/>
          <a:p>
            <a:endParaRPr lang="en-US" dirty="0" smtClean="0"/>
          </a:p>
          <a:p>
            <a:r>
              <a:rPr lang="en-US" dirty="0"/>
              <a:t>IPv6 mobility is one which has been talked about and continues to be in arenas such as Sensor networks, Smart Cards, </a:t>
            </a:r>
            <a:r>
              <a:rPr lang="en-US" dirty="0" smtClean="0"/>
              <a:t>etc.</a:t>
            </a:r>
          </a:p>
          <a:p>
            <a:endParaRPr lang="en-US" dirty="0"/>
          </a:p>
          <a:p>
            <a:r>
              <a:rPr lang="en-US" dirty="0" smtClean="0"/>
              <a:t>IPv6 is inevitable as our </a:t>
            </a:r>
            <a:r>
              <a:rPr lang="en-US" dirty="0"/>
              <a:t>o</a:t>
            </a:r>
            <a:r>
              <a:rPr lang="en-US" dirty="0" smtClean="0"/>
              <a:t>rganization maintains its presence in the global markets. </a:t>
            </a:r>
          </a:p>
          <a:p>
            <a:endParaRPr lang="en-US" dirty="0"/>
          </a:p>
          <a:p>
            <a:r>
              <a:rPr lang="en-US" dirty="0" smtClean="0"/>
              <a:t>The </a:t>
            </a:r>
            <a:r>
              <a:rPr lang="en-US" dirty="0"/>
              <a:t>rate of change </a:t>
            </a:r>
            <a:r>
              <a:rPr lang="en-US" dirty="0" smtClean="0"/>
              <a:t>of technology is </a:t>
            </a:r>
            <a:r>
              <a:rPr lang="en-US" dirty="0"/>
              <a:t>projected to </a:t>
            </a:r>
            <a:r>
              <a:rPr lang="en-US" dirty="0" smtClean="0"/>
              <a:t>accelerate over the next few years exponentially.   We need to keep current.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5330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305800" cy="54102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4000" dirty="0"/>
              <a:t>Frequently asked </a:t>
            </a:r>
            <a:r>
              <a:rPr lang="en-US" sz="4000" dirty="0" smtClean="0"/>
              <a:t>Questions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/>
              <a:t/>
            </a:r>
            <a:br>
              <a:rPr lang="en-US" sz="3200" dirty="0"/>
            </a:br>
            <a:r>
              <a:rPr lang="en-US" sz="3200" b="0" dirty="0" smtClean="0"/>
              <a:t>Q6: As “new</a:t>
            </a:r>
            <a:r>
              <a:rPr lang="en-US" sz="3200" b="0" dirty="0"/>
              <a:t>” </a:t>
            </a:r>
            <a:r>
              <a:rPr lang="en-US" sz="3200" b="0" dirty="0" smtClean="0"/>
              <a:t>opportunities </a:t>
            </a:r>
            <a:r>
              <a:rPr lang="en-US" sz="3200" b="0" dirty="0"/>
              <a:t>and partners start to </a:t>
            </a:r>
            <a:r>
              <a:rPr lang="en-US" sz="3200" b="0" dirty="0" smtClean="0"/>
              <a:t>surface, some </a:t>
            </a:r>
            <a:r>
              <a:rPr lang="en-US" sz="3200" b="0" dirty="0"/>
              <a:t>will be coming with IPV6 </a:t>
            </a:r>
            <a:r>
              <a:rPr lang="en-US" sz="3200" b="0" dirty="0" smtClean="0"/>
              <a:t>addresses </a:t>
            </a:r>
            <a:r>
              <a:rPr lang="en-US" sz="3200" b="0" dirty="0"/>
              <a:t>ONLY.  To ensure </a:t>
            </a:r>
            <a:r>
              <a:rPr lang="en-US" sz="3200" b="0" dirty="0" smtClean="0"/>
              <a:t>communications / business with them, do </a:t>
            </a:r>
            <a:r>
              <a:rPr lang="en-US" sz="3200" b="0" dirty="0"/>
              <a:t>we need an IPV6 </a:t>
            </a:r>
            <a:r>
              <a:rPr lang="en-US" sz="3200" b="0" dirty="0" smtClean="0"/>
              <a:t>address capability/schema</a:t>
            </a:r>
            <a:r>
              <a:rPr lang="en-US" sz="3200" b="0" dirty="0"/>
              <a:t>? How would we size this?</a:t>
            </a:r>
            <a:br>
              <a:rPr lang="en-US" sz="3200" b="0" dirty="0"/>
            </a:br>
            <a:endParaRPr lang="en-US" sz="3200" b="0" dirty="0">
              <a:latin typeface="Book Antiqu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362200"/>
            <a:ext cx="7848600" cy="3947160"/>
          </a:xfrm>
        </p:spPr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2133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" y="381000"/>
            <a:ext cx="777240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Book Antiqua" pitchFamily="18" charset="0"/>
              </a:rPr>
              <a:t>Answer: Yes</a:t>
            </a:r>
            <a:r>
              <a:rPr lang="en-US" sz="2400" dirty="0">
                <a:latin typeface="Book Antiqua" pitchFamily="18" charset="0"/>
              </a:rPr>
              <a:t>, using </a:t>
            </a:r>
            <a:r>
              <a:rPr lang="en-US" sz="2400" dirty="0" smtClean="0">
                <a:latin typeface="Book Antiqua" pitchFamily="18" charset="0"/>
              </a:rPr>
              <a:t>dual-stack – Both IPv4 and IPv6 coexistence. </a:t>
            </a:r>
          </a:p>
          <a:p>
            <a:endParaRPr lang="en-US" sz="2400" dirty="0">
              <a:latin typeface="Book Antiqua" pitchFamily="18" charset="0"/>
            </a:endParaRPr>
          </a:p>
          <a:p>
            <a:r>
              <a:rPr lang="en-US" sz="2400" dirty="0" smtClean="0">
                <a:latin typeface="Book Antiqua" pitchFamily="18" charset="0"/>
              </a:rPr>
              <a:t>More </a:t>
            </a:r>
            <a:r>
              <a:rPr lang="en-US" sz="2400" dirty="0">
                <a:latin typeface="Book Antiqua" pitchFamily="18" charset="0"/>
              </a:rPr>
              <a:t>and more </a:t>
            </a:r>
            <a:r>
              <a:rPr lang="en-US" sz="2400" dirty="0" smtClean="0">
                <a:latin typeface="Book Antiqua" pitchFamily="18" charset="0"/>
              </a:rPr>
              <a:t>apps will come via the IPv6 transport layer.  If we wait until </a:t>
            </a:r>
            <a:r>
              <a:rPr lang="en-US" sz="2400" dirty="0">
                <a:latin typeface="Book Antiqua" pitchFamily="18" charset="0"/>
              </a:rPr>
              <a:t>they are here, it may be too late because </a:t>
            </a:r>
            <a:r>
              <a:rPr lang="en-US" sz="2400" dirty="0" smtClean="0">
                <a:latin typeface="Book Antiqua" pitchFamily="18" charset="0"/>
              </a:rPr>
              <a:t> it will take </a:t>
            </a:r>
            <a:r>
              <a:rPr lang="en-US" sz="2400" dirty="0">
                <a:latin typeface="Book Antiqua" pitchFamily="18" charset="0"/>
              </a:rPr>
              <a:t>years to be ready</a:t>
            </a:r>
            <a:r>
              <a:rPr lang="en-US" sz="2400" dirty="0" smtClean="0">
                <a:latin typeface="Book Antiqua" pitchFamily="18" charset="0"/>
              </a:rPr>
              <a:t>.  </a:t>
            </a:r>
          </a:p>
          <a:p>
            <a:endParaRPr lang="en-US" sz="2400" dirty="0">
              <a:latin typeface="Book Antiqua" pitchFamily="18" charset="0"/>
            </a:endParaRPr>
          </a:p>
          <a:p>
            <a:r>
              <a:rPr lang="en-US" sz="2400" dirty="0" smtClean="0">
                <a:latin typeface="Book Antiqua" pitchFamily="18" charset="0"/>
              </a:rPr>
              <a:t>We don’t want to take a bandage approach</a:t>
            </a:r>
            <a:endParaRPr lang="en-US" sz="2400" dirty="0">
              <a:latin typeface="Book Antiqua" pitchFamily="18" charset="0"/>
            </a:endParaRPr>
          </a:p>
          <a:p>
            <a:endParaRPr lang="en-US" sz="2400" dirty="0">
              <a:latin typeface="Book Antiqua" pitchFamily="18" charset="0"/>
            </a:endParaRPr>
          </a:p>
          <a:p>
            <a:r>
              <a:rPr lang="en-US" sz="2400" dirty="0">
                <a:latin typeface="Book Antiqua" pitchFamily="18" charset="0"/>
              </a:rPr>
              <a:t>As far as how to ‘size’ this, it is a big project.  </a:t>
            </a:r>
            <a:r>
              <a:rPr lang="en-US" sz="2400" dirty="0" smtClean="0">
                <a:latin typeface="Book Antiqua" pitchFamily="18" charset="0"/>
              </a:rPr>
              <a:t>At </a:t>
            </a:r>
            <a:r>
              <a:rPr lang="en-US" sz="2400" dirty="0">
                <a:latin typeface="Book Antiqua" pitchFamily="18" charset="0"/>
              </a:rPr>
              <a:t>least a few people need to start </a:t>
            </a:r>
            <a:r>
              <a:rPr lang="en-US" sz="2400" dirty="0" smtClean="0">
                <a:latin typeface="Book Antiqua" pitchFamily="18" charset="0"/>
              </a:rPr>
              <a:t>now; a </a:t>
            </a:r>
            <a:r>
              <a:rPr lang="en-US" sz="2400" dirty="0">
                <a:latin typeface="Book Antiqua" pitchFamily="18" charset="0"/>
              </a:rPr>
              <a:t>project plan would be </a:t>
            </a:r>
            <a:r>
              <a:rPr lang="en-US" sz="2400" dirty="0" smtClean="0">
                <a:latin typeface="Book Antiqua" pitchFamily="18" charset="0"/>
              </a:rPr>
              <a:t>help guide us.  </a:t>
            </a:r>
            <a:r>
              <a:rPr lang="en-US" sz="2400" dirty="0">
                <a:latin typeface="Book Antiqua" pitchFamily="18" charset="0"/>
              </a:rPr>
              <a:t>Deciding on priorities would be </a:t>
            </a:r>
            <a:r>
              <a:rPr lang="en-US" sz="2400" dirty="0" smtClean="0">
                <a:latin typeface="Book Antiqua" pitchFamily="18" charset="0"/>
              </a:rPr>
              <a:t>key. Working </a:t>
            </a:r>
            <a:r>
              <a:rPr lang="en-US" sz="2400" dirty="0">
                <a:latin typeface="Book Antiqua" pitchFamily="18" charset="0"/>
              </a:rPr>
              <a:t>with </a:t>
            </a:r>
            <a:r>
              <a:rPr lang="en-US" sz="2400" dirty="0" smtClean="0">
                <a:latin typeface="Book Antiqua" pitchFamily="18" charset="0"/>
              </a:rPr>
              <a:t>our </a:t>
            </a:r>
            <a:r>
              <a:rPr lang="en-US" sz="2400" dirty="0">
                <a:latin typeface="Book Antiqua" pitchFamily="18" charset="0"/>
              </a:rPr>
              <a:t>partners would be great</a:t>
            </a:r>
            <a:r>
              <a:rPr lang="en-US" sz="2400" dirty="0" smtClean="0">
                <a:latin typeface="Book Antiqua" pitchFamily="18" charset="0"/>
              </a:rPr>
              <a:t>.</a:t>
            </a:r>
          </a:p>
          <a:p>
            <a:endParaRPr lang="en-US" sz="2400" dirty="0">
              <a:latin typeface="Book Antiqua" pitchFamily="18" charset="0"/>
            </a:endParaRPr>
          </a:p>
          <a:p>
            <a:r>
              <a:rPr lang="en-US" sz="2400" dirty="0" smtClean="0">
                <a:latin typeface="Book Antiqua" pitchFamily="18" charset="0"/>
              </a:rPr>
              <a:t>At large international conferences, such as IBM’s SHARE, interest in IPv6 is growing almost exponentially. </a:t>
            </a:r>
          </a:p>
          <a:p>
            <a:endParaRPr lang="en-US" sz="2400" dirty="0"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2456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 </a:t>
            </a:r>
            <a:r>
              <a:rPr lang="en-US" dirty="0"/>
              <a:t>Summary</a:t>
            </a:r>
            <a:endParaRPr lang="en-US" dirty="0">
              <a:latin typeface="Book Antiqu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It </a:t>
            </a:r>
            <a:r>
              <a:rPr lang="en-US" dirty="0"/>
              <a:t>takes a long time to change things in a large </a:t>
            </a:r>
            <a:r>
              <a:rPr lang="en-US" dirty="0" smtClean="0"/>
              <a:t>organization.  </a:t>
            </a:r>
            <a:endParaRPr lang="en-US" dirty="0"/>
          </a:p>
          <a:p>
            <a:endParaRPr lang="en-US" dirty="0"/>
          </a:p>
          <a:p>
            <a:r>
              <a:rPr lang="en-US" dirty="0"/>
              <a:t>The </a:t>
            </a:r>
            <a:r>
              <a:rPr lang="en-US" dirty="0" smtClean="0"/>
              <a:t>planning and </a:t>
            </a:r>
            <a:r>
              <a:rPr lang="en-US" dirty="0"/>
              <a:t>migration of IPv6 integration must be controlled and well-executed.  </a:t>
            </a:r>
            <a:r>
              <a:rPr lang="en-US" dirty="0" smtClean="0"/>
              <a:t>We should view it minimally as a 5-7 year project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It would be a strategic and </a:t>
            </a:r>
            <a:r>
              <a:rPr lang="en-US" dirty="0"/>
              <a:t>competitive </a:t>
            </a:r>
            <a:r>
              <a:rPr lang="en-US" dirty="0" smtClean="0"/>
              <a:t>advantage to consider approaching our customers in a collaborative effort. 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It would be prudent to </a:t>
            </a:r>
            <a:r>
              <a:rPr lang="en-US" dirty="0"/>
              <a:t>start </a:t>
            </a:r>
            <a:r>
              <a:rPr lang="en-US" dirty="0" smtClean="0"/>
              <a:t>our planning now. </a:t>
            </a:r>
          </a:p>
          <a:p>
            <a:endParaRPr lang="en-US" dirty="0" smtClean="0"/>
          </a:p>
          <a:p>
            <a:r>
              <a:rPr lang="en-US" dirty="0"/>
              <a:t>It is a </a:t>
            </a:r>
            <a:r>
              <a:rPr lang="en-US" dirty="0" smtClean="0"/>
              <a:t>daunting </a:t>
            </a:r>
            <a:r>
              <a:rPr lang="en-US" dirty="0"/>
              <a:t>c</a:t>
            </a:r>
            <a:r>
              <a:rPr lang="en-US" dirty="0" smtClean="0"/>
              <a:t>hallenge.</a:t>
            </a:r>
          </a:p>
          <a:p>
            <a:endParaRPr lang="en-US" dirty="0"/>
          </a:p>
          <a:p>
            <a:r>
              <a:rPr lang="en-US" b="1" dirty="0"/>
              <a:t>What We do Now We Do For Our </a:t>
            </a:r>
            <a:r>
              <a:rPr lang="en-US" b="1" dirty="0" smtClean="0"/>
              <a:t>Posterity.</a:t>
            </a:r>
            <a:endParaRPr lang="en-US" b="1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648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dirty="0" smtClean="0">
                <a:latin typeface="Book Antiqua" pitchFamily="18" charset="0"/>
              </a:rPr>
              <a:t>Appendix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2000" dirty="0" smtClean="0"/>
              <a:t>The Federal Agency Goals</a:t>
            </a:r>
          </a:p>
          <a:p>
            <a:pPr eaLnBrk="1" hangingPunct="1"/>
            <a:r>
              <a:rPr lang="en-US" sz="2000" dirty="0" smtClean="0"/>
              <a:t>The Deployment Plan</a:t>
            </a:r>
          </a:p>
          <a:p>
            <a:r>
              <a:rPr lang="en-US" sz="2000" u="sng" dirty="0">
                <a:hlinkClick r:id="rId2"/>
              </a:rPr>
              <a:t>http://www.ipv6forum.com/dl/presentations/USGv6Roadmap.pdf</a:t>
            </a:r>
            <a:endParaRPr lang="en-US" sz="2000" dirty="0"/>
          </a:p>
          <a:p>
            <a:pPr eaLnBrk="1" hangingPunct="1"/>
            <a:endParaRPr lang="en-US" sz="2000" dirty="0" smtClean="0"/>
          </a:p>
          <a:p>
            <a:pPr marL="137160" indent="0" eaLnBrk="1" hangingPunct="1">
              <a:buNone/>
            </a:pPr>
            <a:endParaRPr lang="en-US" sz="5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382000" cy="1524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4600" dirty="0">
                <a:latin typeface="Book Antiqua" pitchFamily="18" charset="0"/>
              </a:rPr>
              <a:t>Appendix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600" dirty="0" smtClean="0"/>
              <a:t>Letter from OMB to Heads of Federal Agency Depts.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676400"/>
            <a:ext cx="8229600" cy="470916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000" dirty="0" smtClean="0"/>
              <a:t>Enable successful deployment and expansion of key Federal IT modernization initiatives, such as Cloud Computing, Broadband, and </a:t>
            </a:r>
            <a:r>
              <a:rPr lang="en-US" sz="2000" dirty="0" err="1" smtClean="0"/>
              <a:t>SmartGrid</a:t>
            </a:r>
            <a:r>
              <a:rPr lang="en-US" sz="2000" dirty="0"/>
              <a:t> </a:t>
            </a:r>
            <a:r>
              <a:rPr lang="en-US" sz="2000" dirty="0" smtClean="0"/>
              <a:t>which rely on the Internet</a:t>
            </a:r>
          </a:p>
          <a:p>
            <a:pPr>
              <a:lnSpc>
                <a:spcPct val="80000"/>
              </a:lnSpc>
            </a:pPr>
            <a:endParaRPr lang="en-US" sz="2000" dirty="0"/>
          </a:p>
          <a:p>
            <a:pPr>
              <a:lnSpc>
                <a:spcPct val="80000"/>
              </a:lnSpc>
            </a:pPr>
            <a:r>
              <a:rPr lang="en-US" sz="2000" dirty="0" smtClean="0"/>
              <a:t>Reduce complexity/increase transparency of Internet services by eliminating the need to rely on Network Address Translation (NAT) technologies</a:t>
            </a:r>
          </a:p>
          <a:p>
            <a:pPr>
              <a:lnSpc>
                <a:spcPct val="80000"/>
              </a:lnSpc>
            </a:pPr>
            <a:endParaRPr lang="en-US" sz="2000" dirty="0"/>
          </a:p>
          <a:p>
            <a:pPr>
              <a:lnSpc>
                <a:spcPct val="80000"/>
              </a:lnSpc>
            </a:pPr>
            <a:r>
              <a:rPr lang="en-US" sz="2000" dirty="0" smtClean="0"/>
              <a:t>Enable security services for end-to-end network communications that will serve as the foundation for securing future Federal IT systems</a:t>
            </a:r>
          </a:p>
          <a:p>
            <a:pPr>
              <a:lnSpc>
                <a:spcPct val="80000"/>
              </a:lnSpc>
            </a:pPr>
            <a:endParaRPr lang="en-US" sz="2000" dirty="0"/>
          </a:p>
          <a:p>
            <a:pPr>
              <a:lnSpc>
                <a:spcPct val="80000"/>
              </a:lnSpc>
            </a:pPr>
            <a:r>
              <a:rPr lang="en-US" sz="2000" dirty="0" smtClean="0"/>
              <a:t>Enable the internet to operate efficiently through an integrated, well-architected network platform and accommodate future growth.</a:t>
            </a:r>
          </a:p>
          <a:p>
            <a:pPr>
              <a:lnSpc>
                <a:spcPct val="80000"/>
              </a:lnSpc>
            </a:pPr>
            <a:endParaRPr lang="en-US" sz="2000" dirty="0"/>
          </a:p>
          <a:p>
            <a:pPr>
              <a:lnSpc>
                <a:spcPct val="80000"/>
              </a:lnSpc>
            </a:pPr>
            <a:endParaRPr lang="en-US" sz="2000" dirty="0" smtClean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648200" y="2240812"/>
            <a:ext cx="4267200" cy="41116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548640" indent="-411480" algn="l" rtl="0" eaLnBrk="1" latinLnBrk="0" hangingPunct="1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68680" indent="-283464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 2"/>
              <a:buChar char="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33856" indent="-228600" algn="l" rtl="0" eaLnBrk="1" latinLnBrk="0" hangingPunct="1">
              <a:spcBef>
                <a:spcPct val="20000"/>
              </a:spcBef>
              <a:buClr>
                <a:schemeClr val="tx1"/>
              </a:buClr>
              <a:buSzPct val="95000"/>
              <a:buFont typeface="Wingdings"/>
              <a:buChar char="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331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 3"/>
              <a:buChar char="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533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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479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Char char="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65960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67128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6829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80000"/>
              </a:lnSpc>
              <a:buFontTx/>
              <a:buNone/>
            </a:pPr>
            <a:r>
              <a:rPr lang="en-US" sz="200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524000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Book Antiqua" pitchFamily="18" charset="0"/>
              </a:rPr>
              <a:t>Appendix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Fed’s Plan to Implement IPV6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70916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Upgrade public/external servers/services(web, mail, DNS, </a:t>
            </a:r>
            <a:r>
              <a:rPr lang="en-US" dirty="0" err="1" smtClean="0"/>
              <a:t>etc</a:t>
            </a:r>
            <a:r>
              <a:rPr lang="en-US" dirty="0" smtClean="0"/>
              <a:t>) to use native IPV6 by FY 2012</a:t>
            </a:r>
          </a:p>
          <a:p>
            <a:endParaRPr lang="en-US" dirty="0"/>
          </a:p>
          <a:p>
            <a:r>
              <a:rPr lang="en-US" dirty="0" smtClean="0"/>
              <a:t>Upgrade internal client apps that communicate with public internet servers to use native IPV6 by FY 2014</a:t>
            </a:r>
          </a:p>
          <a:p>
            <a:endParaRPr lang="en-US" dirty="0"/>
          </a:p>
          <a:p>
            <a:r>
              <a:rPr lang="en-US" dirty="0" smtClean="0"/>
              <a:t>Ensure agency procurements of IT comply with Federal Acquisition Regulation(FAR) requirements for use of USGv6 profile and test program for completeness/quality of IPV6 capabilities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2097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Table of 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Business Drivers / Why Now</a:t>
            </a:r>
          </a:p>
          <a:p>
            <a:r>
              <a:rPr lang="en-US" dirty="0" smtClean="0"/>
              <a:t>Technology Drivers</a:t>
            </a:r>
          </a:p>
          <a:p>
            <a:r>
              <a:rPr lang="en-US" dirty="0" smtClean="0"/>
              <a:t>How all of this affects our business and our customers</a:t>
            </a:r>
          </a:p>
          <a:p>
            <a:r>
              <a:rPr lang="en-US" dirty="0" smtClean="0"/>
              <a:t>Frequently Asked Questions Appendix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8568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sz="4600" dirty="0"/>
              <a:t>Business </a:t>
            </a:r>
            <a:r>
              <a:rPr lang="en-US" sz="4600" dirty="0" smtClean="0"/>
              <a:t>Drivers – Why Now   </a:t>
            </a:r>
            <a:br>
              <a:rPr lang="en-US" sz="4600" dirty="0" smtClean="0"/>
            </a:br>
            <a:r>
              <a:rPr lang="en-US" sz="3600" dirty="0" smtClean="0"/>
              <a:t>IPv4 Addresses Have Run Out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5002175"/>
            <a:ext cx="4267200" cy="411163"/>
          </a:xfrm>
        </p:spPr>
        <p:txBody>
          <a:bodyPr>
            <a:normAutofit/>
          </a:bodyPr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endParaRPr lang="en-US" sz="2000" dirty="0" smtClean="0">
              <a:solidFill>
                <a:srgbClr val="FF0000"/>
              </a:solidFill>
            </a:endParaRPr>
          </a:p>
        </p:txBody>
      </p:sp>
      <p:pic>
        <p:nvPicPr>
          <p:cNvPr id="7172" name="wp3000001" descr="solution_overview_c22-531339-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752600"/>
            <a:ext cx="41148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648200" y="2240812"/>
            <a:ext cx="4267200" cy="41116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548640" indent="-411480" algn="l" rtl="0" eaLnBrk="1" latinLnBrk="0" hangingPunct="1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68680" indent="-283464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 2"/>
              <a:buChar char="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33856" indent="-228600" algn="l" rtl="0" eaLnBrk="1" latinLnBrk="0" hangingPunct="1">
              <a:spcBef>
                <a:spcPct val="20000"/>
              </a:spcBef>
              <a:buClr>
                <a:schemeClr val="tx1"/>
              </a:buClr>
              <a:buSzPct val="95000"/>
              <a:buFont typeface="Wingdings"/>
              <a:buChar char="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331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 3"/>
              <a:buChar char="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533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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479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Char char="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65960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67128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6829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80000"/>
              </a:lnSpc>
              <a:buFontTx/>
              <a:buNone/>
            </a:pPr>
            <a:r>
              <a:rPr lang="en-US" sz="2000" dirty="0" smtClean="0"/>
              <a:t>IPv4 </a:t>
            </a:r>
            <a:r>
              <a:rPr lang="en-US" sz="2000" dirty="0" smtClean="0">
                <a:solidFill>
                  <a:schemeClr val="tx1">
                    <a:lumMod val="95000"/>
                  </a:schemeClr>
                </a:solidFill>
              </a:rPr>
              <a:t>Address Sp</a:t>
            </a:r>
            <a:r>
              <a:rPr lang="en-US" sz="2000" dirty="0" smtClean="0"/>
              <a:t>ace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/>
              <a:t>is Exhausted  </a:t>
            </a:r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3276600"/>
            <a:ext cx="4114799" cy="3086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1321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Business Drivers – Why 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All Federal agencies are mandated by the Office of Management and Budget (OMB</a:t>
            </a:r>
            <a:r>
              <a:rPr lang="en-US" dirty="0"/>
              <a:t>)</a:t>
            </a:r>
            <a:r>
              <a:rPr lang="en-US" dirty="0" smtClean="0"/>
              <a:t> to be IPV6 capable by 2014 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Some customers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are already prepping for IPV6 </a:t>
            </a:r>
          </a:p>
          <a:p>
            <a:r>
              <a:rPr lang="en-US" dirty="0" smtClean="0"/>
              <a:t>Just a matter of time before a customer mandates that we are IPv6 capable.  </a:t>
            </a:r>
          </a:p>
          <a:p>
            <a:r>
              <a:rPr lang="en-US" dirty="0" smtClean="0"/>
              <a:t>Better to be proactive than reactive. </a:t>
            </a:r>
          </a:p>
          <a:p>
            <a:r>
              <a:rPr lang="en-US" dirty="0" smtClean="0"/>
              <a:t>IPv6’s </a:t>
            </a:r>
            <a:r>
              <a:rPr lang="en-US" dirty="0"/>
              <a:t>presence is </a:t>
            </a:r>
            <a:r>
              <a:rPr lang="en-US" dirty="0" smtClean="0"/>
              <a:t>akin to expanding </a:t>
            </a:r>
            <a:r>
              <a:rPr lang="en-US" dirty="0"/>
              <a:t>wave </a:t>
            </a:r>
            <a:r>
              <a:rPr lang="en-US" dirty="0" smtClean="0"/>
              <a:t>increasing </a:t>
            </a:r>
            <a:r>
              <a:rPr lang="en-US" dirty="0"/>
              <a:t>in speed and potential, akin to a tsunami.  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135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Its Coming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524000"/>
            <a:ext cx="8763000" cy="4953000"/>
          </a:xfrm>
        </p:spPr>
      </p:pic>
    </p:spTree>
    <p:extLst>
      <p:ext uri="{BB962C8B-B14F-4D97-AF65-F5344CB8AC3E}">
        <p14:creationId xmlns:p14="http://schemas.microsoft.com/office/powerpoint/2010/main" val="2168166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eaLnBrk="1" hangingPunct="1"/>
            <a:r>
              <a:rPr lang="en-US" dirty="0" smtClean="0"/>
              <a:t>Technology Drivers 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n-US" sz="2400" dirty="0" smtClean="0"/>
              <a:t>Internet Assigned Numbers Authority(IANA) control Internet address allocations globally</a:t>
            </a:r>
          </a:p>
          <a:p>
            <a:pPr eaLnBrk="1" hangingPunct="1"/>
            <a:r>
              <a:rPr lang="en-US" sz="2400" dirty="0" smtClean="0"/>
              <a:t>IANA no longer has IPV4 addresses.</a:t>
            </a:r>
          </a:p>
          <a:p>
            <a:pPr eaLnBrk="1" hangingPunct="1"/>
            <a:r>
              <a:rPr lang="en-US" sz="2400" dirty="0" smtClean="0"/>
              <a:t>There will be organizations attempting to reach your mail, web, application servers via IPv6</a:t>
            </a:r>
          </a:p>
          <a:p>
            <a:r>
              <a:rPr lang="en-US" sz="2400" dirty="0" smtClean="0"/>
              <a:t>The </a:t>
            </a:r>
            <a:r>
              <a:rPr lang="en-US" sz="2400" dirty="0"/>
              <a:t>biggest and first impact is with Internet access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Asia-Pacific and North American regions have a very limited </a:t>
            </a:r>
            <a:r>
              <a:rPr lang="en-US" sz="2400" dirty="0"/>
              <a:t>IPv4 resource pool and new Internet growth in the region will require transitioning to IPv6.  </a:t>
            </a:r>
            <a:endParaRPr lang="en-US" sz="2400" dirty="0" smtClean="0"/>
          </a:p>
          <a:p>
            <a:r>
              <a:rPr lang="en-US" sz="2400" dirty="0" smtClean="0"/>
              <a:t>Asia has matured vs. </a:t>
            </a:r>
            <a:r>
              <a:rPr lang="en-US" sz="2400" dirty="0"/>
              <a:t>the United States in IPv6 deployment. </a:t>
            </a:r>
            <a:r>
              <a:rPr lang="en-US" sz="2400" dirty="0" smtClean="0"/>
              <a:t>In order to gain Asian business, it would be wise to have an IPV6 footprint</a:t>
            </a:r>
            <a:endParaRPr lang="en-US" sz="2400" dirty="0"/>
          </a:p>
          <a:p>
            <a:endParaRPr lang="en-US" sz="2400" dirty="0"/>
          </a:p>
          <a:p>
            <a:endParaRPr lang="en-US" dirty="0" smtClean="0"/>
          </a:p>
          <a:p>
            <a:endParaRPr lang="en-US" dirty="0"/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38827" y="3124200"/>
            <a:ext cx="78486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Book Antiqua" pitchFamily="18" charset="0"/>
              </a:rPr>
              <a:t>Answer</a:t>
            </a:r>
            <a:r>
              <a:rPr lang="en-US" sz="2800" dirty="0">
                <a:latin typeface="Book Antiqua" pitchFamily="18" charset="0"/>
              </a:rPr>
              <a:t>: The urgency </a:t>
            </a:r>
            <a:r>
              <a:rPr lang="en-US" sz="2800" dirty="0" smtClean="0">
                <a:latin typeface="Book Antiqua" pitchFamily="18" charset="0"/>
              </a:rPr>
              <a:t>has </a:t>
            </a:r>
            <a:r>
              <a:rPr lang="en-US" sz="2800" dirty="0">
                <a:latin typeface="Book Antiqua" pitchFamily="18" charset="0"/>
              </a:rPr>
              <a:t>to do with how soon </a:t>
            </a:r>
            <a:r>
              <a:rPr lang="en-US" sz="2800" dirty="0" smtClean="0">
                <a:latin typeface="Book Antiqua" pitchFamily="18" charset="0"/>
              </a:rPr>
              <a:t>do we think we </a:t>
            </a:r>
            <a:r>
              <a:rPr lang="en-US" sz="2800" dirty="0">
                <a:latin typeface="Book Antiqua" pitchFamily="18" charset="0"/>
              </a:rPr>
              <a:t>may have to deal with </a:t>
            </a:r>
            <a:r>
              <a:rPr lang="en-US" sz="2800" dirty="0" smtClean="0">
                <a:latin typeface="Book Antiqua" pitchFamily="18" charset="0"/>
              </a:rPr>
              <a:t>the </a:t>
            </a:r>
            <a:r>
              <a:rPr lang="en-US" sz="2800" dirty="0" smtClean="0">
                <a:latin typeface="Book Antiqua" pitchFamily="18" charset="0"/>
              </a:rPr>
              <a:t>reality keeping in mind that it will take time to evolve into IPv6. </a:t>
            </a:r>
          </a:p>
          <a:p>
            <a:endParaRPr lang="en-US" sz="2800" dirty="0">
              <a:latin typeface="Book Antiqua" pitchFamily="18" charset="0"/>
            </a:endParaRPr>
          </a:p>
          <a:p>
            <a:r>
              <a:rPr lang="en-US" sz="2800" dirty="0" smtClean="0">
                <a:latin typeface="Book Antiqua" pitchFamily="18" charset="0"/>
              </a:rPr>
              <a:t>EG</a:t>
            </a:r>
            <a:r>
              <a:rPr lang="en-US" sz="2800" dirty="0" smtClean="0">
                <a:latin typeface="Book Antiqua" pitchFamily="18" charset="0"/>
              </a:rPr>
              <a:t>: Federal </a:t>
            </a:r>
            <a:r>
              <a:rPr lang="en-US" sz="2800" dirty="0">
                <a:latin typeface="Book Antiqua" pitchFamily="18" charset="0"/>
              </a:rPr>
              <a:t>Agencies  have mandates for 2012 and 2014 but they will likely need to be </a:t>
            </a:r>
            <a:r>
              <a:rPr lang="en-US" sz="2800" dirty="0" smtClean="0">
                <a:latin typeface="Book Antiqua" pitchFamily="18" charset="0"/>
              </a:rPr>
              <a:t>dual-stack(IPV4/IPV6) </a:t>
            </a:r>
            <a:r>
              <a:rPr lang="en-US" sz="2800" dirty="0">
                <a:latin typeface="Book Antiqua" pitchFamily="18" charset="0"/>
              </a:rPr>
              <a:t>for many years to come</a:t>
            </a:r>
            <a:r>
              <a:rPr lang="en-US" sz="2800" dirty="0"/>
              <a:t>.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697162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/>
            </a:r>
            <a:br>
              <a:rPr lang="en-US" dirty="0" smtClean="0"/>
            </a:br>
            <a:r>
              <a:rPr lang="en-US" sz="4600" dirty="0" smtClean="0"/>
              <a:t>Frequently asked Questions</a:t>
            </a:r>
            <a:br>
              <a:rPr lang="en-US" sz="4600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3600" b="0" dirty="0" smtClean="0"/>
              <a:t>Q1</a:t>
            </a:r>
            <a:r>
              <a:rPr lang="en-US" sz="3600" b="0" dirty="0"/>
              <a:t>: What  is the urgency of o</a:t>
            </a:r>
            <a:r>
              <a:rPr lang="en-US" sz="3600" b="0" dirty="0" smtClean="0"/>
              <a:t>ur </a:t>
            </a:r>
            <a:r>
              <a:rPr lang="en-US" sz="3600" b="0" dirty="0"/>
              <a:t>o</a:t>
            </a:r>
            <a:r>
              <a:rPr lang="en-US" sz="3600" b="0" dirty="0" smtClean="0"/>
              <a:t>rganization to be compliant </a:t>
            </a:r>
            <a:r>
              <a:rPr lang="en-US" sz="3600" b="0" dirty="0" err="1" smtClean="0"/>
              <a:t>vs</a:t>
            </a:r>
            <a:r>
              <a:rPr lang="en-US" sz="3600" b="0" dirty="0" smtClean="0"/>
              <a:t> complacent to </a:t>
            </a:r>
            <a:r>
              <a:rPr lang="en-US" sz="3600" b="0" dirty="0"/>
              <a:t>IPV6?</a:t>
            </a:r>
            <a:br>
              <a:rPr lang="en-US" sz="3600" b="0" dirty="0"/>
            </a:br>
            <a:endParaRPr lang="en-US" sz="3600" b="0" dirty="0"/>
          </a:p>
        </p:txBody>
      </p:sp>
    </p:spTree>
    <p:extLst>
      <p:ext uri="{BB962C8B-B14F-4D97-AF65-F5344CB8AC3E}">
        <p14:creationId xmlns:p14="http://schemas.microsoft.com/office/powerpoint/2010/main" val="1377657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73162"/>
          </a:xfrm>
        </p:spPr>
        <p:txBody>
          <a:bodyPr>
            <a:normAutofit fontScale="90000"/>
          </a:bodyPr>
          <a:lstStyle/>
          <a:p>
            <a:r>
              <a:rPr lang="en-US" sz="4400" dirty="0"/>
              <a:t>Frequently asked Questions</a:t>
            </a:r>
            <a:br>
              <a:rPr lang="en-US" sz="4400" dirty="0"/>
            </a:br>
            <a:r>
              <a:rPr lang="en-US" sz="4400" dirty="0" smtClean="0"/>
              <a:t>Q2</a:t>
            </a:r>
            <a:r>
              <a:rPr lang="en-US" sz="4400" dirty="0"/>
              <a:t>: What is IPv6</a:t>
            </a:r>
            <a:endParaRPr lang="en-US" sz="4400" dirty="0">
              <a:latin typeface="Book Antiqu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Autofit/>
          </a:bodyPr>
          <a:lstStyle/>
          <a:p>
            <a:pPr marL="137160" indent="0">
              <a:buNone/>
            </a:pPr>
            <a:r>
              <a:rPr lang="en-US" b="1" dirty="0" smtClean="0"/>
              <a:t>Answer: IPv6 </a:t>
            </a:r>
            <a:r>
              <a:rPr lang="en-US" b="1" dirty="0"/>
              <a:t>is the </a:t>
            </a:r>
            <a:r>
              <a:rPr lang="en-US" b="1" dirty="0" smtClean="0"/>
              <a:t>future </a:t>
            </a:r>
            <a:endParaRPr lang="en-US" b="1" dirty="0"/>
          </a:p>
          <a:p>
            <a:r>
              <a:rPr lang="en-US" dirty="0" smtClean="0"/>
              <a:t>IPv6 quadruples the bits in the network </a:t>
            </a:r>
            <a:r>
              <a:rPr lang="en-US" dirty="0"/>
              <a:t>address </a:t>
            </a:r>
            <a:r>
              <a:rPr lang="en-US" dirty="0" smtClean="0"/>
              <a:t>from </a:t>
            </a:r>
            <a:r>
              <a:rPr lang="en-US" dirty="0"/>
              <a:t>32 </a:t>
            </a:r>
            <a:r>
              <a:rPr lang="en-US" dirty="0" smtClean="0"/>
              <a:t>(</a:t>
            </a:r>
            <a:r>
              <a:rPr lang="en-US" dirty="0"/>
              <a:t>in IPv4) to 128 </a:t>
            </a:r>
            <a:r>
              <a:rPr lang="en-US" dirty="0" smtClean="0"/>
              <a:t> </a:t>
            </a:r>
            <a:endParaRPr lang="en-US" dirty="0"/>
          </a:p>
          <a:p>
            <a:pPr marL="137160" indent="0">
              <a:buNone/>
            </a:pPr>
            <a:endParaRPr lang="en-US" dirty="0"/>
          </a:p>
          <a:p>
            <a:r>
              <a:rPr lang="en-US" dirty="0"/>
              <a:t>That translates to roughly  10^18 addressable entities!</a:t>
            </a:r>
          </a:p>
          <a:p>
            <a:endParaRPr lang="en-US" dirty="0"/>
          </a:p>
          <a:p>
            <a:r>
              <a:rPr lang="en-US" dirty="0" smtClean="0"/>
              <a:t>Provides </a:t>
            </a:r>
            <a:r>
              <a:rPr lang="en-US" dirty="0"/>
              <a:t>more than enough globally unique IP addresses for every networked device on the </a:t>
            </a:r>
            <a:r>
              <a:rPr lang="en-US" dirty="0" smtClean="0"/>
              <a:t>planet (trillions).  </a:t>
            </a:r>
            <a:endParaRPr lang="en-US" dirty="0"/>
          </a:p>
          <a:p>
            <a:endParaRPr lang="en-US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287865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</a:t>
            </a:r>
            <a:r>
              <a:rPr lang="en-US" sz="4400" dirty="0" smtClean="0"/>
              <a:t>requently </a:t>
            </a:r>
            <a:r>
              <a:rPr lang="en-US" sz="4400" dirty="0"/>
              <a:t>asked Questions</a:t>
            </a:r>
            <a:br>
              <a:rPr lang="en-US" sz="4400" dirty="0"/>
            </a:br>
            <a:r>
              <a:rPr lang="en-US" sz="4400" dirty="0" smtClean="0"/>
              <a:t>Q</a:t>
            </a:r>
            <a:r>
              <a:rPr lang="en-US" dirty="0" smtClean="0"/>
              <a:t>2</a:t>
            </a:r>
            <a:r>
              <a:rPr lang="en-US" dirty="0"/>
              <a:t>: What is </a:t>
            </a:r>
            <a:r>
              <a:rPr lang="en-US" dirty="0" smtClean="0"/>
              <a:t>IPv6 (</a:t>
            </a:r>
            <a:r>
              <a:rPr lang="en-US" dirty="0" err="1" smtClean="0"/>
              <a:t>cont</a:t>
            </a:r>
            <a:r>
              <a:rPr lang="en-US" dirty="0" smtClean="0"/>
              <a:t>)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Internet Engineering Task Force(IETF) creates RFCs for TCP/IP </a:t>
            </a:r>
            <a:endParaRPr lang="en-US" dirty="0" smtClean="0"/>
          </a:p>
          <a:p>
            <a:endParaRPr lang="en-US" dirty="0"/>
          </a:p>
          <a:p>
            <a:r>
              <a:rPr lang="en-US" dirty="0"/>
              <a:t>No alternative to </a:t>
            </a:r>
            <a:r>
              <a:rPr lang="en-US" dirty="0" smtClean="0"/>
              <a:t>IPv6</a:t>
            </a:r>
          </a:p>
          <a:p>
            <a:endParaRPr lang="en-US" dirty="0"/>
          </a:p>
          <a:p>
            <a:r>
              <a:rPr lang="en-US" dirty="0"/>
              <a:t>All network equipment must be in compliance </a:t>
            </a:r>
            <a:r>
              <a:rPr lang="en-US" dirty="0" smtClean="0"/>
              <a:t>w/RFC’s</a:t>
            </a:r>
          </a:p>
          <a:p>
            <a:endParaRPr lang="en-US" dirty="0"/>
          </a:p>
          <a:p>
            <a:r>
              <a:rPr lang="en-US" dirty="0"/>
              <a:t>Some apps coming out in IPv6 transport only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9986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item1.xml><?xml version="1.0" encoding="utf-8"?>
<?mso-contentType ?>
<SharedContentType xmlns="Microsoft.SharePoint.Taxonomy.ContentTypeSync" SourceId="759126a0-69b8-4164-8af4-7628ac51fd1a" ContentTypeId="0x0101001819C6FA4D9FC148940E65242D98D1230218" PreviousValue="false"/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72da681e5894c61b50b719bab529d45 xmlns="68dc112e-c71a-4891-85be-4b86d0e8497c">
      <Terms xmlns="http://schemas.microsoft.com/office/infopath/2007/PartnerControls"/>
    </c72da681e5894c61b50b719bab529d45>
    <TaxCatchAll xmlns="68dc112e-c71a-4891-85be-4b86d0e8497c">
      <Value>3</Value>
    </TaxCatchAll>
    <o5e3c757d3e2426b8ab9fa5ca35371ec xmlns="68dc112e-c71a-4891-85be-4b86d0e8497c">
      <Terms xmlns="http://schemas.microsoft.com/office/infopath/2007/PartnerControls">
        <TermInfo xmlns="http://schemas.microsoft.com/office/infopath/2007/PartnerControls">
          <TermName xmlns="http://schemas.microsoft.com/office/infopath/2007/PartnerControls">DTCC Confidential (Yellow)</TermName>
          <TermId xmlns="http://schemas.microsoft.com/office/infopath/2007/PartnerControls">627045e2-d329-43d6-b478-c8a104533379</TermId>
        </TermInfo>
      </Terms>
    </o5e3c757d3e2426b8ab9fa5ca35371ec>
    <_dlc_ExpireDateSaved xmlns="http://schemas.microsoft.com/sharepoint/v3" xsi:nil="true"/>
    <_dlc_ExpireDate xmlns="http://schemas.microsoft.com/sharepoint/v3">2017-08-30T17:50:19+00:00</_dlc_ExpireDate>
  </documentManagement>
</p:properties>
</file>

<file path=customXml/item3.xml><?xml version="1.0" encoding="utf-8"?>
<?mso-contentType ?>
<spe:Receivers xmlns:spe="http://schemas.microsoft.com/sharepoint/events">
  <Receiver>
    <Name>Microsoft.Office.RecordsManagement.PolicyFeatures.ExpirationEventReceiver</Name>
    <Synchronization>Synchronous</Synchronization>
    <Type>10001</Type>
    <SequenceNumber>101</SequenceNumber>
    <Assembly>Microsoft.Office.Policy, Version=14.0.0.0, Culture=neutral, PublicKeyToken=71e9bce111e9429c</Assembly>
    <Class>Microsoft.Office.RecordsManagement.Internal.UpdateExpireDate</Class>
    <Data/>
    <Filter/>
  </Receiver>
  <Receiver>
    <Name>Microsoft.Office.RecordsManagement.PolicyFeatures.ExpirationEventReceiver</Name>
    <Synchronization>Synchronous</Synchronization>
    <Type>10002</Type>
    <SequenceNumber>102</SequenceNumber>
    <Assembly>Microsoft.Office.Policy, Version=14.0.0.0, Culture=neutral, PublicKeyToken=71e9bce111e9429c</Assembly>
    <Class>Microsoft.Office.RecordsManagement.Internal.UpdateExpireDate</Class>
    <Data/>
    <Filter/>
  </Receiver>
  <Receiver>
    <Name>Microsoft.Office.RecordsManagement.PolicyFeatures.ExpirationEventReceiver</Name>
    <Synchronization>Synchronous</Synchronization>
    <Type>10004</Type>
    <SequenceNumber>103</SequenceNumber>
    <Assembly>Microsoft.Office.Policy, Version=14.0.0.0, Culture=neutral, PublicKeyToken=71e9bce111e9429c</Assembly>
    <Class>Microsoft.Office.RecordsManagement.Internal.UpdateExpireDate</Class>
    <Data/>
    <Filter/>
  </Receiver>
  <Receiver>
    <Name>Microsoft.Office.RecordsManagement.PolicyFeatures.ExpirationEventReceiver</Name>
    <Synchronization>Synchronous</Synchronization>
    <Type>10006</Type>
    <SequenceNumber>104</SequenceNumber>
    <Assembly>Microsoft.Office.Policy, Version=14.0.0.0, Culture=neutral, PublicKeyToken=71e9bce111e9429c</Assembly>
    <Class>Microsoft.Office.RecordsManagement.Internal.UpdateExpireDate</Class>
    <Data/>
    <Filter/>
  </Receiver>
  <Receiver>
    <Name>Microsoft.Office.RecordsManagement.PolicyFeatures.ExpirationEventReceiver</Name>
    <Synchronization>Synchronous</Synchronization>
    <Type>10009</Type>
    <SequenceNumber>105</SequenceNumber>
    <Assembly>Microsoft.Office.Policy, Version=14.0.0.0, Culture=neutral, PublicKeyToken=71e9bce111e9429c</Assembly>
    <Class>Microsoft.Office.RecordsManagement.Internal.UpdateExpireDate</Class>
    <Data/>
    <Filter/>
  </Receiver>
  <Receiver>
    <Name>Policy Auditing</Name>
    <Synchronization>Synchronous</Synchronization>
    <Type>10001</Type>
    <SequenceNumber>1100</SequenceNumber>
    <Assembly>Microsoft.Office.Policy, Version=14.0.0.0, Culture=neutral, PublicKeyToken=71e9bce111e9429c</Assembly>
    <Class>Microsoft.Office.RecordsManagement.Internal.AuditHandler</Class>
    <Data/>
    <Filter/>
  </Receiver>
  <Receiver>
    <Name>Policy Auditing</Name>
    <Synchronization>Synchronous</Synchronization>
    <Type>10002</Type>
    <SequenceNumber>1101</SequenceNumber>
    <Assembly>Microsoft.Office.Policy, Version=14.0.0.0, Culture=neutral, PublicKeyToken=71e9bce111e9429c</Assembly>
    <Class>Microsoft.Office.RecordsManagement.Internal.AuditHandler</Class>
    <Data/>
    <Filter/>
  </Receiver>
  <Receiver>
    <Name>Policy Auditing</Name>
    <Synchronization>Synchronous</Synchronization>
    <Type>10004</Type>
    <SequenceNumber>1102</SequenceNumber>
    <Assembly>Microsoft.Office.Policy, Version=14.0.0.0, Culture=neutral, PublicKeyToken=71e9bce111e9429c</Assembly>
    <Class>Microsoft.Office.RecordsManagement.Internal.AuditHandler</Class>
    <Data/>
    <Filter/>
  </Receiver>
  <Receiver>
    <Name>Policy Auditing</Name>
    <Synchronization>Synchronous</Synchronization>
    <Type>10006</Type>
    <SequenceNumber>1103</SequenceNumber>
    <Assembly>Microsoft.Office.Policy, Version=14.0.0.0, Culture=neutral, PublicKeyToken=71e9bce111e9429c</Assembly>
    <Class>Microsoft.Office.RecordsManagement.Internal.AuditHandler</Class>
    <Data/>
    <Filter/>
  </Receiver>
</spe:Receivers>
</file>

<file path=customXml/item4.xml><?xml version="1.0" encoding="utf-8"?>
<?mso-contentType ?>
<p:Policy xmlns:p="office.server.policy" local="true" id="6c02443f-a215-4209-93c6-6d6fb05efbc7">
  <p:Name>5 Years</p:Name>
  <p:Description>5 Years after modified date</p:Description>
  <p:Statement/>
  <p:PolicyItems>
    <p:PolicyItem featureId="Microsoft.Office.RecordsManagement.PolicyFeatures.Expiration" UniqueId="e2370752-46c7-497b-8d59-843f532ebf8a">
      <p:Name>Retention</p:Name>
      <p:Description>Automatic scheduling of content for processing, and performing a retention action on content that has reached its due date.</p:Description>
      <p:CustomData>
        <Schedules nextStageId="2">
          <Schedule type="Default">
            <stages>
              <data stageId="1">
                <formula id="Microsoft.Office.RecordsManagement.PolicyFeatures.Expiration.Formula.BuiltIn">
                  <number>5</number>
                  <property>Modified</property>
                  <propertyId>28cf69c5-fa48-462a-b5cd-27b6f9d2bd5f</propertyId>
                  <period>years</period>
                </formula>
                <action type="action" id="Microsoft.Office.RecordsManagement.PolicyFeatures.Expiration.Action.Skip"/>
              </data>
            </stages>
          </Schedule>
        </Schedules>
      </p:CustomData>
    </p:PolicyItem>
    <p:PolicyItem featureId="Microsoft.Office.RecordsManagement.PolicyFeatures.PolicyAudit" UniqueId="64c10567-9755-4f31-97c5-24a8be8048e7">
      <p:Name>Auditing</p:Name>
      <p:Description>Audits user actions on documents and list items to the Audit Log.</p:Description>
      <p:CustomData>
        <Audit>
          <Update/>
          <View/>
          <CheckInOut/>
          <MoveCopy/>
          <DeleteRestore/>
        </Audit>
      </p:CustomData>
    </p:PolicyItem>
  </p:PolicyItems>
</p:Policy>
</file>

<file path=customXml/item5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6.xml><?xml version="1.0" encoding="utf-8"?>
<?mso-contentType ?>
<PolicyDirtyBag xmlns="microsoft.office.server.policy.changes">
  <Microsoft.Office.RecordsManagement.PolicyFeatures.Expiration op="Change"/>
  <Microsoft.Office.RecordsManagement.PolicyFeatures.PolicyAudit op="Change"/>
</PolicyDirtyBag>
</file>

<file path=customXml/item7.xml><?xml version="1.0" encoding="utf-8"?>
<?mso-contentType ?>
<customXsn xmlns="http://schemas.microsoft.com/office/2006/metadata/customXsn">
  <xsnLocation>http://saspap02/system/content-hub/_cts/Administrative Documents/Doc1.dotx</xsnLocation>
  <cached>False</cached>
  <openByDefault>False</openByDefault>
  <xsnScope>http://saspap02/system/content-hub</xsnScope>
</customXsn>
</file>

<file path=customXml/item8.xml><?xml version="1.0" encoding="utf-8"?>
<ct:contentTypeSchema xmlns:ct="http://schemas.microsoft.com/office/2006/metadata/contentType" xmlns:ma="http://schemas.microsoft.com/office/2006/metadata/properties/metaAttributes" ct:_="" ma:_="" ma:contentTypeName="Administrative Documents" ma:contentTypeID="0x0101001819C6FA4D9FC148940E65242D98D12302180067DA6A28B49B584B977E3EE328AF1312" ma:contentTypeVersion="2" ma:contentTypeDescription="Employee Reviews and Employee-performance related correspondence, Work schedules, Team Calendars, Contact Lists, Reward Applications  (including RRP and Chairman's)" ma:contentTypeScope="" ma:versionID="305904c7b7317e866199f7902083b354">
  <xsd:schema xmlns:xsd="http://www.w3.org/2001/XMLSchema" xmlns:xs="http://www.w3.org/2001/XMLSchema" xmlns:p="http://schemas.microsoft.com/office/2006/metadata/properties" xmlns:ns1="http://schemas.microsoft.com/sharepoint/v3" xmlns:ns2="68dc112e-c71a-4891-85be-4b86d0e8497c" targetNamespace="http://schemas.microsoft.com/office/2006/metadata/properties" ma:root="true" ma:fieldsID="6b40d94f5754ba742a7b739177e75de6" ns1:_="" ns2:_="">
    <xsd:import namespace="http://schemas.microsoft.com/sharepoint/v3"/>
    <xsd:import namespace="68dc112e-c71a-4891-85be-4b86d0e8497c"/>
    <xsd:element name="properties">
      <xsd:complexType>
        <xsd:sequence>
          <xsd:element name="documentManagement">
            <xsd:complexType>
              <xsd:all>
                <xsd:element ref="ns2:o5e3c757d3e2426b8ab9fa5ca35371ec" minOccurs="0"/>
                <xsd:element ref="ns2:TaxCatchAll" minOccurs="0"/>
                <xsd:element ref="ns2:TaxCatchAllLabel" minOccurs="0"/>
                <xsd:element ref="ns2:c72da681e5894c61b50b719bab529d45" minOccurs="0"/>
                <xsd:element ref="ns1:_dlc_Exempt" minOccurs="0"/>
                <xsd:element ref="ns1:_dlc_ExpireDateSaved" minOccurs="0"/>
                <xsd:element ref="ns1:_dlc_Expire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dlc_Exempt" ma:index="14" nillable="true" ma:displayName="Exempt from Policy" ma:hidden="true" ma:internalName="_dlc_Exempt" ma:readOnly="true">
      <xsd:simpleType>
        <xsd:restriction base="dms:Unknown"/>
      </xsd:simpleType>
    </xsd:element>
    <xsd:element name="_dlc_ExpireDateSaved" ma:index="15" nillable="true" ma:displayName="Original Expiration Date" ma:hidden="true" ma:internalName="_dlc_ExpireDateSaved" ma:readOnly="true">
      <xsd:simpleType>
        <xsd:restriction base="dms:DateTime"/>
      </xsd:simpleType>
    </xsd:element>
    <xsd:element name="_dlc_ExpireDate" ma:index="16" nillable="true" ma:displayName="Expiration Date" ma:hidden="true" ma:internalName="_dlc_ExpireDat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8dc112e-c71a-4891-85be-4b86d0e8497c" elementFormDefault="qualified">
    <xsd:import namespace="http://schemas.microsoft.com/office/2006/documentManagement/types"/>
    <xsd:import namespace="http://schemas.microsoft.com/office/infopath/2007/PartnerControls"/>
    <xsd:element name="o5e3c757d3e2426b8ab9fa5ca35371ec" ma:index="8" ma:taxonomy="true" ma:internalName="o5e3c757d3e2426b8ab9fa5ca35371ec" ma:taxonomyFieldName="DTCCControlClassification" ma:displayName="DTCC Classification Levels" ma:default="3;#DTCC Confidential (Yellow)|627045e2-d329-43d6-b478-c8a104533379" ma:fieldId="{85e3c757-d3e2-426b-8ab9-fa5ca35371ec}" ma:sspId="759126a0-69b8-4164-8af4-7628ac51fd1a" ma:termSetId="bde935fd-8388-4234-b2f3-c77cbbb21829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9" nillable="true" ma:displayName="Taxonomy Catch All Column" ma:description="" ma:hidden="true" ma:list="{d8634f92-b3c4-4ac5-99cb-eb90a4aebfcd}" ma:internalName="TaxCatchAll" ma:showField="CatchAllData" ma:web="0628b8bb-bdd0-4629-b7bf-09da5cd7d18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description="" ma:hidden="true" ma:list="{d8634f92-b3c4-4ac5-99cb-eb90a4aebfcd}" ma:internalName="TaxCatchAllLabel" ma:readOnly="true" ma:showField="CatchAllDataLabel" ma:web="0628b8bb-bdd0-4629-b7bf-09da5cd7d18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c72da681e5894c61b50b719bab529d45" ma:index="12" nillable="true" ma:taxonomy="true" ma:internalName="c72da681e5894c61b50b719bab529d45" ma:taxonomyFieldName="Enterprise_x0020_Keywords" ma:displayName="DTCC Enterprise Keywords" ma:readOnly="false" ma:default="" ma:fieldId="{c72da681-e589-4c61-b50b-719bab529d45}" ma:taxonomyMulti="true" ma:sspId="759126a0-69b8-4164-8af4-7628ac51fd1a" ma:termSetId="9cdf2795-4bfd-4b0c-9bdd-b8fea1de3832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855A683-8BCE-46BB-B22C-4518B14C381B}">
  <ds:schemaRefs>
    <ds:schemaRef ds:uri="Microsoft.SharePoint.Taxonomy.ContentTypeSync"/>
  </ds:schemaRefs>
</ds:datastoreItem>
</file>

<file path=customXml/itemProps2.xml><?xml version="1.0" encoding="utf-8"?>
<ds:datastoreItem xmlns:ds="http://schemas.openxmlformats.org/officeDocument/2006/customXml" ds:itemID="{9ECEF1BE-41A4-4530-BB24-CA1C97CA9357}">
  <ds:schemaRefs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purl.org/dc/dcmitype/"/>
    <ds:schemaRef ds:uri="http://schemas.microsoft.com/sharepoint/v3"/>
    <ds:schemaRef ds:uri="http://purl.org/dc/terms/"/>
    <ds:schemaRef ds:uri="http://www.w3.org/XML/1998/namespace"/>
    <ds:schemaRef ds:uri="http://schemas.microsoft.com/office/2006/metadata/properties"/>
    <ds:schemaRef ds:uri="http://schemas.openxmlformats.org/package/2006/metadata/core-properties"/>
    <ds:schemaRef ds:uri="68dc112e-c71a-4891-85be-4b86d0e8497c"/>
  </ds:schemaRefs>
</ds:datastoreItem>
</file>

<file path=customXml/itemProps3.xml><?xml version="1.0" encoding="utf-8"?>
<ds:datastoreItem xmlns:ds="http://schemas.openxmlformats.org/officeDocument/2006/customXml" ds:itemID="{0DB1D919-C8BC-4021-8703-05DDA065274E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0EC314AE-D606-41FE-80F9-BA852169C206}">
  <ds:schemaRefs>
    <ds:schemaRef ds:uri="office.server.policy"/>
  </ds:schemaRefs>
</ds:datastoreItem>
</file>

<file path=customXml/itemProps5.xml><?xml version="1.0" encoding="utf-8"?>
<ds:datastoreItem xmlns:ds="http://schemas.openxmlformats.org/officeDocument/2006/customXml" ds:itemID="{6F1B95D5-07E8-4D81-A22B-E0C3F0439CB7}">
  <ds:schemaRefs>
    <ds:schemaRef ds:uri="http://schemas.microsoft.com/sharepoint/v3/contenttype/forms"/>
  </ds:schemaRefs>
</ds:datastoreItem>
</file>

<file path=customXml/itemProps6.xml><?xml version="1.0" encoding="utf-8"?>
<ds:datastoreItem xmlns:ds="http://schemas.openxmlformats.org/officeDocument/2006/customXml" ds:itemID="{C33F47CC-200F-478C-8949-DD518B9F86C5}">
  <ds:schemaRefs>
    <ds:schemaRef ds:uri="microsoft.office.server.policy.changes"/>
  </ds:schemaRefs>
</ds:datastoreItem>
</file>

<file path=customXml/itemProps7.xml><?xml version="1.0" encoding="utf-8"?>
<ds:datastoreItem xmlns:ds="http://schemas.openxmlformats.org/officeDocument/2006/customXml" ds:itemID="{619C377C-5FDA-4D7D-8BA6-CF75E99234BC}">
  <ds:schemaRefs>
    <ds:schemaRef ds:uri="http://schemas.microsoft.com/office/2006/metadata/customXsn"/>
  </ds:schemaRefs>
</ds:datastoreItem>
</file>

<file path=customXml/itemProps8.xml><?xml version="1.0" encoding="utf-8"?>
<ds:datastoreItem xmlns:ds="http://schemas.openxmlformats.org/officeDocument/2006/customXml" ds:itemID="{24161640-DD83-433E-8B84-5ED81D13B29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8dc112e-c71a-4891-85be-4b86d0e8497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16156</TotalTime>
  <Words>857</Words>
  <Application>Microsoft Office PowerPoint</Application>
  <PresentationFormat>On-screen Show (4:3)</PresentationFormat>
  <Paragraphs>124</Paragraphs>
  <Slides>18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Apex</vt:lpstr>
      <vt:lpstr>IPV6 Evolution is coming. Are we Ready? </vt:lpstr>
      <vt:lpstr>Table of Contents</vt:lpstr>
      <vt:lpstr>Business Drivers – Why Now    IPv4 Addresses Have Run Out</vt:lpstr>
      <vt:lpstr>Business Drivers – Why Now</vt:lpstr>
      <vt:lpstr>Its Coming</vt:lpstr>
      <vt:lpstr>Technology Drivers </vt:lpstr>
      <vt:lpstr> Frequently asked Questions  Q1: What  is the urgency of our organization to be compliant vs complacent to IPV6? </vt:lpstr>
      <vt:lpstr>Frequently asked Questions Q2: What is IPv6</vt:lpstr>
      <vt:lpstr>Frequently asked Questions Q2: What is IPv6 (cont) ?</vt:lpstr>
      <vt:lpstr>Frequently asked Questions Q3: What happens if Signon from IPv6 customer? </vt:lpstr>
      <vt:lpstr>Frequently asked Questions Q4: Will Our Organization Need IPv6?</vt:lpstr>
      <vt:lpstr>Frequently asked Questions Q5: What functionality or capability will we not have by without an IPV6 footprint?  </vt:lpstr>
      <vt:lpstr>  Frequently asked Questions  Q6: As “new” opportunities and partners start to surface, some will be coming with IPV6 addresses ONLY.  To ensure communications / business with them, do we need an IPV6 address capability/schema? How would we size this? </vt:lpstr>
      <vt:lpstr>PowerPoint Presentation</vt:lpstr>
      <vt:lpstr> Summary</vt:lpstr>
      <vt:lpstr>Appendix</vt:lpstr>
      <vt:lpstr>Appendix Letter from OMB to Heads of Federal Agency Depts.</vt:lpstr>
      <vt:lpstr>Appendix The Fed’s Plan to Implement IPV6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sperdomo</cp:lastModifiedBy>
  <cp:revision>252</cp:revision>
  <cp:lastPrinted>2013-04-16T12:48:10Z</cp:lastPrinted>
  <dcterms:created xsi:type="dcterms:W3CDTF">1601-01-01T00:00:00Z</dcterms:created>
  <dcterms:modified xsi:type="dcterms:W3CDTF">2013-04-22T15:41:21Z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  <property fmtid="{D5CDD505-2E9C-101B-9397-08002B2CF9AE}" pid="3" name="ContentTypeId">
    <vt:lpwstr>0x0101001819C6FA4D9FC148940E65242D98D12302180067DA6A28B49B584B977E3EE328AF1312</vt:lpwstr>
  </property>
  <property fmtid="{D5CDD505-2E9C-101B-9397-08002B2CF9AE}" pid="4" name="ItemRetentionFormula">
    <vt:lpwstr>&lt;formula id="Microsoft.Office.RecordsManagement.PolicyFeatures.Expiration.Formula.BuiltIn"&gt;&lt;number&gt;5&lt;/number&gt;&lt;property&gt;Modified&lt;/property&gt;&lt;propertyId&gt;28cf69c5-fa48-462a-b5cd-27b6f9d2bd5f&lt;/propertyId&gt;&lt;period&gt;years&lt;/period&gt;&lt;/formula&gt;</vt:lpwstr>
  </property>
  <property fmtid="{D5CDD505-2E9C-101B-9397-08002B2CF9AE}" pid="5" name="_dlc_policyId">
    <vt:lpwstr/>
  </property>
  <property fmtid="{D5CDD505-2E9C-101B-9397-08002B2CF9AE}" pid="6" name="Enterprise Keywords">
    <vt:lpwstr/>
  </property>
  <property fmtid="{D5CDD505-2E9C-101B-9397-08002B2CF9AE}" pid="7" name="DTCCControlClassification">
    <vt:lpwstr>3;#DTCC Confidential (Yellow)|627045e2-d329-43d6-b478-c8a104533379</vt:lpwstr>
  </property>
</Properties>
</file>